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93"/>
  </p:notesMasterIdLst>
  <p:sldIdLst>
    <p:sldId id="335" r:id="rId2"/>
    <p:sldId id="264" r:id="rId3"/>
    <p:sldId id="265" r:id="rId4"/>
    <p:sldId id="266" r:id="rId5"/>
    <p:sldId id="267" r:id="rId6"/>
    <p:sldId id="337" r:id="rId7"/>
    <p:sldId id="338" r:id="rId8"/>
    <p:sldId id="361" r:id="rId9"/>
    <p:sldId id="362" r:id="rId10"/>
    <p:sldId id="360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363" r:id="rId22"/>
    <p:sldId id="278" r:id="rId23"/>
    <p:sldId id="279" r:id="rId24"/>
    <p:sldId id="280" r:id="rId25"/>
    <p:sldId id="281" r:id="rId26"/>
    <p:sldId id="282" r:id="rId27"/>
    <p:sldId id="339" r:id="rId28"/>
    <p:sldId id="283" r:id="rId29"/>
    <p:sldId id="364" r:id="rId30"/>
    <p:sldId id="284" r:id="rId31"/>
    <p:sldId id="285" r:id="rId32"/>
    <p:sldId id="352" r:id="rId33"/>
    <p:sldId id="340" r:id="rId34"/>
    <p:sldId id="287" r:id="rId35"/>
    <p:sldId id="288" r:id="rId36"/>
    <p:sldId id="351" r:id="rId37"/>
    <p:sldId id="290" r:id="rId38"/>
    <p:sldId id="291" r:id="rId39"/>
    <p:sldId id="292" r:id="rId40"/>
    <p:sldId id="293" r:id="rId41"/>
    <p:sldId id="369" r:id="rId42"/>
    <p:sldId id="294" r:id="rId43"/>
    <p:sldId id="365" r:id="rId44"/>
    <p:sldId id="295" r:id="rId45"/>
    <p:sldId id="296" r:id="rId46"/>
    <p:sldId id="297" r:id="rId47"/>
    <p:sldId id="298" r:id="rId48"/>
    <p:sldId id="299" r:id="rId49"/>
    <p:sldId id="341" r:id="rId50"/>
    <p:sldId id="300" r:id="rId51"/>
    <p:sldId id="301" r:id="rId52"/>
    <p:sldId id="366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55" r:id="rId63"/>
    <p:sldId id="356" r:id="rId64"/>
    <p:sldId id="359" r:id="rId65"/>
    <p:sldId id="344" r:id="rId66"/>
    <p:sldId id="367" r:id="rId67"/>
    <p:sldId id="343" r:id="rId68"/>
    <p:sldId id="368" r:id="rId69"/>
    <p:sldId id="370" r:id="rId70"/>
    <p:sldId id="315" r:id="rId71"/>
    <p:sldId id="316" r:id="rId72"/>
    <p:sldId id="358" r:id="rId73"/>
    <p:sldId id="345" r:id="rId74"/>
    <p:sldId id="319" r:id="rId75"/>
    <p:sldId id="318" r:id="rId76"/>
    <p:sldId id="321" r:id="rId77"/>
    <p:sldId id="322" r:id="rId78"/>
    <p:sldId id="323" r:id="rId79"/>
    <p:sldId id="324" r:id="rId80"/>
    <p:sldId id="325" r:id="rId81"/>
    <p:sldId id="327" r:id="rId82"/>
    <p:sldId id="328" r:id="rId83"/>
    <p:sldId id="329" r:id="rId84"/>
    <p:sldId id="330" r:id="rId85"/>
    <p:sldId id="357" r:id="rId86"/>
    <p:sldId id="346" r:id="rId87"/>
    <p:sldId id="347" r:id="rId88"/>
    <p:sldId id="348" r:id="rId89"/>
    <p:sldId id="349" r:id="rId90"/>
    <p:sldId id="332" r:id="rId91"/>
    <p:sldId id="350" r:id="rId9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1A"/>
    <a:srgbClr val="FFFF99"/>
    <a:srgbClr val="660066"/>
    <a:srgbClr val="E1D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68" autoAdjust="0"/>
    <p:restoredTop sz="94660"/>
  </p:normalViewPr>
  <p:slideViewPr>
    <p:cSldViewPr>
      <p:cViewPr>
        <p:scale>
          <a:sx n="70" d="100"/>
          <a:sy n="70" d="100"/>
        </p:scale>
        <p:origin x="-15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915676-C2D2-4C8B-8C85-1A570ABE21DE}" type="datetimeFigureOut">
              <a:rPr lang="es-CO" smtClean="0"/>
              <a:t>09/10/2013</a:t>
            </a:fld>
            <a:endParaRPr lang="es-C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0F5C47-06EE-40D4-8B56-A2B42CD86031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2924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F5C47-06EE-40D4-8B56-A2B42CD86031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47125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3917924" y="0"/>
            <a:ext cx="2920486" cy="491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/>
          <a:p>
            <a:endParaRPr lang="es-ES"/>
          </a:p>
        </p:txBody>
      </p:sp>
      <p:sp>
        <p:nvSpPr>
          <p:cNvPr id="92163" name="Rectangle 3"/>
          <p:cNvSpPr>
            <a:spLocks noChangeArrowheads="1"/>
          </p:cNvSpPr>
          <p:nvPr/>
        </p:nvSpPr>
        <p:spPr bwMode="auto">
          <a:xfrm>
            <a:off x="3917924" y="8662968"/>
            <a:ext cx="2920486" cy="497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07" tIns="45295" rIns="92207" bIns="45295" anchor="b"/>
          <a:lstStyle/>
          <a:p>
            <a:pPr algn="r"/>
            <a:r>
              <a:rPr lang="en-GB" sz="1200">
                <a:latin typeface="Times New Roman" pitchFamily="18" charset="0"/>
              </a:rPr>
              <a:t>9</a:t>
            </a:r>
          </a:p>
        </p:txBody>
      </p:sp>
      <p:sp>
        <p:nvSpPr>
          <p:cNvPr id="92164" name="Rectangle 4"/>
          <p:cNvSpPr>
            <a:spLocks noChangeArrowheads="1"/>
          </p:cNvSpPr>
          <p:nvPr/>
        </p:nvSpPr>
        <p:spPr bwMode="auto">
          <a:xfrm>
            <a:off x="0" y="8662968"/>
            <a:ext cx="2995580" cy="497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/>
          <a:p>
            <a:endParaRPr lang="es-ES"/>
          </a:p>
        </p:txBody>
      </p:sp>
      <p:sp>
        <p:nvSpPr>
          <p:cNvPr id="92165" name="Rectangle 5"/>
          <p:cNvSpPr>
            <a:spLocks noChangeArrowheads="1"/>
          </p:cNvSpPr>
          <p:nvPr/>
        </p:nvSpPr>
        <p:spPr bwMode="auto">
          <a:xfrm>
            <a:off x="0" y="0"/>
            <a:ext cx="2995580" cy="491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/>
          <a:p>
            <a:endParaRPr lang="es-ES"/>
          </a:p>
        </p:txBody>
      </p:sp>
      <p:sp>
        <p:nvSpPr>
          <p:cNvPr id="921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0163" y="801688"/>
            <a:ext cx="4262437" cy="3195637"/>
          </a:xfrm>
          <a:solidFill>
            <a:srgbClr val="FFFFFF"/>
          </a:solidFill>
          <a:ln w="12700" cap="flat"/>
        </p:spPr>
      </p:sp>
      <p:sp>
        <p:nvSpPr>
          <p:cNvPr id="9216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20712" y="4370230"/>
            <a:ext cx="4995353" cy="382340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07" tIns="45295" rIns="92207" bIns="45295"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3917924" y="0"/>
            <a:ext cx="2920486" cy="491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/>
          <a:p>
            <a:endParaRPr lang="es-ES"/>
          </a:p>
        </p:txBody>
      </p:sp>
      <p:sp>
        <p:nvSpPr>
          <p:cNvPr id="93187" name="Rectangle 3"/>
          <p:cNvSpPr>
            <a:spLocks noChangeArrowheads="1"/>
          </p:cNvSpPr>
          <p:nvPr/>
        </p:nvSpPr>
        <p:spPr bwMode="auto">
          <a:xfrm>
            <a:off x="3917924" y="8662968"/>
            <a:ext cx="2920486" cy="497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07" tIns="45295" rIns="92207" bIns="45295" anchor="b"/>
          <a:lstStyle/>
          <a:p>
            <a:pPr algn="r"/>
            <a:r>
              <a:rPr lang="en-GB" sz="1200">
                <a:latin typeface="Times New Roman" pitchFamily="18" charset="0"/>
              </a:rPr>
              <a:t>9</a:t>
            </a:r>
          </a:p>
        </p:txBody>
      </p:sp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0" y="8662968"/>
            <a:ext cx="2995580" cy="497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/>
          <a:p>
            <a:endParaRPr lang="es-ES"/>
          </a:p>
        </p:txBody>
      </p:sp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0" y="0"/>
            <a:ext cx="2995580" cy="491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/>
          <a:p>
            <a:endParaRPr lang="es-ES"/>
          </a:p>
        </p:txBody>
      </p:sp>
      <p:sp>
        <p:nvSpPr>
          <p:cNvPr id="9319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0163" y="801688"/>
            <a:ext cx="4262437" cy="3195637"/>
          </a:xfrm>
          <a:solidFill>
            <a:srgbClr val="FFFFFF"/>
          </a:solidFill>
          <a:ln w="12700" cap="flat"/>
        </p:spPr>
      </p:sp>
      <p:sp>
        <p:nvSpPr>
          <p:cNvPr id="9319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20712" y="4370230"/>
            <a:ext cx="4995353" cy="382340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07" tIns="45295" rIns="92207" bIns="45295"/>
          <a:lstStyle/>
          <a:p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New </a:t>
            </a:r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00E5252F-89C6-4D53-B699-6A4EDFA0E0E5}" type="slidenum">
              <a:rPr lang="en-GB"/>
              <a:pPr eaLnBrk="1" hangingPunct="1"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22D411F3-87CB-427B-B1A0-CCB34031BADA}" type="slidenum">
              <a:rPr lang="en-US">
                <a:ea typeface="Osaka" pitchFamily="-84" charset="-128"/>
              </a:rPr>
              <a:pPr eaLnBrk="1" hangingPunct="1"/>
              <a:t>17</a:t>
            </a:fld>
            <a:endParaRPr lang="en-US">
              <a:ea typeface="Osaka" pitchFamily="-84" charset="-128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>
                <a:ea typeface="+mn-ea"/>
              </a:rPr>
              <a:t>New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A9ACD1BC-D6C4-426E-95AC-DAFD8B013FEA}" type="slidenum">
              <a:rPr lang="es-ES" sz="1200">
                <a:latin typeface="Times New Roman" pitchFamily="18" charset="0"/>
              </a:rPr>
              <a:pPr eaLnBrk="1" hangingPunct="1"/>
              <a:t>18</a:t>
            </a:fld>
            <a:endParaRPr lang="es-ES" sz="1200">
              <a:latin typeface="Times New Roman" pitchFamily="18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CC72933-660E-48C1-B9CF-85B0397DDEA8}" type="slidenum">
              <a:rPr lang="es-ES" sz="1200">
                <a:latin typeface="Times New Roman" pitchFamily="18" charset="0"/>
              </a:rPr>
              <a:pPr eaLnBrk="1" hangingPunct="1"/>
              <a:t>25</a:t>
            </a:fld>
            <a:endParaRPr lang="es-ES" sz="1200">
              <a:latin typeface="Times New Roman" pitchFamily="18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D9C6BA01-363A-49FF-A7F7-41433ACEE54A}" type="slidenum">
              <a:rPr lang="es-ES" sz="1200">
                <a:latin typeface="Times New Roman" pitchFamily="18" charset="0"/>
              </a:rPr>
              <a:pPr eaLnBrk="1" hangingPunct="1"/>
              <a:t>28</a:t>
            </a:fld>
            <a:endParaRPr lang="es-ES" sz="1200">
              <a:latin typeface="Times New Roman" pitchFamily="18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D9C6BA01-363A-49FF-A7F7-41433ACEE54A}" type="slidenum">
              <a:rPr lang="es-ES">
                <a:solidFill>
                  <a:prstClr val="black"/>
                </a:solidFill>
                <a:latin typeface="Times New Roman" pitchFamily="18" charset="0"/>
              </a:rPr>
              <a:pPr eaLnBrk="1" hangingPunct="1"/>
              <a:t>33</a:t>
            </a:fld>
            <a:endParaRPr lang="es-E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F54A829B-973E-4293-8647-00703A690099}" type="slidenum">
              <a:rPr lang="es-ES" sz="1200">
                <a:latin typeface="Times New Roman" pitchFamily="18" charset="0"/>
              </a:rPr>
              <a:pPr eaLnBrk="1" hangingPunct="1"/>
              <a:t>35</a:t>
            </a:fld>
            <a:endParaRPr lang="es-ES" sz="1200">
              <a:latin typeface="Times New Roman" pitchFamily="18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Marcador de imagen d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Marcador de nota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s-ES" smtClean="0">
                <a:latin typeface="Arial" pitchFamily="34" charset="0"/>
                <a:ea typeface="ＭＳ Ｐゴシック" pitchFamily="34" charset="-128"/>
              </a:rPr>
              <a:t>Encaminar hacia la lógica del proyecto según formato de la Matriz ML</a:t>
            </a:r>
          </a:p>
        </p:txBody>
      </p:sp>
      <p:sp>
        <p:nvSpPr>
          <p:cNvPr id="101380" name="Marcador de número de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8499E973-5C96-4B9D-82DA-792440FFEDD0}" type="slidenum">
              <a:rPr lang="en-GB"/>
              <a:pPr eaLnBrk="1" hangingPunct="1"/>
              <a:t>38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6F58D10-FC57-4602-B27D-49F4D689C006}" type="slidenum">
              <a:rPr lang="es-ES" sz="1200">
                <a:latin typeface="Times New Roman" pitchFamily="18" charset="0"/>
              </a:rPr>
              <a:pPr eaLnBrk="1" hangingPunct="1"/>
              <a:t>2</a:t>
            </a:fld>
            <a:endParaRPr lang="es-ES" sz="1200">
              <a:latin typeface="Times New Roman" pitchFamily="18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PCM course - Planning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June 2004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ADM Helpdesk</a:t>
            </a:r>
          </a:p>
        </p:txBody>
      </p:sp>
      <p:sp>
        <p:nvSpPr>
          <p:cNvPr id="1024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58BD5D36-CC05-40E1-AB19-CBDB48B11C3F}" type="slidenum">
              <a:rPr lang="en-GB"/>
              <a:pPr eaLnBrk="1" hangingPunct="1"/>
              <a:t>39</a:t>
            </a:fld>
            <a:endParaRPr lang="en-GB"/>
          </a:p>
        </p:txBody>
      </p:sp>
      <p:sp>
        <p:nvSpPr>
          <p:cNvPr id="102406" name="Rectangle 2"/>
          <p:cNvSpPr>
            <a:spLocks noChangeArrowheads="1"/>
          </p:cNvSpPr>
          <p:nvPr/>
        </p:nvSpPr>
        <p:spPr bwMode="auto">
          <a:xfrm>
            <a:off x="3917924" y="0"/>
            <a:ext cx="2920486" cy="491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407" name="Rectangle 3"/>
          <p:cNvSpPr>
            <a:spLocks noChangeArrowheads="1"/>
          </p:cNvSpPr>
          <p:nvPr/>
        </p:nvSpPr>
        <p:spPr bwMode="auto">
          <a:xfrm>
            <a:off x="3917924" y="8662968"/>
            <a:ext cx="2920486" cy="497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pPr algn="r" eaLnBrk="0" hangingPunct="0"/>
            <a:r>
              <a:rPr lang="en-GB" sz="1200"/>
              <a:t>15</a:t>
            </a:r>
          </a:p>
        </p:txBody>
      </p:sp>
      <p:sp>
        <p:nvSpPr>
          <p:cNvPr id="102408" name="Rectangle 4"/>
          <p:cNvSpPr>
            <a:spLocks noChangeArrowheads="1"/>
          </p:cNvSpPr>
          <p:nvPr/>
        </p:nvSpPr>
        <p:spPr bwMode="auto">
          <a:xfrm>
            <a:off x="0" y="8662968"/>
            <a:ext cx="2995580" cy="497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409" name="Rectangle 5"/>
          <p:cNvSpPr>
            <a:spLocks noChangeArrowheads="1"/>
          </p:cNvSpPr>
          <p:nvPr/>
        </p:nvSpPr>
        <p:spPr bwMode="auto">
          <a:xfrm>
            <a:off x="0" y="0"/>
            <a:ext cx="2995580" cy="491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41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0163" y="801688"/>
            <a:ext cx="4260850" cy="3195637"/>
          </a:xfrm>
          <a:solidFill>
            <a:srgbClr val="FFFFFF"/>
          </a:solidFill>
          <a:ln w="12700" cap="flat"/>
        </p:spPr>
      </p:sp>
      <p:sp>
        <p:nvSpPr>
          <p:cNvPr id="10241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20712" y="4370230"/>
            <a:ext cx="4995353" cy="382340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3917924" y="0"/>
            <a:ext cx="2920486" cy="491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108547" name="Rectangle 3"/>
          <p:cNvSpPr>
            <a:spLocks noChangeArrowheads="1"/>
          </p:cNvSpPr>
          <p:nvPr/>
        </p:nvSpPr>
        <p:spPr bwMode="auto">
          <a:xfrm>
            <a:off x="3917924" y="8662968"/>
            <a:ext cx="2920486" cy="497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pPr algn="r"/>
            <a:r>
              <a:rPr lang="en-GB" sz="1200">
                <a:solidFill>
                  <a:prstClr val="black"/>
                </a:solidFill>
                <a:latin typeface="Times New Roman" pitchFamily="18" charset="0"/>
              </a:rPr>
              <a:t>30</a:t>
            </a:r>
          </a:p>
        </p:txBody>
      </p:sp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0" y="8662968"/>
            <a:ext cx="2995580" cy="497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108549" name="Rectangle 5"/>
          <p:cNvSpPr>
            <a:spLocks noChangeArrowheads="1"/>
          </p:cNvSpPr>
          <p:nvPr/>
        </p:nvSpPr>
        <p:spPr bwMode="auto">
          <a:xfrm>
            <a:off x="0" y="0"/>
            <a:ext cx="2995580" cy="491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10855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0855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ChangeArrowheads="1"/>
          </p:cNvSpPr>
          <p:nvPr/>
        </p:nvSpPr>
        <p:spPr bwMode="auto">
          <a:xfrm>
            <a:off x="3917924" y="0"/>
            <a:ext cx="2920486" cy="491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/>
          <a:p>
            <a:endParaRPr lang="es-ES"/>
          </a:p>
        </p:txBody>
      </p:sp>
      <p:sp>
        <p:nvSpPr>
          <p:cNvPr id="103427" name="Rectangle 3"/>
          <p:cNvSpPr>
            <a:spLocks noChangeArrowheads="1"/>
          </p:cNvSpPr>
          <p:nvPr/>
        </p:nvSpPr>
        <p:spPr bwMode="auto">
          <a:xfrm>
            <a:off x="3917924" y="8662968"/>
            <a:ext cx="2920486" cy="497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07" tIns="45295" rIns="92207" bIns="45295" anchor="b"/>
          <a:lstStyle/>
          <a:p>
            <a:pPr algn="r"/>
            <a:r>
              <a:rPr lang="en-GB" sz="1200">
                <a:latin typeface="Times New Roman" pitchFamily="18" charset="0"/>
              </a:rPr>
              <a:t>13</a:t>
            </a: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0" y="8662968"/>
            <a:ext cx="2995580" cy="497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/>
          <a:p>
            <a:endParaRPr lang="es-ES"/>
          </a:p>
        </p:txBody>
      </p:sp>
      <p:sp>
        <p:nvSpPr>
          <p:cNvPr id="103429" name="Rectangle 5"/>
          <p:cNvSpPr>
            <a:spLocks noChangeArrowheads="1"/>
          </p:cNvSpPr>
          <p:nvPr/>
        </p:nvSpPr>
        <p:spPr bwMode="auto">
          <a:xfrm>
            <a:off x="0" y="0"/>
            <a:ext cx="2995580" cy="491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/>
          <a:p>
            <a:endParaRPr lang="es-ES"/>
          </a:p>
        </p:txBody>
      </p:sp>
      <p:sp>
        <p:nvSpPr>
          <p:cNvPr id="10343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0163" y="801688"/>
            <a:ext cx="4262437" cy="3195637"/>
          </a:xfrm>
          <a:solidFill>
            <a:srgbClr val="FFFFFF"/>
          </a:solidFill>
          <a:ln w="12700" cap="flat"/>
        </p:spPr>
      </p:sp>
      <p:sp>
        <p:nvSpPr>
          <p:cNvPr id="10343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20712" y="4370230"/>
            <a:ext cx="4995353" cy="382340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07" tIns="45295" rIns="92207" bIns="45295"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440937B8-C9B7-4155-A7CA-0BE0EEDECF19}" type="slidenum">
              <a:rPr lang="es-ES" sz="1200">
                <a:latin typeface="Times New Roman" pitchFamily="18" charset="0"/>
              </a:rPr>
              <a:pPr eaLnBrk="1" hangingPunct="1"/>
              <a:t>48</a:t>
            </a:fld>
            <a:endParaRPr lang="es-ES" sz="1200">
              <a:latin typeface="Times New Roman" pitchFamily="18" charset="0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18C022CB-6293-4CDD-90F2-FC856155BF5B}" type="slidenum">
              <a:rPr lang="es-ES" sz="1200">
                <a:latin typeface="Times New Roman" pitchFamily="18" charset="0"/>
              </a:rPr>
              <a:pPr eaLnBrk="1" hangingPunct="1"/>
              <a:t>50</a:t>
            </a:fld>
            <a:endParaRPr lang="es-ES" sz="1200">
              <a:latin typeface="Times New Roman" pitchFamily="18" charset="0"/>
            </a:endParaRPr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447C882D-B62B-477E-8186-1743F3225E55}" type="slidenum">
              <a:rPr lang="es-ES" sz="1200">
                <a:latin typeface="Times New Roman" pitchFamily="18" charset="0"/>
              </a:rPr>
              <a:pPr eaLnBrk="1" hangingPunct="1"/>
              <a:t>57</a:t>
            </a:fld>
            <a:endParaRPr lang="es-ES" sz="1200">
              <a:latin typeface="Times New Roman" pitchFamily="18" charset="0"/>
            </a:endParaRPr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PCM course - Planning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June 2004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ADM Helpdesk</a:t>
            </a:r>
          </a:p>
        </p:txBody>
      </p:sp>
      <p:sp>
        <p:nvSpPr>
          <p:cNvPr id="1075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8D487BEE-BDE9-4463-AD8F-7869A0563804}" type="slidenum">
              <a:rPr lang="en-GB"/>
              <a:pPr eaLnBrk="1" hangingPunct="1"/>
              <a:t>60</a:t>
            </a:fld>
            <a:endParaRPr lang="en-GB"/>
          </a:p>
        </p:txBody>
      </p:sp>
      <p:sp>
        <p:nvSpPr>
          <p:cNvPr id="107526" name="Rectangle 2"/>
          <p:cNvSpPr>
            <a:spLocks noChangeArrowheads="1"/>
          </p:cNvSpPr>
          <p:nvPr/>
        </p:nvSpPr>
        <p:spPr bwMode="auto">
          <a:xfrm>
            <a:off x="3917924" y="0"/>
            <a:ext cx="2920486" cy="491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7527" name="Rectangle 3"/>
          <p:cNvSpPr>
            <a:spLocks noChangeArrowheads="1"/>
          </p:cNvSpPr>
          <p:nvPr/>
        </p:nvSpPr>
        <p:spPr bwMode="auto">
          <a:xfrm>
            <a:off x="3917924" y="8662968"/>
            <a:ext cx="2920486" cy="497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pPr algn="r" eaLnBrk="0" hangingPunct="0"/>
            <a:r>
              <a:rPr lang="en-GB" sz="1200"/>
              <a:t>20</a:t>
            </a:r>
          </a:p>
        </p:txBody>
      </p:sp>
      <p:sp>
        <p:nvSpPr>
          <p:cNvPr id="107528" name="Rectangle 4"/>
          <p:cNvSpPr>
            <a:spLocks noChangeArrowheads="1"/>
          </p:cNvSpPr>
          <p:nvPr/>
        </p:nvSpPr>
        <p:spPr bwMode="auto">
          <a:xfrm>
            <a:off x="0" y="8662968"/>
            <a:ext cx="2995580" cy="497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7529" name="Rectangle 5"/>
          <p:cNvSpPr>
            <a:spLocks noChangeArrowheads="1"/>
          </p:cNvSpPr>
          <p:nvPr/>
        </p:nvSpPr>
        <p:spPr bwMode="auto">
          <a:xfrm>
            <a:off x="0" y="0"/>
            <a:ext cx="2995580" cy="491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753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0163" y="801688"/>
            <a:ext cx="4260850" cy="3195637"/>
          </a:xfrm>
          <a:solidFill>
            <a:srgbClr val="FFFFFF"/>
          </a:solidFill>
          <a:ln w="12700" cap="flat"/>
        </p:spPr>
      </p:sp>
      <p:sp>
        <p:nvSpPr>
          <p:cNvPr id="10753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20712" y="4370230"/>
            <a:ext cx="4995353" cy="382340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3917924" y="0"/>
            <a:ext cx="2920486" cy="491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8547" name="Rectangle 3"/>
          <p:cNvSpPr>
            <a:spLocks noChangeArrowheads="1"/>
          </p:cNvSpPr>
          <p:nvPr/>
        </p:nvSpPr>
        <p:spPr bwMode="auto">
          <a:xfrm>
            <a:off x="3917924" y="8662968"/>
            <a:ext cx="2920486" cy="497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pPr algn="r"/>
            <a:r>
              <a:rPr lang="en-GB" sz="1200">
                <a:latin typeface="Times New Roman" pitchFamily="18" charset="0"/>
              </a:rPr>
              <a:t>30</a:t>
            </a:r>
          </a:p>
        </p:txBody>
      </p:sp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0" y="8662968"/>
            <a:ext cx="2995580" cy="497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8549" name="Rectangle 5"/>
          <p:cNvSpPr>
            <a:spLocks noChangeArrowheads="1"/>
          </p:cNvSpPr>
          <p:nvPr/>
        </p:nvSpPr>
        <p:spPr bwMode="auto">
          <a:xfrm>
            <a:off x="0" y="0"/>
            <a:ext cx="2995580" cy="491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855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0855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18C022CB-6293-4CDD-90F2-FC856155BF5B}" type="slidenum">
              <a:rPr lang="es-ES">
                <a:solidFill>
                  <a:prstClr val="black"/>
                </a:solidFill>
                <a:latin typeface="Times New Roman" pitchFamily="18" charset="0"/>
              </a:rPr>
              <a:pPr eaLnBrk="1" hangingPunct="1"/>
              <a:t>65</a:t>
            </a:fld>
            <a:endParaRPr lang="es-E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3917924" y="0"/>
            <a:ext cx="2920486" cy="491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108547" name="Rectangle 3"/>
          <p:cNvSpPr>
            <a:spLocks noChangeArrowheads="1"/>
          </p:cNvSpPr>
          <p:nvPr/>
        </p:nvSpPr>
        <p:spPr bwMode="auto">
          <a:xfrm>
            <a:off x="3917924" y="8662968"/>
            <a:ext cx="2920486" cy="497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pPr algn="r"/>
            <a:r>
              <a:rPr lang="en-GB" sz="1200">
                <a:solidFill>
                  <a:prstClr val="black"/>
                </a:solidFill>
                <a:latin typeface="Times New Roman" pitchFamily="18" charset="0"/>
              </a:rPr>
              <a:t>30</a:t>
            </a:r>
          </a:p>
        </p:txBody>
      </p:sp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0" y="8662968"/>
            <a:ext cx="2995580" cy="497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108549" name="Rectangle 5"/>
          <p:cNvSpPr>
            <a:spLocks noChangeArrowheads="1"/>
          </p:cNvSpPr>
          <p:nvPr/>
        </p:nvSpPr>
        <p:spPr bwMode="auto">
          <a:xfrm>
            <a:off x="0" y="0"/>
            <a:ext cx="2995580" cy="491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10855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0855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C7F20F96-EA81-47B1-8F54-B95563950DC9}" type="slidenum">
              <a:rPr lang="es-ES" sz="1200">
                <a:latin typeface="Times New Roman" pitchFamily="18" charset="0"/>
              </a:rPr>
              <a:pPr eaLnBrk="1" hangingPunct="1"/>
              <a:t>3</a:t>
            </a:fld>
            <a:endParaRPr lang="es-ES" sz="1200">
              <a:latin typeface="Times New Roman" pitchFamily="18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C1A1992C-D44E-42DE-AD0E-856E9D55BDA4}" type="slidenum">
              <a:rPr lang="es-ES" sz="1200">
                <a:latin typeface="Times New Roman" pitchFamily="18" charset="0"/>
              </a:rPr>
              <a:pPr eaLnBrk="1" hangingPunct="1"/>
              <a:t>70</a:t>
            </a:fld>
            <a:endParaRPr lang="es-ES" sz="1200">
              <a:latin typeface="Times New Roman" pitchFamily="18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F5C47-06EE-40D4-8B56-A2B42CD86031}" type="slidenum">
              <a:rPr lang="es-CO" smtClean="0"/>
              <a:t>74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246598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CD6D4C28-AFAD-449C-BE8B-BFE6EB26486A}" type="slidenum">
              <a:rPr lang="en-US"/>
              <a:pPr eaLnBrk="1" hangingPunct="1"/>
              <a:t>76</a:t>
            </a:fld>
            <a:endParaRPr lang="en-US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9FAB70E9-CF6A-4945-BEA0-D737E1B8CDB9}" type="slidenum">
              <a:rPr lang="en-US"/>
              <a:pPr eaLnBrk="1" hangingPunct="1"/>
              <a:t>77</a:t>
            </a:fld>
            <a:endParaRPr lang="en-US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New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1FB12ECA-60BC-4102-8DE1-E1B2B3D35CB7}" type="slidenum">
              <a:rPr lang="en-US"/>
              <a:pPr eaLnBrk="1" hangingPunct="1"/>
              <a:t>78</a:t>
            </a:fld>
            <a:endParaRPr lang="en-US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New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New</a:t>
            </a:r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9F258A9C-767D-46F2-88F1-0615529494B7}" type="slidenum">
              <a:rPr lang="en-GB"/>
              <a:pPr eaLnBrk="1" hangingPunct="1"/>
              <a:t>79</a:t>
            </a:fld>
            <a:endParaRPr lang="en-GB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New</a:t>
            </a:r>
          </a:p>
        </p:txBody>
      </p:sp>
      <p:sp>
        <p:nvSpPr>
          <p:cNvPr id="1187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27A3BC2F-DF23-4962-9744-6C7ADAF5E559}" type="slidenum">
              <a:rPr lang="en-GB"/>
              <a:pPr eaLnBrk="1" hangingPunct="1"/>
              <a:t>80</a:t>
            </a:fld>
            <a:endParaRPr lang="en-GB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New</a:t>
            </a:r>
          </a:p>
        </p:txBody>
      </p:sp>
      <p:sp>
        <p:nvSpPr>
          <p:cNvPr id="1208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D3345345-A1B4-45CF-ABA0-16D11F18069D}" type="slidenum">
              <a:rPr lang="en-GB"/>
              <a:pPr eaLnBrk="1" hangingPunct="1"/>
              <a:t>81</a:t>
            </a:fld>
            <a:endParaRPr lang="en-GB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New</a:t>
            </a:r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C1625695-ECB5-47AD-BF07-41E7E583D9F4}" type="slidenum">
              <a:rPr lang="en-GB"/>
              <a:pPr eaLnBrk="1" hangingPunct="1"/>
              <a:t>82</a:t>
            </a:fld>
            <a:endParaRPr lang="en-GB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407A799B-5EF4-4B67-BBE7-0E73623D4D04}" type="slidenum">
              <a:rPr lang="en-US"/>
              <a:pPr eaLnBrk="1" hangingPunct="1"/>
              <a:t>83</a:t>
            </a:fld>
            <a:endParaRPr lang="en-US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New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C449114F-0386-4409-9EE1-B79E3E413934}" type="slidenum">
              <a:rPr lang="es-ES" sz="1200">
                <a:latin typeface="Times New Roman" pitchFamily="18" charset="0"/>
              </a:rPr>
              <a:pPr eaLnBrk="1" hangingPunct="1"/>
              <a:t>4</a:t>
            </a:fld>
            <a:endParaRPr lang="es-ES" sz="1200">
              <a:latin typeface="Times New Roman" pitchFamily="18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39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New</a:t>
            </a:r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CECB1A32-89CD-406F-8407-F7443B716D86}" type="slidenum">
              <a:rPr lang="en-GB"/>
              <a:pPr eaLnBrk="1" hangingPunct="1"/>
              <a:t>84</a:t>
            </a:fld>
            <a:endParaRPr lang="en-GB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C1A1992C-D44E-42DE-AD0E-856E9D55BDA4}" type="slidenum">
              <a:rPr lang="es-ES">
                <a:solidFill>
                  <a:prstClr val="black"/>
                </a:solidFill>
                <a:latin typeface="Times New Roman" pitchFamily="18" charset="0"/>
              </a:rPr>
              <a:pPr eaLnBrk="1" hangingPunct="1"/>
              <a:t>86</a:t>
            </a:fld>
            <a:endParaRPr lang="es-E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C1A1992C-D44E-42DE-AD0E-856E9D55BDA4}" type="slidenum">
              <a:rPr lang="es-ES">
                <a:solidFill>
                  <a:prstClr val="black"/>
                </a:solidFill>
                <a:latin typeface="Times New Roman" pitchFamily="18" charset="0"/>
              </a:rPr>
              <a:pPr eaLnBrk="1" hangingPunct="1"/>
              <a:t>88</a:t>
            </a:fld>
            <a:endParaRPr lang="es-E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6EC0D3B7-5C36-415D-9B88-950784F9A2E9}" type="slidenum">
              <a:rPr lang="es-ES" sz="1200">
                <a:latin typeface="Times New Roman" pitchFamily="18" charset="0"/>
              </a:rPr>
              <a:pPr eaLnBrk="1" hangingPunct="1"/>
              <a:t>90</a:t>
            </a:fld>
            <a:endParaRPr lang="es-ES" sz="1200">
              <a:latin typeface="Times New Roman" pitchFamily="18" charset="0"/>
            </a:endParaRPr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D6AB056D-6647-4696-B615-1D66C5ED1D37}" type="slidenum">
              <a:rPr lang="es-ES" sz="1200">
                <a:latin typeface="Times New Roman" pitchFamily="18" charset="0"/>
              </a:rPr>
              <a:pPr eaLnBrk="1" hangingPunct="1"/>
              <a:t>5</a:t>
            </a:fld>
            <a:endParaRPr lang="es-ES" sz="1200">
              <a:latin typeface="Times New Roman" pitchFamily="18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62809DF-7E6A-4FC2-9515-625BFD0D0E27}" type="slidenum">
              <a:rPr lang="es-ES">
                <a:solidFill>
                  <a:prstClr val="black"/>
                </a:solidFill>
                <a:latin typeface="Times New Roman" pitchFamily="18" charset="0"/>
              </a:rPr>
              <a:pPr eaLnBrk="1" hangingPunct="1"/>
              <a:t>6</a:t>
            </a:fld>
            <a:endParaRPr lang="es-E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F5C47-06EE-40D4-8B56-A2B42CD86031}" type="slidenum">
              <a:rPr lang="es-CO" smtClean="0"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90024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62809DF-7E6A-4FC2-9515-625BFD0D0E27}" type="slidenum">
              <a:rPr lang="es-ES" sz="1200">
                <a:latin typeface="Times New Roman" pitchFamily="18" charset="0"/>
              </a:rPr>
              <a:pPr eaLnBrk="1" hangingPunct="1"/>
              <a:t>11</a:t>
            </a:fld>
            <a:endParaRPr lang="es-ES" sz="1200">
              <a:latin typeface="Times New Roman" pitchFamily="18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219A13EB-DCE3-4538-8ADB-0272B764AD71}" type="slidenum">
              <a:rPr lang="en-US">
                <a:ea typeface="Osaka" pitchFamily="-84" charset="-128"/>
              </a:rPr>
              <a:pPr eaLnBrk="1" hangingPunct="1"/>
              <a:t>13</a:t>
            </a:fld>
            <a:endParaRPr lang="en-US">
              <a:ea typeface="Osaka" pitchFamily="-84" charset="-128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eaLnBrk="1" hangingPunct="1"/>
            <a:r>
              <a:rPr lang="en-GB" sz="1000" smtClean="0">
                <a:latin typeface="Arial" pitchFamily="34" charset="0"/>
                <a:ea typeface="ＭＳ Ｐゴシック" pitchFamily="34" charset="-128"/>
              </a:rPr>
              <a:t>New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25020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97817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1686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493712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01053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919911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C0EA24E-7E7D-4B36-8AF6-AB7E41C3BBA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30520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FD8B1B-4EBA-4F15-8DA0-94DD9716041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6845791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253767" y="6407944"/>
            <a:ext cx="2350681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1653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17612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27110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5BBC35B-A44B-4119-B8DA-DE9E3DFADA20}" type="slidenum">
              <a:rPr lang="en-US" smtClean="0">
                <a:solidFill>
                  <a:prstClr val="black"/>
                </a:solidFill>
                <a:latin typeface="Arial" pitchFamily="34" charset="0"/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11" name="Imagen 1" descr="Captura de pantalla 2012-06-04 a las 15.25.18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3" y="6165850"/>
            <a:ext cx="674687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5650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>
        <p:tmplLst>
          <p:tmpl lvl="1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Document1.docx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1.emf"/><Relationship Id="rId4" Type="http://schemas.openxmlformats.org/officeDocument/2006/relationships/package" Target="../embeddings/Microsoft_Word_Document2.docx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2.emf"/><Relationship Id="rId4" Type="http://schemas.openxmlformats.org/officeDocument/2006/relationships/package" Target="../embeddings/Microsoft_Word_Document3.docx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3.emf"/><Relationship Id="rId4" Type="http://schemas.openxmlformats.org/officeDocument/2006/relationships/package" Target="../embeddings/Microsoft_Word_Document4.docx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55650" y="1340942"/>
            <a:ext cx="7704138" cy="1223962"/>
          </a:xfrm>
          <a:prstGeom prst="rect">
            <a:avLst/>
          </a:prstGeom>
          <a:solidFill>
            <a:srgbClr val="F2F21A">
              <a:alpha val="69804"/>
            </a:srgbClr>
          </a:solidFill>
          <a:ln>
            <a:noFill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dirty="0">
              <a:solidFill>
                <a:srgbClr val="000000"/>
              </a:solidFill>
              <a:latin typeface="Arial"/>
              <a:ea typeface="ＭＳ Ｐゴシック" pitchFamily="34" charset="-128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55650" y="2852986"/>
            <a:ext cx="7704138" cy="1008062"/>
          </a:xfrm>
          <a:prstGeom prst="rect">
            <a:avLst/>
          </a:prstGeom>
          <a:solidFill>
            <a:srgbClr val="660066">
              <a:alpha val="65098"/>
            </a:srgbClr>
          </a:solidFill>
          <a:ln>
            <a:noFill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dirty="0">
              <a:solidFill>
                <a:srgbClr val="000000"/>
              </a:solidFill>
              <a:latin typeface="Arial"/>
              <a:ea typeface="ＭＳ Ｐゴシック" pitchFamily="34" charset="-128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 bwMode="auto">
          <a:xfrm>
            <a:off x="685800" y="1886967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lvl="0">
              <a:defRPr/>
            </a:pPr>
            <a:r>
              <a:rPr kumimoji="0" lang="en-GB" sz="3600" b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Fortalecimiento de </a:t>
            </a:r>
            <a:r>
              <a:rPr kumimoji="0" lang="en-GB" sz="3600" b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las</a:t>
            </a:r>
            <a:r>
              <a:rPr kumimoji="0" lang="en-GB" sz="3600" b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</a:t>
            </a:r>
            <a:r>
              <a:rPr kumimoji="0" lang="en-GB" sz="3600" b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capacidades</a:t>
            </a:r>
            <a:endParaRPr kumimoji="0" lang="en-GB" sz="3600" b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pPr lvl="0">
              <a:defRPr/>
            </a:pPr>
            <a:r>
              <a:rPr kumimoji="0" lang="en-GB" sz="3600" b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de </a:t>
            </a:r>
            <a:r>
              <a:rPr kumimoji="0" lang="en-GB" sz="3600" b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las</a:t>
            </a:r>
            <a:r>
              <a:rPr kumimoji="0" lang="en-GB" sz="3600" b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EFS - </a:t>
            </a:r>
            <a:r>
              <a:rPr kumimoji="0" lang="en-GB" sz="3600" b="1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OLACEFS</a:t>
            </a:r>
            <a:r>
              <a:rPr kumimoji="0" lang="en-GB" sz="3600" b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</a:t>
            </a:r>
            <a:r>
              <a:rPr kumimoji="0" lang="en-GB" sz="3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34" charset="-128"/>
              </a:rPr>
              <a:t/>
            </a:r>
            <a:br>
              <a:rPr kumimoji="0" lang="en-GB" sz="3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34" charset="-128"/>
              </a:rPr>
            </a:br>
            <a:r>
              <a:rPr kumimoji="0" lang="en-GB" sz="3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34" charset="-128"/>
              </a:rPr>
              <a:t/>
            </a:r>
            <a:br>
              <a:rPr kumimoji="0" lang="en-GB" sz="3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34" charset="-128"/>
              </a:rPr>
            </a:br>
            <a:r>
              <a:rPr lang="en-GB" sz="3200" b="1" i="1" kern="0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Curso</a:t>
            </a:r>
            <a:r>
              <a:rPr lang="en-GB" sz="3200" b="1" i="1" kern="0" dirty="0" smtClean="0">
                <a:solidFill>
                  <a:srgbClr val="FFFFFF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</a:t>
            </a:r>
            <a:r>
              <a:rPr kumimoji="0" lang="en-GB" sz="32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sobre</a:t>
            </a:r>
            <a:r>
              <a:rPr kumimoji="0" lang="en-GB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el </a:t>
            </a:r>
            <a:r>
              <a:rPr kumimoji="0" lang="en-GB" sz="32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desarrollo</a:t>
            </a:r>
            <a:r>
              <a:rPr kumimoji="0" lang="en-GB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de </a:t>
            </a:r>
            <a:r>
              <a:rPr kumimoji="0" lang="en-GB" sz="32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propuestas</a:t>
            </a:r>
            <a:r>
              <a:rPr kumimoji="0" lang="en-GB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de </a:t>
            </a:r>
            <a:r>
              <a:rPr lang="en-GB" sz="3200" b="1" i="1" kern="0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financiación</a:t>
            </a:r>
            <a:r>
              <a:rPr lang="en-GB" sz="3200" b="1" i="1" kern="0" dirty="0" smtClean="0">
                <a:solidFill>
                  <a:srgbClr val="FFFFFF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</a:t>
            </a:r>
            <a:endParaRPr kumimoji="0" lang="es-ES" sz="3200" b="0" i="1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 bwMode="auto">
          <a:xfrm>
            <a:off x="1483568" y="4534272"/>
            <a:ext cx="6400800" cy="1198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s-ES" sz="2400" b="1" kern="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Santiago, Chile </a:t>
            </a:r>
          </a:p>
          <a:p>
            <a:r>
              <a:rPr lang="es-ES" sz="2400" b="1" kern="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7 - 9 Octubre, 2013</a:t>
            </a:r>
          </a:p>
          <a:p>
            <a:endParaRPr lang="es-ES" sz="2400" kern="0" dirty="0" smtClean="0">
              <a:ea typeface="ＭＳ Ｐゴシック" pitchFamily="34" charset="-128"/>
            </a:endParaRPr>
          </a:p>
          <a:p>
            <a:endParaRPr lang="es-ES" sz="2000" kern="0" dirty="0" smtClean="0">
              <a:ea typeface="ＭＳ Ｐゴシック" pitchFamily="34" charset="-128"/>
            </a:endParaRPr>
          </a:p>
        </p:txBody>
      </p:sp>
      <p:sp>
        <p:nvSpPr>
          <p:cNvPr id="9" name="Footer Placeholder 1"/>
          <p:cNvSpPr txBox="1">
            <a:spLocks/>
          </p:cNvSpPr>
          <p:nvPr/>
        </p:nvSpPr>
        <p:spPr>
          <a:xfrm>
            <a:off x="6372200" y="6520259"/>
            <a:ext cx="2808313" cy="365125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vert="horz" anchor="b"/>
          <a:lstStyle>
            <a:defPPr>
              <a:defRPr lang="en-US"/>
            </a:defPPr>
            <a:lvl1pPr marL="0" algn="r" defTabSz="914400" rtl="0" eaLnBrk="1" latinLnBrk="0" hangingPunct="1">
              <a:defRPr kumimoji="0"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400" dirty="0" smtClean="0">
                <a:solidFill>
                  <a:prstClr val="black"/>
                </a:solidFill>
              </a:rPr>
              <a:t>Roberto Angulo – Instructor 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72061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496" y="980728"/>
            <a:ext cx="9036496" cy="5328592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    </a:t>
            </a:r>
            <a:r>
              <a:rPr lang="es-CO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Facilitador: Secretaría </a:t>
            </a:r>
            <a:r>
              <a:rPr lang="es-CO" sz="220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CO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Donantes de INTOSAI</a:t>
            </a:r>
          </a:p>
          <a:p>
            <a:endParaRPr lang="es-CO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1º. nov </a:t>
            </a:r>
            <a:r>
              <a:rPr lang="es-CO" sz="2000" b="1" dirty="0">
                <a:latin typeface="Arial" panose="020B0604020202020204" pitchFamily="34" charset="0"/>
                <a:cs typeface="Arial" panose="020B0604020202020204" pitchFamily="34" charset="0"/>
              </a:rPr>
              <a:t>2013 </a:t>
            </a:r>
            <a:r>
              <a:rPr lang="es-CO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s-CO" sz="2000" b="1" dirty="0">
                <a:latin typeface="Arial" panose="020B0604020202020204" pitchFamily="34" charset="0"/>
                <a:cs typeface="Arial" panose="020B0604020202020204" pitchFamily="34" charset="0"/>
              </a:rPr>
              <a:t>31 </a:t>
            </a:r>
            <a:r>
              <a:rPr lang="es-CO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ene 2014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Presentación del borrador de Nota Conceptual</a:t>
            </a:r>
          </a:p>
          <a:p>
            <a:r>
              <a:rPr lang="es-CO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1º. nov </a:t>
            </a:r>
            <a:r>
              <a:rPr lang="es-CO" sz="2000" b="1" dirty="0">
                <a:latin typeface="Arial" panose="020B0604020202020204" pitchFamily="34" charset="0"/>
                <a:cs typeface="Arial" panose="020B0604020202020204" pitchFamily="34" charset="0"/>
              </a:rPr>
              <a:t>2013 </a:t>
            </a:r>
            <a:r>
              <a:rPr lang="es-CO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- 28 feb 2014: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Secretaria Donantes: Provisión retroalimentación y apoyo a las Notas Conceptuales recibidas</a:t>
            </a:r>
          </a:p>
          <a:p>
            <a:r>
              <a:rPr lang="es-CO" sz="2000" b="1" dirty="0">
                <a:latin typeface="Arial" panose="020B0604020202020204" pitchFamily="34" charset="0"/>
                <a:cs typeface="Arial" panose="020B0604020202020204" pitchFamily="34" charset="0"/>
              </a:rPr>
              <a:t>31 </a:t>
            </a:r>
            <a:r>
              <a:rPr lang="es-CO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mar </a:t>
            </a:r>
            <a:r>
              <a:rPr lang="es-CO" sz="2000" b="1" dirty="0"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: Fecha límite para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presentación de Notas Conceptuales definitivas</a:t>
            </a:r>
          </a:p>
          <a:p>
            <a:r>
              <a:rPr lang="es-CO" sz="2000" b="1" dirty="0"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es-CO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abr </a:t>
            </a:r>
            <a:r>
              <a:rPr lang="es-CO" sz="2000" b="1" dirty="0">
                <a:latin typeface="Arial" panose="020B0604020202020204" pitchFamily="34" charset="0"/>
                <a:cs typeface="Arial" panose="020B0604020202020204" pitchFamily="34" charset="0"/>
              </a:rPr>
              <a:t>2014: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Secretaría Donantes distribuye las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propuestas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los proveedores EFS, a la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comunidad de donantes y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 EFS Fondo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de Desarrollo de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Capacidades 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FDC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(actualmente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en desarrollo)</a:t>
            </a:r>
          </a:p>
          <a:p>
            <a:r>
              <a:rPr lang="es-CO" sz="2000" b="1" dirty="0">
                <a:latin typeface="Arial" panose="020B0604020202020204" pitchFamily="34" charset="0"/>
                <a:cs typeface="Arial" panose="020B0604020202020204" pitchFamily="34" charset="0"/>
              </a:rPr>
              <a:t>15 jun 2014: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 Fecha límite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para que los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proveedores individuales (EFS y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donantes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expresen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interés en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Notas Conceptuales y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las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decisiones de la Junta EFS 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FDC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proceder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elaborar propuestas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completas </a:t>
            </a:r>
            <a:endParaRPr lang="es-CO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2000" b="1" dirty="0">
                <a:latin typeface="Arial" panose="020B0604020202020204" pitchFamily="34" charset="0"/>
                <a:cs typeface="Arial" panose="020B0604020202020204" pitchFamily="34" charset="0"/>
              </a:rPr>
              <a:t>A partir del 15 </a:t>
            </a:r>
            <a:r>
              <a:rPr lang="es-CO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jun </a:t>
            </a:r>
            <a:r>
              <a:rPr lang="es-CO" sz="2000" b="1" dirty="0">
                <a:latin typeface="Arial" panose="020B0604020202020204" pitchFamily="34" charset="0"/>
                <a:cs typeface="Arial" panose="020B0604020202020204" pitchFamily="34" charset="0"/>
              </a:rPr>
              <a:t>2014: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 Coordinación del apoyo al desarrollo de propuestas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completas. </a:t>
            </a:r>
            <a:endParaRPr lang="es-CO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520" y="-90264"/>
            <a:ext cx="8435280" cy="1143000"/>
          </a:xfrm>
        </p:spPr>
        <p:txBody>
          <a:bodyPr>
            <a:normAutofit/>
          </a:bodyPr>
          <a:lstStyle/>
          <a:p>
            <a:pPr algn="ctr"/>
            <a:r>
              <a:rPr lang="es-CO" sz="2400" dirty="0"/>
              <a:t>Convocatoria </a:t>
            </a:r>
            <a:r>
              <a:rPr lang="es-CO" sz="2400" dirty="0" smtClean="0"/>
              <a:t>Global 2013</a:t>
            </a:r>
            <a:br>
              <a:rPr lang="es-CO" sz="2400" dirty="0" smtClean="0"/>
            </a:br>
            <a:r>
              <a:rPr lang="es-CO" sz="2400" dirty="0" smtClean="0"/>
              <a:t> </a:t>
            </a:r>
            <a:r>
              <a:rPr lang="es-CO" sz="2400" dirty="0"/>
              <a:t>para la Presentación de </a:t>
            </a:r>
            <a:r>
              <a:rPr lang="es-CO" sz="2400" dirty="0" smtClean="0"/>
              <a:t>Propuestas - Cronograma </a:t>
            </a:r>
            <a:endParaRPr lang="es-CO" sz="2400" dirty="0"/>
          </a:p>
        </p:txBody>
      </p:sp>
    </p:spTree>
    <p:extLst>
      <p:ext uri="{BB962C8B-B14F-4D97-AF65-F5344CB8AC3E}">
        <p14:creationId xmlns:p14="http://schemas.microsoft.com/office/powerpoint/2010/main" val="169459702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ChangeArrowheads="1"/>
          </p:cNvSpPr>
          <p:nvPr/>
        </p:nvSpPr>
        <p:spPr bwMode="auto">
          <a:xfrm>
            <a:off x="1403648" y="3284538"/>
            <a:ext cx="6768752" cy="1439862"/>
          </a:xfrm>
          <a:prstGeom prst="rect">
            <a:avLst/>
          </a:prstGeom>
          <a:solidFill>
            <a:srgbClr val="660066">
              <a:alpha val="70195"/>
            </a:srgbClr>
          </a:solidFill>
          <a:ln>
            <a:noFill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1403648" y="2060575"/>
            <a:ext cx="6768752" cy="1223963"/>
          </a:xfrm>
          <a:prstGeom prst="rect">
            <a:avLst/>
          </a:prstGeom>
          <a:solidFill>
            <a:srgbClr val="F2F21A">
              <a:alpha val="70195"/>
            </a:srgbClr>
          </a:solidFill>
          <a:ln>
            <a:noFill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259632" y="2060575"/>
            <a:ext cx="7056784" cy="2468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CO" sz="3400" b="1" i="1" dirty="0" smtClean="0">
                <a:solidFill>
                  <a:prstClr val="black"/>
                </a:solidFill>
                <a:latin typeface="Times New Roman" pitchFamily="18" charset="0"/>
              </a:rPr>
              <a:t>1. FORTALECIMIENTO </a:t>
            </a:r>
            <a:r>
              <a:rPr lang="es-CO" sz="3400" b="1" i="1" dirty="0">
                <a:solidFill>
                  <a:prstClr val="black"/>
                </a:solidFill>
                <a:latin typeface="Times New Roman" pitchFamily="18" charset="0"/>
              </a:rPr>
              <a:t>DE LAS CAPACIDADES DE </a:t>
            </a:r>
            <a:r>
              <a:rPr lang="es-CO" sz="3400" b="1" i="1" dirty="0" smtClean="0">
                <a:solidFill>
                  <a:prstClr val="black"/>
                </a:solidFill>
                <a:latin typeface="Times New Roman" pitchFamily="18" charset="0"/>
              </a:rPr>
              <a:t>DIAGNÓSTICO</a:t>
            </a:r>
            <a:endParaRPr lang="en-GB" sz="3600" b="1" i="1" dirty="0">
              <a:latin typeface="Times New Roman" pitchFamily="18" charset="0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GB" sz="3600" b="1" dirty="0" err="1" smtClean="0">
                <a:solidFill>
                  <a:schemeClr val="bg1"/>
                </a:solidFill>
                <a:latin typeface="Times New Roman" pitchFamily="18" charset="0"/>
              </a:rPr>
              <a:t>Sesión</a:t>
            </a:r>
            <a:r>
              <a:rPr lang="en-GB" sz="3600" b="1" dirty="0" smtClean="0">
                <a:solidFill>
                  <a:schemeClr val="bg1"/>
                </a:solidFill>
                <a:latin typeface="Times New Roman" pitchFamily="18" charset="0"/>
              </a:rPr>
              <a:t> 2: </a:t>
            </a:r>
            <a:endParaRPr lang="en-GB" sz="3600" b="1" dirty="0">
              <a:solidFill>
                <a:schemeClr val="bg1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GB" sz="3600" b="1" dirty="0">
                <a:solidFill>
                  <a:schemeClr val="bg1"/>
                </a:solidFill>
                <a:latin typeface="Times New Roman" pitchFamily="18" charset="0"/>
              </a:rPr>
              <a:t>La </a:t>
            </a:r>
            <a:r>
              <a:rPr lang="en-GB" sz="3600" b="1" dirty="0" err="1" smtClean="0">
                <a:solidFill>
                  <a:schemeClr val="bg1"/>
                </a:solidFill>
                <a:latin typeface="Times New Roman" pitchFamily="18" charset="0"/>
              </a:rPr>
              <a:t>Gestión</a:t>
            </a:r>
            <a:r>
              <a:rPr lang="en-GB" sz="3600" b="1" dirty="0" smtClean="0">
                <a:solidFill>
                  <a:schemeClr val="bg1"/>
                </a:solidFill>
                <a:latin typeface="Times New Roman" pitchFamily="18" charset="0"/>
              </a:rPr>
              <a:t> del </a:t>
            </a:r>
            <a:r>
              <a:rPr lang="en-GB" sz="3600" b="1" dirty="0" err="1" smtClean="0">
                <a:solidFill>
                  <a:schemeClr val="bg1"/>
                </a:solidFill>
                <a:latin typeface="Times New Roman" pitchFamily="18" charset="0"/>
              </a:rPr>
              <a:t>Ciclo</a:t>
            </a:r>
            <a:r>
              <a:rPr lang="en-GB" sz="3600" b="1" dirty="0" smtClean="0">
                <a:solidFill>
                  <a:schemeClr val="bg1"/>
                </a:solidFill>
                <a:latin typeface="Times New Roman" pitchFamily="18" charset="0"/>
              </a:rPr>
              <a:t> de </a:t>
            </a:r>
            <a:r>
              <a:rPr lang="en-GB" sz="3600" b="1" dirty="0" err="1" smtClean="0">
                <a:solidFill>
                  <a:schemeClr val="bg1"/>
                </a:solidFill>
                <a:latin typeface="Times New Roman" pitchFamily="18" charset="0"/>
              </a:rPr>
              <a:t>Proyecto</a:t>
            </a:r>
            <a:endParaRPr lang="en-GB" sz="36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71375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ítulo 1"/>
          <p:cNvSpPr>
            <a:spLocks noGrp="1"/>
          </p:cNvSpPr>
          <p:nvPr>
            <p:ph type="title"/>
          </p:nvPr>
        </p:nvSpPr>
        <p:spPr>
          <a:xfrm>
            <a:off x="323528" y="188913"/>
            <a:ext cx="8568951" cy="8636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s-ES" sz="2700" b="1" kern="1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La Necesidad por </a:t>
            </a:r>
            <a:r>
              <a:rPr lang="es-ES" sz="27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un </a:t>
            </a:r>
            <a:r>
              <a:rPr lang="es-ES" sz="27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Diagnóstico </a:t>
            </a:r>
            <a:r>
              <a:rPr lang="es-ES" sz="2700" b="1" kern="1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de Capacidades</a:t>
            </a:r>
            <a:endParaRPr lang="es-ES" sz="2700" b="1" kern="1200" dirty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ángulo 5"/>
          <p:cNvSpPr>
            <a:spLocks noChangeArrowheads="1"/>
          </p:cNvSpPr>
          <p:nvPr/>
        </p:nvSpPr>
        <p:spPr bwMode="auto">
          <a:xfrm>
            <a:off x="1331913" y="1052513"/>
            <a:ext cx="6335712" cy="720725"/>
          </a:xfrm>
          <a:prstGeom prst="rect">
            <a:avLst/>
          </a:prstGeom>
          <a:gradFill rotWithShape="1">
            <a:gsLst>
              <a:gs pos="0">
                <a:srgbClr val="EDEDED"/>
              </a:gs>
              <a:gs pos="64999">
                <a:srgbClr val="D0D0D0"/>
              </a:gs>
              <a:gs pos="100000">
                <a:srgbClr val="BCBCBC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s-ES" sz="2000" b="1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Restricciones Múltiples Subyacentes</a:t>
            </a:r>
            <a:endParaRPr lang="es-ES" sz="2000" b="1" dirty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ángulo 6"/>
          <p:cNvSpPr>
            <a:spLocks noChangeArrowheads="1"/>
          </p:cNvSpPr>
          <p:nvPr/>
        </p:nvSpPr>
        <p:spPr bwMode="auto">
          <a:xfrm>
            <a:off x="1403350" y="5589588"/>
            <a:ext cx="6409010" cy="863600"/>
          </a:xfrm>
          <a:prstGeom prst="rect">
            <a:avLst/>
          </a:prstGeom>
          <a:gradFill rotWithShape="1">
            <a:gsLst>
              <a:gs pos="0">
                <a:srgbClr val="AFE0E4"/>
              </a:gs>
              <a:gs pos="20000">
                <a:srgbClr val="AFDEE2"/>
              </a:gs>
              <a:gs pos="100000">
                <a:srgbClr val="85AAAD"/>
              </a:gs>
            </a:gsLst>
            <a:lin ang="5400000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s-ES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Objetivos Estratégicos para el Desarrollo de la EFS</a:t>
            </a:r>
            <a:endParaRPr lang="es-ES" sz="2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Pentágono 7"/>
          <p:cNvSpPr/>
          <p:nvPr/>
        </p:nvSpPr>
        <p:spPr>
          <a:xfrm rot="5400000">
            <a:off x="6174178" y="2474894"/>
            <a:ext cx="1512168" cy="828092"/>
          </a:xfrm>
          <a:prstGeom prst="homePlate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Iniciativas en curso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Pentágono 8"/>
          <p:cNvSpPr/>
          <p:nvPr/>
        </p:nvSpPr>
        <p:spPr>
          <a:xfrm rot="5400000">
            <a:off x="3563888" y="3861048"/>
            <a:ext cx="2124236" cy="828092"/>
          </a:xfrm>
          <a:prstGeom prst="homePlate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Nueva iniciativa</a:t>
            </a:r>
            <a:endParaRPr lang="es-E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Pentágono 9"/>
          <p:cNvSpPr/>
          <p:nvPr/>
        </p:nvSpPr>
        <p:spPr>
          <a:xfrm rot="5400000">
            <a:off x="1205626" y="2690918"/>
            <a:ext cx="2376264" cy="828092"/>
          </a:xfrm>
          <a:prstGeom prst="homePlate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Iniciativas en curso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Pentágono 7"/>
          <p:cNvSpPr/>
          <p:nvPr/>
        </p:nvSpPr>
        <p:spPr>
          <a:xfrm rot="5400000">
            <a:off x="5094058" y="2258870"/>
            <a:ext cx="1512168" cy="828092"/>
          </a:xfrm>
          <a:prstGeom prst="homePlate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Iniciativas en curso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Pentágono 9"/>
          <p:cNvSpPr/>
          <p:nvPr/>
        </p:nvSpPr>
        <p:spPr>
          <a:xfrm rot="5400000">
            <a:off x="2285746" y="3122966"/>
            <a:ext cx="2376264" cy="828092"/>
          </a:xfrm>
          <a:prstGeom prst="homePlate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Iniciativas en curso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val Callout 2"/>
          <p:cNvSpPr>
            <a:spLocks noChangeArrowheads="1"/>
          </p:cNvSpPr>
          <p:nvPr/>
        </p:nvSpPr>
        <p:spPr bwMode="auto">
          <a:xfrm>
            <a:off x="5364163" y="3717007"/>
            <a:ext cx="3671887" cy="1800225"/>
          </a:xfrm>
          <a:prstGeom prst="wedgeEllipseCallout">
            <a:avLst>
              <a:gd name="adj1" fmla="val -58861"/>
              <a:gd name="adj2" fmla="val -55528"/>
            </a:avLst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b="1" dirty="0" err="1" smtClean="0">
                <a:solidFill>
                  <a:schemeClr val="lt1"/>
                </a:solidFill>
                <a:latin typeface="Arial" pitchFamily="34" charset="0"/>
                <a:cs typeface="Arial" pitchFamily="34" charset="0"/>
              </a:rPr>
              <a:t>Cuál</a:t>
            </a:r>
            <a:r>
              <a:rPr lang="en-US" b="1" dirty="0" smtClean="0">
                <a:solidFill>
                  <a:schemeClr val="l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chemeClr val="lt1"/>
                </a:solidFill>
                <a:latin typeface="Arial" pitchFamily="34" charset="0"/>
                <a:cs typeface="Arial" pitchFamily="34" charset="0"/>
              </a:rPr>
              <a:t>es</a:t>
            </a:r>
            <a:r>
              <a:rPr lang="en-US" b="1" dirty="0" smtClean="0">
                <a:solidFill>
                  <a:schemeClr val="lt1"/>
                </a:solidFill>
                <a:latin typeface="Arial" pitchFamily="34" charset="0"/>
                <a:cs typeface="Arial" pitchFamily="34" charset="0"/>
              </a:rPr>
              <a:t> el valor </a:t>
            </a:r>
            <a:r>
              <a:rPr lang="en-US" b="1" dirty="0" err="1" smtClean="0">
                <a:solidFill>
                  <a:schemeClr val="lt1"/>
                </a:solidFill>
                <a:latin typeface="Arial" pitchFamily="34" charset="0"/>
                <a:cs typeface="Arial" pitchFamily="34" charset="0"/>
              </a:rPr>
              <a:t>agregado</a:t>
            </a:r>
            <a:r>
              <a:rPr lang="en-US" b="1" dirty="0" smtClean="0">
                <a:solidFill>
                  <a:schemeClr val="lt1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n-US" b="1" dirty="0" err="1" smtClean="0">
                <a:solidFill>
                  <a:schemeClr val="lt1"/>
                </a:solidFill>
                <a:latin typeface="Arial" pitchFamily="34" charset="0"/>
                <a:cs typeface="Arial" pitchFamily="34" charset="0"/>
              </a:rPr>
              <a:t>una</a:t>
            </a:r>
            <a:r>
              <a:rPr lang="en-US" b="1" dirty="0" smtClean="0">
                <a:solidFill>
                  <a:schemeClr val="l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chemeClr val="lt1"/>
                </a:solidFill>
                <a:latin typeface="Arial" pitchFamily="34" charset="0"/>
                <a:cs typeface="Arial" pitchFamily="34" charset="0"/>
              </a:rPr>
              <a:t>nueva</a:t>
            </a:r>
            <a:r>
              <a:rPr lang="en-US" b="1" dirty="0" smtClean="0">
                <a:solidFill>
                  <a:schemeClr val="l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chemeClr val="lt1"/>
                </a:solidFill>
                <a:latin typeface="Arial" pitchFamily="34" charset="0"/>
                <a:cs typeface="Arial" pitchFamily="34" charset="0"/>
              </a:rPr>
              <a:t>iniciativa</a:t>
            </a:r>
            <a:r>
              <a:rPr lang="en-US" b="1" dirty="0" smtClean="0">
                <a:solidFill>
                  <a:schemeClr val="lt1"/>
                </a:solidFill>
                <a:latin typeface="Arial" pitchFamily="34" charset="0"/>
                <a:cs typeface="Arial" pitchFamily="34" charset="0"/>
              </a:rPr>
              <a:t>?  </a:t>
            </a:r>
            <a:endParaRPr lang="en-US" b="1" dirty="0">
              <a:solidFill>
                <a:schemeClr val="lt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b="1" dirty="0" err="1" smtClean="0">
                <a:solidFill>
                  <a:schemeClr val="lt1"/>
                </a:solidFill>
                <a:latin typeface="Arial" pitchFamily="34" charset="0"/>
                <a:cs typeface="Arial" pitchFamily="34" charset="0"/>
              </a:rPr>
              <a:t>Cómo</a:t>
            </a:r>
            <a:r>
              <a:rPr lang="en-US" b="1" dirty="0" smtClean="0">
                <a:solidFill>
                  <a:schemeClr val="l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chemeClr val="lt1"/>
                </a:solidFill>
                <a:latin typeface="Arial" pitchFamily="34" charset="0"/>
                <a:cs typeface="Arial" pitchFamily="34" charset="0"/>
              </a:rPr>
              <a:t>ayudaría</a:t>
            </a:r>
            <a:r>
              <a:rPr lang="en-US" b="1" dirty="0" smtClean="0">
                <a:solidFill>
                  <a:schemeClr val="lt1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n-US" b="1" dirty="0" err="1" smtClean="0">
                <a:solidFill>
                  <a:schemeClr val="lt1"/>
                </a:solidFill>
                <a:latin typeface="Arial" pitchFamily="34" charset="0"/>
                <a:cs typeface="Arial" pitchFamily="34" charset="0"/>
              </a:rPr>
              <a:t>lograr</a:t>
            </a:r>
            <a:r>
              <a:rPr lang="en-US" b="1" dirty="0" smtClean="0">
                <a:solidFill>
                  <a:schemeClr val="l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chemeClr val="lt1"/>
                </a:solidFill>
                <a:latin typeface="Arial" pitchFamily="34" charset="0"/>
                <a:cs typeface="Arial" pitchFamily="34" charset="0"/>
              </a:rPr>
              <a:t>objetivos</a:t>
            </a:r>
            <a:r>
              <a:rPr lang="en-US" b="1" dirty="0">
                <a:solidFill>
                  <a:schemeClr val="l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chemeClr val="lt1"/>
                </a:solidFill>
                <a:latin typeface="Arial" pitchFamily="34" charset="0"/>
                <a:cs typeface="Arial" pitchFamily="34" charset="0"/>
              </a:rPr>
              <a:t>estratégicos</a:t>
            </a:r>
            <a:r>
              <a:rPr lang="en-US" b="1" dirty="0" smtClean="0">
                <a:solidFill>
                  <a:schemeClr val="lt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b="1" dirty="0">
              <a:solidFill>
                <a:schemeClr val="l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D8B1B-4EBA-4F15-8DA0-94DD9716041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85465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3" grpId="0" build="allAtOnce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Oval 3"/>
          <p:cNvSpPr>
            <a:spLocks noChangeArrowheads="1"/>
          </p:cNvSpPr>
          <p:nvPr/>
        </p:nvSpPr>
        <p:spPr bwMode="auto">
          <a:xfrm>
            <a:off x="2222500" y="1446213"/>
            <a:ext cx="4606925" cy="4481512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3203575" y="1341438"/>
            <a:ext cx="2736850" cy="5032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b="1" dirty="0" err="1" smtClean="0"/>
              <a:t>Planeación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Institucional</a:t>
            </a:r>
            <a:endParaRPr lang="en-US" sz="1600" b="1" dirty="0"/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1549400" y="4832350"/>
            <a:ext cx="2305050" cy="4492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400" b="1" dirty="0" err="1" smtClean="0">
                <a:latin typeface="Verdana" pitchFamily="34" charset="0"/>
                <a:cs typeface="Times New Roman" pitchFamily="18" charset="0"/>
              </a:rPr>
              <a:t>Implementación</a:t>
            </a:r>
            <a:r>
              <a:rPr lang="en-US" sz="1400" b="1" dirty="0" smtClean="0">
                <a:latin typeface="Verdana" pitchFamily="34" charset="0"/>
                <a:cs typeface="Times New Roman" pitchFamily="18" charset="0"/>
              </a:rPr>
              <a:t> </a:t>
            </a:r>
            <a:endParaRPr lang="en-US" sz="1400" dirty="0"/>
          </a:p>
        </p:txBody>
      </p:sp>
      <p:sp>
        <p:nvSpPr>
          <p:cNvPr id="25605" name="Rectangle 6"/>
          <p:cNvSpPr>
            <a:spLocks noChangeArrowheads="1"/>
          </p:cNvSpPr>
          <p:nvPr/>
        </p:nvSpPr>
        <p:spPr bwMode="auto">
          <a:xfrm>
            <a:off x="5197475" y="4832350"/>
            <a:ext cx="1920875" cy="4492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b="1" dirty="0" err="1" smtClean="0">
                <a:latin typeface="Verdana" pitchFamily="34" charset="0"/>
                <a:cs typeface="Times New Roman" pitchFamily="18" charset="0"/>
              </a:rPr>
              <a:t>Programación</a:t>
            </a:r>
            <a:endParaRPr lang="en-US" sz="1600" dirty="0"/>
          </a:p>
        </p:txBody>
      </p:sp>
      <p:sp>
        <p:nvSpPr>
          <p:cNvPr id="25606" name="Rectangle 7"/>
          <p:cNvSpPr>
            <a:spLocks noChangeArrowheads="1"/>
          </p:cNvSpPr>
          <p:nvPr/>
        </p:nvSpPr>
        <p:spPr bwMode="auto">
          <a:xfrm>
            <a:off x="1262063" y="2840038"/>
            <a:ext cx="1824037" cy="449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400" b="1" dirty="0" err="1" smtClean="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Evaluación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25607" name="Rectangle 8"/>
          <p:cNvSpPr>
            <a:spLocks noChangeArrowheads="1"/>
          </p:cNvSpPr>
          <p:nvPr/>
        </p:nvSpPr>
        <p:spPr bwMode="auto">
          <a:xfrm>
            <a:off x="5773738" y="2840038"/>
            <a:ext cx="2111375" cy="449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b="1" dirty="0" err="1" smtClean="0">
                <a:latin typeface="Verdana" pitchFamily="34" charset="0"/>
                <a:cs typeface="Times New Roman" pitchFamily="18" charset="0"/>
              </a:rPr>
              <a:t>Análisis</a:t>
            </a:r>
            <a:endParaRPr lang="en-US" sz="1600" b="1" dirty="0"/>
          </a:p>
        </p:txBody>
      </p:sp>
      <p:sp>
        <p:nvSpPr>
          <p:cNvPr id="25608" name="AutoShape 11"/>
          <p:cNvSpPr>
            <a:spLocks noChangeArrowheads="1"/>
          </p:cNvSpPr>
          <p:nvPr/>
        </p:nvSpPr>
        <p:spPr bwMode="auto">
          <a:xfrm>
            <a:off x="1357313" y="1446213"/>
            <a:ext cx="1249362" cy="298450"/>
          </a:xfrm>
          <a:prstGeom prst="rightArrow">
            <a:avLst>
              <a:gd name="adj1" fmla="val 50000"/>
              <a:gd name="adj2" fmla="val 104654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9" name="AutoShape 12"/>
          <p:cNvSpPr>
            <a:spLocks noChangeArrowheads="1"/>
          </p:cNvSpPr>
          <p:nvPr/>
        </p:nvSpPr>
        <p:spPr bwMode="auto">
          <a:xfrm rot="-2474486">
            <a:off x="2797175" y="1744663"/>
            <a:ext cx="384175" cy="5969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99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0" name="AutoShape 15"/>
          <p:cNvSpPr>
            <a:spLocks noChangeArrowheads="1"/>
          </p:cNvSpPr>
          <p:nvPr/>
        </p:nvSpPr>
        <p:spPr bwMode="auto">
          <a:xfrm rot="2728861">
            <a:off x="5983288" y="1922462"/>
            <a:ext cx="450850" cy="6254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99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1" name="AutoShape 16"/>
          <p:cNvSpPr>
            <a:spLocks noChangeArrowheads="1"/>
          </p:cNvSpPr>
          <p:nvPr/>
        </p:nvSpPr>
        <p:spPr bwMode="auto">
          <a:xfrm>
            <a:off x="3949700" y="2940050"/>
            <a:ext cx="1344613" cy="298450"/>
          </a:xfrm>
          <a:prstGeom prst="rightArrow">
            <a:avLst>
              <a:gd name="adj1" fmla="val 50000"/>
              <a:gd name="adj2" fmla="val 112633"/>
            </a:avLst>
          </a:prstGeom>
          <a:solidFill>
            <a:srgbClr val="FFFF99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2" name="AutoShape 17"/>
          <p:cNvSpPr>
            <a:spLocks noChangeArrowheads="1"/>
          </p:cNvSpPr>
          <p:nvPr/>
        </p:nvSpPr>
        <p:spPr bwMode="auto">
          <a:xfrm rot="10599781">
            <a:off x="4332288" y="5627688"/>
            <a:ext cx="433387" cy="5969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99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3" name="AutoShape 18"/>
          <p:cNvSpPr>
            <a:spLocks noChangeArrowheads="1"/>
          </p:cNvSpPr>
          <p:nvPr/>
        </p:nvSpPr>
        <p:spPr bwMode="auto">
          <a:xfrm rot="-5948848">
            <a:off x="2090737" y="3860801"/>
            <a:ext cx="449263" cy="576262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99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4" name="AutoShape 19"/>
          <p:cNvSpPr>
            <a:spLocks noChangeArrowheads="1"/>
          </p:cNvSpPr>
          <p:nvPr/>
        </p:nvSpPr>
        <p:spPr bwMode="auto">
          <a:xfrm rot="6533827">
            <a:off x="6605588" y="3773488"/>
            <a:ext cx="449262" cy="576262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99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5" name="Rectangle 20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762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effectLst/>
                <a:latin typeface="Arial" pitchFamily="34" charset="0"/>
                <a:ea typeface="Osaka" pitchFamily="-84" charset="-128"/>
                <a:cs typeface="Arial" pitchFamily="34" charset="0"/>
              </a:rPr>
              <a:t>El </a:t>
            </a:r>
            <a:r>
              <a:rPr lang="en-US" sz="3200" dirty="0" err="1" smtClean="0">
                <a:effectLst/>
                <a:latin typeface="Arial" pitchFamily="34" charset="0"/>
                <a:ea typeface="Osaka" pitchFamily="-84" charset="-128"/>
                <a:cs typeface="Arial" pitchFamily="34" charset="0"/>
              </a:rPr>
              <a:t>Ciclo</a:t>
            </a:r>
            <a:r>
              <a:rPr lang="en-US" sz="3200" dirty="0" smtClean="0">
                <a:effectLst/>
                <a:latin typeface="Arial" pitchFamily="34" charset="0"/>
                <a:ea typeface="Osaka" pitchFamily="-84" charset="-128"/>
                <a:cs typeface="Arial" pitchFamily="34" charset="0"/>
              </a:rPr>
              <a:t> de </a:t>
            </a:r>
            <a:r>
              <a:rPr lang="en-US" sz="3200" dirty="0" err="1" smtClean="0">
                <a:effectLst/>
                <a:latin typeface="Arial" pitchFamily="34" charset="0"/>
                <a:ea typeface="Osaka" pitchFamily="-84" charset="-128"/>
                <a:cs typeface="Arial" pitchFamily="34" charset="0"/>
              </a:rPr>
              <a:t>Proyecto</a:t>
            </a:r>
            <a:endParaRPr lang="en-US" sz="3200" dirty="0" smtClean="0">
              <a:effectLst/>
              <a:latin typeface="Arial" pitchFamily="34" charset="0"/>
              <a:ea typeface="Osaka" pitchFamily="-84" charset="-128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53165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8" name="AutoShape 6"/>
          <p:cNvSpPr>
            <a:spLocks noChangeArrowheads="1"/>
          </p:cNvSpPr>
          <p:nvPr/>
        </p:nvSpPr>
        <p:spPr bwMode="auto">
          <a:xfrm rot="5400000">
            <a:off x="3827916" y="-1452298"/>
            <a:ext cx="844346" cy="7376273"/>
          </a:xfrm>
          <a:prstGeom prst="homePlate">
            <a:avLst>
              <a:gd name="adj" fmla="val 47186"/>
            </a:avLst>
          </a:prstGeom>
          <a:gradFill rotWithShape="0">
            <a:gsLst>
              <a:gs pos="0">
                <a:srgbClr val="009999"/>
              </a:gs>
              <a:gs pos="100000">
                <a:schemeClr val="bg1"/>
              </a:gs>
            </a:gsLst>
            <a:lin ang="0" scaled="1"/>
          </a:gra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vert270" wrap="none" lIns="90488" tIns="44450" rIns="90488" bIns="44450" anchor="ctr"/>
          <a:lstStyle/>
          <a:p>
            <a:pPr algn="ctr" defTabSz="762000">
              <a:defRPr/>
            </a:pPr>
            <a:r>
              <a:rPr lang="en-GB" sz="2400" b="1" dirty="0" err="1">
                <a:latin typeface="Times New Roman" charset="0"/>
                <a:ea typeface="ＭＳ Ｐゴシック" charset="0"/>
                <a:cs typeface="ＭＳ Ｐゴシック" charset="0"/>
              </a:rPr>
              <a:t>FASE</a:t>
            </a:r>
            <a:r>
              <a:rPr lang="en-GB" sz="2400" b="1" dirty="0">
                <a:latin typeface="Times New Roman" charset="0"/>
                <a:ea typeface="ＭＳ Ｐゴシック" charset="0"/>
                <a:cs typeface="ＭＳ Ｐゴシック" charset="0"/>
              </a:rPr>
              <a:t> DE </a:t>
            </a:r>
            <a:r>
              <a:rPr lang="en-GB" sz="2400" b="1" dirty="0" err="1">
                <a:latin typeface="Times New Roman" charset="0"/>
                <a:ea typeface="ＭＳ Ｐゴシック" charset="0"/>
                <a:cs typeface="ＭＳ Ｐゴシック" charset="0"/>
              </a:rPr>
              <a:t>ANÁLISIS</a:t>
            </a:r>
            <a:endParaRPr lang="en-GB" sz="2400" b="1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" name="AutoShape 6"/>
          <p:cNvSpPr>
            <a:spLocks noChangeArrowheads="1"/>
          </p:cNvSpPr>
          <p:nvPr/>
        </p:nvSpPr>
        <p:spPr bwMode="auto">
          <a:xfrm rot="5400000">
            <a:off x="3827915" y="878501"/>
            <a:ext cx="844346" cy="7376273"/>
          </a:xfrm>
          <a:prstGeom prst="homePlate">
            <a:avLst>
              <a:gd name="adj" fmla="val 47186"/>
            </a:avLst>
          </a:prstGeom>
          <a:gradFill rotWithShape="0">
            <a:gsLst>
              <a:gs pos="0">
                <a:srgbClr val="009999"/>
              </a:gs>
              <a:gs pos="100000">
                <a:schemeClr val="bg1"/>
              </a:gs>
            </a:gsLst>
            <a:lin ang="0" scaled="1"/>
          </a:gra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vert270" wrap="none" lIns="90488" tIns="44450" rIns="90488" bIns="44450" anchor="ctr"/>
          <a:lstStyle/>
          <a:p>
            <a:pPr algn="ctr" defTabSz="762000">
              <a:defRPr/>
            </a:pPr>
            <a:r>
              <a:rPr lang="es-ES_tradnl" sz="2400" b="1" dirty="0">
                <a:latin typeface="Times New Roman" charset="0"/>
                <a:ea typeface="ＭＳ Ｐゴシック" charset="0"/>
                <a:cs typeface="ＭＳ Ｐゴシック" charset="0"/>
              </a:rPr>
              <a:t>FASE DE </a:t>
            </a:r>
            <a:r>
              <a:rPr lang="es-ES_tradnl" sz="2400" b="1" dirty="0" smtClean="0">
                <a:latin typeface="Times New Roman" charset="0"/>
                <a:ea typeface="ＭＳ Ｐゴシック" charset="0"/>
                <a:cs typeface="ＭＳ Ｐゴシック" charset="0"/>
              </a:rPr>
              <a:t>EJECUCIÓN</a:t>
            </a:r>
            <a:endParaRPr lang="es-ES_tradnl" sz="2400" b="1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" name="AutoShape 6"/>
          <p:cNvSpPr>
            <a:spLocks noChangeArrowheads="1"/>
          </p:cNvSpPr>
          <p:nvPr/>
        </p:nvSpPr>
        <p:spPr bwMode="auto">
          <a:xfrm rot="5400000">
            <a:off x="3827915" y="2042436"/>
            <a:ext cx="844346" cy="7376273"/>
          </a:xfrm>
          <a:prstGeom prst="homePlate">
            <a:avLst>
              <a:gd name="adj" fmla="val 47186"/>
            </a:avLst>
          </a:prstGeom>
          <a:gradFill rotWithShape="0">
            <a:gsLst>
              <a:gs pos="0">
                <a:srgbClr val="009999"/>
              </a:gs>
              <a:gs pos="100000">
                <a:schemeClr val="bg1"/>
              </a:gs>
            </a:gsLst>
            <a:lin ang="0" scaled="1"/>
          </a:gra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vert270" wrap="none" lIns="90488" tIns="44450" rIns="90488" bIns="44450" anchor="ctr"/>
          <a:lstStyle/>
          <a:p>
            <a:pPr algn="ctr" defTabSz="762000">
              <a:defRPr/>
            </a:pPr>
            <a:r>
              <a:rPr lang="es-ES_tradnl" sz="2400" b="1" dirty="0" smtClean="0">
                <a:latin typeface="Times New Roman" charset="0"/>
                <a:ea typeface="ＭＳ Ｐゴシック" charset="0"/>
                <a:cs typeface="ＭＳ Ｐゴシック" charset="0"/>
              </a:rPr>
              <a:t>FASE </a:t>
            </a:r>
            <a:r>
              <a:rPr lang="es-ES_tradnl" sz="2400" b="1" dirty="0">
                <a:latin typeface="Times New Roman" charset="0"/>
                <a:ea typeface="ＭＳ Ｐゴシック" charset="0"/>
                <a:cs typeface="ＭＳ Ｐゴシック" charset="0"/>
              </a:rPr>
              <a:t>DE </a:t>
            </a:r>
            <a:r>
              <a:rPr lang="es-ES_tradnl" sz="2400" b="1" dirty="0" smtClean="0">
                <a:latin typeface="Times New Roman" charset="0"/>
                <a:ea typeface="ＭＳ Ｐゴシック" charset="0"/>
                <a:cs typeface="ＭＳ Ｐゴシック" charset="0"/>
              </a:rPr>
              <a:t>EVALUACIÓN</a:t>
            </a:r>
            <a:endParaRPr lang="es-ES_tradnl" sz="2400" b="1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" name="AutoShape 6"/>
          <p:cNvSpPr>
            <a:spLocks noChangeArrowheads="1"/>
          </p:cNvSpPr>
          <p:nvPr/>
        </p:nvSpPr>
        <p:spPr bwMode="auto">
          <a:xfrm rot="5400000">
            <a:off x="3827912" y="-309837"/>
            <a:ext cx="844346" cy="7376273"/>
          </a:xfrm>
          <a:prstGeom prst="homePlate">
            <a:avLst>
              <a:gd name="adj" fmla="val 47186"/>
            </a:avLst>
          </a:prstGeom>
          <a:gradFill rotWithShape="0">
            <a:gsLst>
              <a:gs pos="0">
                <a:srgbClr val="009999"/>
              </a:gs>
              <a:gs pos="100000">
                <a:schemeClr val="bg1"/>
              </a:gs>
            </a:gsLst>
            <a:lin ang="0" scaled="1"/>
          </a:gra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vert270" wrap="none" lIns="90488" tIns="44450" rIns="90488" bIns="44450" anchor="ctr"/>
          <a:lstStyle/>
          <a:p>
            <a:pPr algn="ctr" defTabSz="762000">
              <a:defRPr/>
            </a:pPr>
            <a:r>
              <a:rPr lang="en-GB" sz="2400" b="1" dirty="0" err="1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FASE</a:t>
            </a:r>
            <a:r>
              <a:rPr lang="en-GB" sz="2400" b="1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400" b="1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DE </a:t>
            </a:r>
            <a:r>
              <a:rPr lang="en-GB" sz="2400" b="1" dirty="0" err="1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PROGRAMACIÓN</a:t>
            </a:r>
            <a:endParaRPr lang="en-GB" sz="2400" b="1" dirty="0">
              <a:solidFill>
                <a:srgbClr val="000000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630" name="Rectangle 3"/>
          <p:cNvSpPr txBox="1">
            <a:spLocks noChangeArrowheads="1"/>
          </p:cNvSpPr>
          <p:nvPr/>
        </p:nvSpPr>
        <p:spPr bwMode="auto">
          <a:xfrm>
            <a:off x="395288" y="188913"/>
            <a:ext cx="8497887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s-CO" sz="3200" b="1" dirty="0">
                <a:solidFill>
                  <a:srgbClr val="000000"/>
                </a:solidFill>
              </a:rPr>
              <a:t>Etapas del Enfoque del Marco Lógico</a:t>
            </a:r>
            <a:endParaRPr lang="es-ES_tradnl" sz="3200" b="1" dirty="0">
              <a:solidFill>
                <a:srgbClr val="000000"/>
              </a:solidFill>
            </a:endParaRPr>
          </a:p>
        </p:txBody>
      </p:sp>
      <p:cxnSp>
        <p:nvCxnSpPr>
          <p:cNvPr id="4" name="Conector angular 3"/>
          <p:cNvCxnSpPr>
            <a:cxnSpLocks noChangeShapeType="1"/>
            <a:endCxn id="627718" idx="1"/>
          </p:cNvCxnSpPr>
          <p:nvPr/>
        </p:nvCxnSpPr>
        <p:spPr bwMode="auto">
          <a:xfrm rot="16200000" flipV="1">
            <a:off x="2045497" y="4017538"/>
            <a:ext cx="4514850" cy="106362"/>
          </a:xfrm>
          <a:prstGeom prst="bentConnector5">
            <a:avLst>
              <a:gd name="adj1" fmla="val -2343"/>
              <a:gd name="adj2" fmla="val -4009634"/>
              <a:gd name="adj3" fmla="val 112310"/>
            </a:avLst>
          </a:prstGeom>
          <a:noFill/>
          <a:ln w="114300">
            <a:solidFill>
              <a:srgbClr val="DAEDEF"/>
            </a:solidFill>
            <a:miter lim="800000"/>
            <a:headEnd/>
            <a:tailEnd type="arrow" w="med" len="med"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11074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7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7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700213"/>
            <a:ext cx="4249738" cy="4319587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lnSpc>
                <a:spcPct val="85000"/>
              </a:lnSpc>
              <a:spcBef>
                <a:spcPct val="0"/>
              </a:spcBef>
              <a:buFont typeface="Monotype Sorts" pitchFamily="-84" charset="2"/>
              <a:buChar char="ò"/>
            </a:pPr>
            <a:r>
              <a:rPr lang="es-ES_tradnl" sz="2000" b="1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Planeación </a:t>
            </a:r>
            <a:r>
              <a:rPr lang="es-ES_tradnl" sz="20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– 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-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definición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de la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estructura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del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proyecto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,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prueba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de sus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riesgos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y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lógica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interna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,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formulación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de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indicadres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de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éxito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medibles</a:t>
            </a:r>
            <a:endParaRPr lang="en-GB" sz="2000" dirty="0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285750" indent="-285750">
              <a:lnSpc>
                <a:spcPct val="85000"/>
              </a:lnSpc>
              <a:spcBef>
                <a:spcPct val="0"/>
              </a:spcBef>
              <a:buFont typeface="Monotype Sorts" pitchFamily="-84" charset="2"/>
              <a:buChar char="ò"/>
            </a:pPr>
            <a:endParaRPr lang="en-GB" sz="2000" dirty="0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285750" indent="-285750">
              <a:lnSpc>
                <a:spcPct val="85000"/>
              </a:lnSpc>
              <a:spcBef>
                <a:spcPct val="0"/>
              </a:spcBef>
              <a:buFont typeface="Monotype Sorts" pitchFamily="-84" charset="2"/>
              <a:buChar char="ò"/>
            </a:pPr>
            <a:r>
              <a:rPr lang="en-GB" sz="2000" b="1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Programación</a:t>
            </a:r>
            <a:r>
              <a:rPr lang="en-GB" sz="2000" b="1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de </a:t>
            </a:r>
            <a:r>
              <a:rPr lang="en-GB" sz="2000" b="1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Actividades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-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determinación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de la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secuencia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y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dependencia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de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actividades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;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estimación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de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su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duración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y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asignación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de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responsabilidades</a:t>
            </a:r>
            <a:endParaRPr lang="en-GB" sz="2000" dirty="0" smtClean="0">
              <a:solidFill>
                <a:srgbClr val="00808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285750" indent="-285750">
              <a:spcBef>
                <a:spcPct val="50000"/>
              </a:spcBef>
              <a:buFont typeface="Monotype Sorts" pitchFamily="-84" charset="2"/>
              <a:buChar char="ò"/>
            </a:pPr>
            <a:r>
              <a:rPr lang="en-GB" sz="2000" b="1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Programación</a:t>
            </a:r>
            <a:r>
              <a:rPr lang="en-GB" sz="2000" b="1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de </a:t>
            </a:r>
            <a:r>
              <a:rPr lang="en-GB" sz="2000" b="1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Recursos</a:t>
            </a:r>
            <a:r>
              <a:rPr lang="en-GB" sz="2000" b="1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–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desde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la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programación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de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actividades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,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desarrollo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de la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programación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de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recursos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y el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presupuesto</a:t>
            </a:r>
            <a:endParaRPr lang="en-GB" sz="2000" dirty="0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285750" indent="-285750">
              <a:lnSpc>
                <a:spcPct val="90000"/>
              </a:lnSpc>
              <a:spcBef>
                <a:spcPct val="50000"/>
              </a:spcBef>
              <a:buFont typeface="Monotype Sorts" pitchFamily="-84" charset="2"/>
              <a:buNone/>
            </a:pPr>
            <a:endParaRPr lang="es-ES_tradnl" sz="1800" dirty="0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62771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51520" y="1565299"/>
            <a:ext cx="4038600" cy="4672013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lnSpc>
                <a:spcPct val="90000"/>
              </a:lnSpc>
              <a:spcBef>
                <a:spcPct val="50000"/>
              </a:spcBef>
              <a:buFont typeface="Monotype Sorts" pitchFamily="-84" charset="2"/>
              <a:buChar char="ò"/>
            </a:pPr>
            <a:r>
              <a:rPr lang="en-GB" sz="2000" b="1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Análisis</a:t>
            </a:r>
            <a:r>
              <a:rPr lang="en-GB" sz="2000" b="1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de </a:t>
            </a:r>
            <a:r>
              <a:rPr lang="en-GB" sz="2000" b="1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participación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–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identificación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&amp;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caracteristicas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de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las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principales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y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potenciales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partes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interesadas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;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evaluación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de sus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capacidades</a:t>
            </a:r>
            <a:endParaRPr lang="en-GB" sz="2000" dirty="0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285750" indent="-285750">
              <a:lnSpc>
                <a:spcPct val="90000"/>
              </a:lnSpc>
              <a:spcBef>
                <a:spcPct val="50000"/>
              </a:spcBef>
              <a:buFont typeface="Monotype Sorts" pitchFamily="-84" charset="2"/>
              <a:buChar char="ò"/>
            </a:pPr>
            <a:r>
              <a:rPr lang="en-GB" sz="2000" b="1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Análisis</a:t>
            </a:r>
            <a:r>
              <a:rPr lang="en-GB" sz="2000" b="1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de </a:t>
            </a:r>
            <a:r>
              <a:rPr lang="en-GB" sz="2000" b="1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problemas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–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identificación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de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problemas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principales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,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limitaciones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&amp;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oportunidades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;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determinación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de la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relación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causa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&amp;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efecto</a:t>
            </a:r>
            <a:endParaRPr lang="en-GB" sz="2000" dirty="0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285750" indent="-285750">
              <a:lnSpc>
                <a:spcPct val="90000"/>
              </a:lnSpc>
              <a:spcBef>
                <a:spcPct val="50000"/>
              </a:spcBef>
              <a:buFont typeface="Monotype Sorts" pitchFamily="-84" charset="2"/>
              <a:buChar char="ò"/>
            </a:pPr>
            <a:r>
              <a:rPr lang="es-ES" sz="2000" b="1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Jerarquia</a:t>
            </a:r>
            <a:r>
              <a:rPr lang="es-ES" sz="2000" b="1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de objetivos</a:t>
            </a:r>
            <a:r>
              <a:rPr lang="en-GB" sz="2000" b="1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-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desarrollo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de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soluciones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a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partir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de los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problemas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identificados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;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identificación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de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medios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para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determinar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relación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causa-efecto</a:t>
            </a:r>
            <a:endParaRPr lang="en-GB" sz="2000" dirty="0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285750" indent="-285750">
              <a:lnSpc>
                <a:spcPct val="90000"/>
              </a:lnSpc>
              <a:spcBef>
                <a:spcPct val="50000"/>
              </a:spcBef>
              <a:buFont typeface="Monotype Sorts" pitchFamily="-84" charset="2"/>
              <a:buChar char="ò"/>
            </a:pPr>
            <a:r>
              <a:rPr lang="en-GB" sz="2100" b="1" dirty="0" err="1">
                <a:solidFill>
                  <a:prstClr val="black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Análisis</a:t>
            </a:r>
            <a:r>
              <a:rPr lang="en-GB" sz="2100" b="1" dirty="0">
                <a:solidFill>
                  <a:prstClr val="black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de </a:t>
            </a:r>
            <a:r>
              <a:rPr lang="en-GB" sz="2100" b="1" dirty="0" err="1" smtClean="0">
                <a:solidFill>
                  <a:prstClr val="black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Estrategia</a:t>
            </a:r>
            <a:r>
              <a:rPr lang="en-GB" sz="2100" b="1" dirty="0" smtClean="0">
                <a:solidFill>
                  <a:prstClr val="black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–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identificación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de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diferentes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alternativas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para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lograr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las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soluciones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;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selección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de la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alternativa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mas </a:t>
            </a:r>
            <a:r>
              <a:rPr lang="en-GB" sz="20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apropiada</a:t>
            </a:r>
            <a:r>
              <a:rPr lang="en-GB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. </a:t>
            </a:r>
          </a:p>
        </p:txBody>
      </p:sp>
      <p:sp>
        <p:nvSpPr>
          <p:cNvPr id="627717" name="AutoShape 5"/>
          <p:cNvSpPr>
            <a:spLocks noChangeArrowheads="1"/>
          </p:cNvSpPr>
          <p:nvPr/>
        </p:nvSpPr>
        <p:spPr bwMode="auto">
          <a:xfrm>
            <a:off x="4563938" y="765175"/>
            <a:ext cx="4400550" cy="584200"/>
          </a:xfrm>
          <a:prstGeom prst="homePlate">
            <a:avLst>
              <a:gd name="adj" fmla="val 50078"/>
            </a:avLst>
          </a:prstGeom>
          <a:gradFill rotWithShape="0">
            <a:gsLst>
              <a:gs pos="0">
                <a:srgbClr val="009999"/>
              </a:gs>
              <a:gs pos="100000">
                <a:srgbClr val="FFFFFF"/>
              </a:gs>
            </a:gsLst>
            <a:lin ang="0" scaled="1"/>
          </a:gra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defTabSz="762000"/>
            <a:endParaRPr lang="en-GB" sz="2400" b="1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defTabSz="762000"/>
            <a:r>
              <a:rPr lang="en-GB" sz="2400" b="1" dirty="0" err="1" smtClean="0">
                <a:solidFill>
                  <a:srgbClr val="000000"/>
                </a:solidFill>
                <a:latin typeface="Times New Roman" pitchFamily="18" charset="0"/>
              </a:rPr>
              <a:t>FASE</a:t>
            </a:r>
            <a:r>
              <a:rPr lang="en-GB" sz="24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400" b="1" dirty="0">
                <a:solidFill>
                  <a:srgbClr val="000000"/>
                </a:solidFill>
                <a:latin typeface="Times New Roman" pitchFamily="18" charset="0"/>
              </a:rPr>
              <a:t>DE </a:t>
            </a:r>
            <a:r>
              <a:rPr lang="en-GB" sz="2400" b="1" dirty="0" err="1">
                <a:solidFill>
                  <a:srgbClr val="000000"/>
                </a:solidFill>
                <a:latin typeface="Times New Roman" pitchFamily="18" charset="0"/>
              </a:rPr>
              <a:t>PROGRAMACIÓN</a:t>
            </a:r>
            <a:endParaRPr lang="en-GB" sz="24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defTabSz="762000"/>
            <a:endParaRPr lang="en-GB" sz="2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27718" name="AutoShape 6"/>
          <p:cNvSpPr>
            <a:spLocks noChangeArrowheads="1"/>
          </p:cNvSpPr>
          <p:nvPr/>
        </p:nvSpPr>
        <p:spPr bwMode="auto">
          <a:xfrm>
            <a:off x="107504" y="765175"/>
            <a:ext cx="4267200" cy="584200"/>
          </a:xfrm>
          <a:prstGeom prst="homePlate">
            <a:avLst>
              <a:gd name="adj" fmla="val 65976"/>
            </a:avLst>
          </a:prstGeom>
          <a:gradFill rotWithShape="0">
            <a:gsLst>
              <a:gs pos="0">
                <a:srgbClr val="009999"/>
              </a:gs>
              <a:gs pos="100000">
                <a:schemeClr val="bg1"/>
              </a:gs>
            </a:gsLst>
            <a:lin ang="0" scaled="1"/>
          </a:gra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defTabSz="762000"/>
            <a:endParaRPr lang="en-GB" sz="2400" b="1" dirty="0" smtClean="0">
              <a:latin typeface="Times New Roman" pitchFamily="18" charset="0"/>
            </a:endParaRPr>
          </a:p>
          <a:p>
            <a:pPr defTabSz="762000"/>
            <a:r>
              <a:rPr lang="en-GB" sz="2400" b="1" dirty="0" err="1" smtClean="0">
                <a:latin typeface="Times New Roman" pitchFamily="18" charset="0"/>
              </a:rPr>
              <a:t>FASE</a:t>
            </a:r>
            <a:r>
              <a:rPr lang="en-GB" sz="2400" b="1" dirty="0" smtClean="0">
                <a:latin typeface="Times New Roman" pitchFamily="18" charset="0"/>
              </a:rPr>
              <a:t> </a:t>
            </a:r>
            <a:r>
              <a:rPr lang="en-GB" sz="2400" b="1" dirty="0">
                <a:latin typeface="Times New Roman" pitchFamily="18" charset="0"/>
              </a:rPr>
              <a:t>DE </a:t>
            </a:r>
            <a:r>
              <a:rPr lang="en-GB" sz="2400" b="1" dirty="0" err="1">
                <a:latin typeface="Times New Roman" pitchFamily="18" charset="0"/>
              </a:rPr>
              <a:t>ANÁLISIS</a:t>
            </a:r>
            <a:endParaRPr lang="en-GB" sz="2400" b="1" dirty="0">
              <a:latin typeface="Times New Roman" pitchFamily="18" charset="0"/>
            </a:endParaRPr>
          </a:p>
          <a:p>
            <a:pPr defTabSz="762000"/>
            <a:endParaRPr lang="en-GB" sz="2400" b="1" dirty="0">
              <a:latin typeface="Times New Roman" pitchFamily="18" charset="0"/>
            </a:endParaRPr>
          </a:p>
        </p:txBody>
      </p:sp>
      <p:sp>
        <p:nvSpPr>
          <p:cNvPr id="627719" name="Line 7"/>
          <p:cNvSpPr>
            <a:spLocks noChangeShapeType="1"/>
          </p:cNvSpPr>
          <p:nvPr/>
        </p:nvSpPr>
        <p:spPr bwMode="auto">
          <a:xfrm>
            <a:off x="381000" y="22098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627721" name="Line 9"/>
          <p:cNvSpPr>
            <a:spLocks noChangeShapeType="1"/>
          </p:cNvSpPr>
          <p:nvPr/>
        </p:nvSpPr>
        <p:spPr bwMode="auto">
          <a:xfrm>
            <a:off x="8839200" y="2057400"/>
            <a:ext cx="0" cy="396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21" name="Estrella de 5 puntas 20"/>
          <p:cNvSpPr/>
          <p:nvPr/>
        </p:nvSpPr>
        <p:spPr>
          <a:xfrm>
            <a:off x="4211960" y="1988840"/>
            <a:ext cx="827584" cy="698376"/>
          </a:xfrm>
          <a:prstGeom prst="star5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22" name="Estrella de 5 puntas 21"/>
          <p:cNvSpPr/>
          <p:nvPr/>
        </p:nvSpPr>
        <p:spPr>
          <a:xfrm>
            <a:off x="4499992" y="3717032"/>
            <a:ext cx="432048" cy="360040"/>
          </a:xfrm>
          <a:prstGeom prst="star5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23" name="Estrella de 5 puntas 22"/>
          <p:cNvSpPr/>
          <p:nvPr/>
        </p:nvSpPr>
        <p:spPr>
          <a:xfrm>
            <a:off x="395536" y="5085184"/>
            <a:ext cx="432048" cy="360040"/>
          </a:xfrm>
          <a:prstGeom prst="star5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24" name="Estrella de 5 puntas 23"/>
          <p:cNvSpPr/>
          <p:nvPr/>
        </p:nvSpPr>
        <p:spPr>
          <a:xfrm>
            <a:off x="4499992" y="5085184"/>
            <a:ext cx="432048" cy="360040"/>
          </a:xfrm>
          <a:prstGeom prst="star5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25" name="Estrella de 5 puntas 24"/>
          <p:cNvSpPr/>
          <p:nvPr/>
        </p:nvSpPr>
        <p:spPr>
          <a:xfrm>
            <a:off x="251520" y="2780928"/>
            <a:ext cx="827584" cy="698376"/>
          </a:xfrm>
          <a:prstGeom prst="star5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27" name="Estrella de 5 puntas 26"/>
          <p:cNvSpPr/>
          <p:nvPr/>
        </p:nvSpPr>
        <p:spPr>
          <a:xfrm>
            <a:off x="251520" y="3933056"/>
            <a:ext cx="827584" cy="698376"/>
          </a:xfrm>
          <a:prstGeom prst="star5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27674" name="Rectangle 3"/>
          <p:cNvSpPr txBox="1">
            <a:spLocks noChangeArrowheads="1"/>
          </p:cNvSpPr>
          <p:nvPr/>
        </p:nvSpPr>
        <p:spPr bwMode="auto">
          <a:xfrm>
            <a:off x="323850" y="0"/>
            <a:ext cx="8497888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s-ES_tradnl" sz="3000" b="1" dirty="0" smtClean="0">
                <a:solidFill>
                  <a:srgbClr val="000000"/>
                </a:solidFill>
              </a:rPr>
              <a:t>Etapas del </a:t>
            </a:r>
            <a:r>
              <a:rPr lang="es-ES_tradnl" sz="3000" b="1" dirty="0" err="1" smtClean="0">
                <a:solidFill>
                  <a:srgbClr val="000000"/>
                </a:solidFill>
              </a:rPr>
              <a:t>EML</a:t>
            </a:r>
            <a:r>
              <a:rPr lang="es-ES_tradnl" sz="3200" b="1" dirty="0" smtClean="0">
                <a:solidFill>
                  <a:srgbClr val="000000"/>
                </a:solidFill>
              </a:rPr>
              <a:t> </a:t>
            </a:r>
            <a:endParaRPr lang="es-ES_tradnl" sz="3200" b="1" dirty="0">
              <a:solidFill>
                <a:srgbClr val="000000"/>
              </a:solidFill>
            </a:endParaRPr>
          </a:p>
        </p:txBody>
      </p:sp>
      <p:sp>
        <p:nvSpPr>
          <p:cNvPr id="15" name="Estrella de 5 puntas 23"/>
          <p:cNvSpPr/>
          <p:nvPr/>
        </p:nvSpPr>
        <p:spPr>
          <a:xfrm>
            <a:off x="467544" y="1700808"/>
            <a:ext cx="432048" cy="360040"/>
          </a:xfrm>
          <a:prstGeom prst="star5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03776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7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7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7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7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77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77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77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77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77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77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27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27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27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27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27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27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27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27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0" dur="2000" fill="hold"/>
                                        <p:tgtEl>
                                          <p:spTgt spid="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4" grpId="0" build="p" bldLvl="2" autoUpdateAnimBg="0"/>
      <p:bldP spid="627716" grpId="0" build="p" bldLvl="2" autoUpdateAnimBg="0"/>
      <p:bldP spid="627717" grpId="0" animBg="1" autoUpdateAnimBg="0"/>
      <p:bldP spid="627718" grpId="0" animBg="1" autoUpdateAnimBg="0"/>
      <p:bldP spid="627719" grpId="0" animBg="1"/>
      <p:bldP spid="62772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763" name="AutoShape 3"/>
          <p:cNvSpPr>
            <a:spLocks noChangeArrowheads="1"/>
          </p:cNvSpPr>
          <p:nvPr/>
        </p:nvSpPr>
        <p:spPr bwMode="auto">
          <a:xfrm>
            <a:off x="179512" y="1225550"/>
            <a:ext cx="4335463" cy="584200"/>
          </a:xfrm>
          <a:prstGeom prst="homePlate">
            <a:avLst>
              <a:gd name="adj" fmla="val 45901"/>
            </a:avLst>
          </a:prstGeom>
          <a:gradFill rotWithShape="0">
            <a:gsLst>
              <a:gs pos="0">
                <a:srgbClr val="009999"/>
              </a:gs>
              <a:gs pos="100000">
                <a:srgbClr val="FFFFFF"/>
              </a:gs>
            </a:gsLst>
            <a:lin ang="0" scaled="1"/>
          </a:gra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defTabSz="762000"/>
            <a:endParaRPr lang="es-ES_tradnl" sz="2400" b="1" dirty="0" smtClean="0">
              <a:solidFill>
                <a:schemeClr val="tx2"/>
              </a:solidFill>
              <a:latin typeface="Times New Roman" pitchFamily="18" charset="0"/>
            </a:endParaRPr>
          </a:p>
          <a:p>
            <a:pPr defTabSz="762000"/>
            <a:r>
              <a:rPr lang="es-ES_tradnl" sz="2400" b="1" dirty="0" smtClean="0">
                <a:solidFill>
                  <a:schemeClr val="tx2"/>
                </a:solidFill>
                <a:latin typeface="Times New Roman" pitchFamily="18" charset="0"/>
              </a:rPr>
              <a:t>FASE </a:t>
            </a:r>
            <a:r>
              <a:rPr lang="es-ES_tradnl" sz="2400" b="1" dirty="0">
                <a:solidFill>
                  <a:schemeClr val="tx2"/>
                </a:solidFill>
                <a:latin typeface="Times New Roman" pitchFamily="18" charset="0"/>
              </a:rPr>
              <a:t>DE EJECUCIÓN</a:t>
            </a:r>
          </a:p>
          <a:p>
            <a:pPr defTabSz="762000"/>
            <a:endParaRPr lang="es-ES_tradnl" sz="24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629764" name="Rectangle 4"/>
          <p:cNvSpPr>
            <a:spLocks noChangeArrowheads="1"/>
          </p:cNvSpPr>
          <p:nvPr/>
        </p:nvSpPr>
        <p:spPr bwMode="auto">
          <a:xfrm>
            <a:off x="251520" y="1945853"/>
            <a:ext cx="4191000" cy="443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5750" indent="-285750">
              <a:lnSpc>
                <a:spcPct val="90000"/>
              </a:lnSpc>
              <a:spcBef>
                <a:spcPct val="50000"/>
              </a:spcBef>
              <a:buFont typeface="Monotype Sorts" pitchFamily="-84" charset="2"/>
              <a:buNone/>
            </a:pPr>
            <a:endParaRPr lang="es-ES_tradnl" b="1" dirty="0">
              <a:solidFill>
                <a:srgbClr val="000000"/>
              </a:solidFill>
            </a:endParaRPr>
          </a:p>
          <a:p>
            <a:pPr marL="285750" indent="-285750" eaLnBrk="0" hangingPunct="0">
              <a:lnSpc>
                <a:spcPct val="85000"/>
              </a:lnSpc>
              <a:buFont typeface="Monotype Sorts" pitchFamily="-84" charset="2"/>
              <a:buChar char="ò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Indicadores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que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provean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información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gestión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seguimiento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revisión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periódica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285750" indent="-285750" eaLnBrk="0" hangingPunct="0">
              <a:lnSpc>
                <a:spcPct val="85000"/>
              </a:lnSpc>
              <a:buFont typeface="Monotype Sorts" pitchFamily="-84" charset="2"/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285750" indent="-285750" eaLnBrk="0" hangingPunct="0">
              <a:lnSpc>
                <a:spcPct val="85000"/>
              </a:lnSpc>
              <a:buFont typeface="Monotype Sorts" pitchFamily="-84" charset="2"/>
              <a:buChar char="ò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Supuestos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que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apoyan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la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gestión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riesgos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285750" indent="-285750" eaLnBrk="0" hangingPunct="0">
              <a:lnSpc>
                <a:spcPct val="85000"/>
              </a:lnSpc>
              <a:buFont typeface="Monotype Sorts" pitchFamily="-84" charset="2"/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285750" indent="-285750" eaLnBrk="0" hangingPunct="0">
              <a:lnSpc>
                <a:spcPct val="85000"/>
              </a:lnSpc>
              <a:buFont typeface="Monotype Sorts" pitchFamily="-84" charset="2"/>
              <a:buChar char="ò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Programación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actividades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actualizada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vinculada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a los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resultados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285750" indent="-285750" eaLnBrk="0" hangingPunct="0">
              <a:lnSpc>
                <a:spcPct val="85000"/>
              </a:lnSpc>
              <a:buFont typeface="Monotype Sorts" pitchFamily="-84" charset="2"/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285750" indent="-285750" eaLnBrk="0" hangingPunct="0">
              <a:lnSpc>
                <a:spcPct val="85000"/>
              </a:lnSpc>
              <a:buFont typeface="Monotype Sorts" pitchFamily="-84" charset="2"/>
              <a:buChar char="ò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Programación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recursos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presupuestos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actualizada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vinculada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con los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resultados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29765" name="AutoShape 5"/>
          <p:cNvSpPr>
            <a:spLocks noChangeArrowheads="1"/>
          </p:cNvSpPr>
          <p:nvPr/>
        </p:nvSpPr>
        <p:spPr bwMode="auto">
          <a:xfrm>
            <a:off x="4773488" y="1225550"/>
            <a:ext cx="4191000" cy="584200"/>
          </a:xfrm>
          <a:prstGeom prst="homePlate">
            <a:avLst>
              <a:gd name="adj" fmla="val 45900"/>
            </a:avLst>
          </a:prstGeom>
          <a:gradFill rotWithShape="0">
            <a:gsLst>
              <a:gs pos="0">
                <a:srgbClr val="009999"/>
              </a:gs>
              <a:gs pos="100000">
                <a:srgbClr val="FFFFFF"/>
              </a:gs>
            </a:gsLst>
            <a:lin ang="0" scaled="1"/>
          </a:gra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defTabSz="762000"/>
            <a:r>
              <a:rPr lang="es-ES_tradnl" sz="2400" b="1" dirty="0" smtClean="0">
                <a:solidFill>
                  <a:schemeClr val="tx2"/>
                </a:solidFill>
                <a:latin typeface="Times New Roman" pitchFamily="18" charset="0"/>
              </a:rPr>
              <a:t>FASE DE EVALUACIÓN </a:t>
            </a:r>
            <a:endParaRPr lang="es-ES_tradnl" sz="24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629766" name="Rectangle 6"/>
          <p:cNvSpPr>
            <a:spLocks noChangeArrowheads="1"/>
          </p:cNvSpPr>
          <p:nvPr/>
        </p:nvSpPr>
        <p:spPr bwMode="auto">
          <a:xfrm>
            <a:off x="4572000" y="1911350"/>
            <a:ext cx="4114800" cy="4435475"/>
          </a:xfrm>
          <a:prstGeom prst="rect">
            <a:avLst/>
          </a:prstGeom>
          <a:noFill/>
          <a:ln/>
          <a:extLst/>
        </p:spPr>
        <p:txBody>
          <a:bodyPr>
            <a:normAutofit/>
          </a:bodyPr>
          <a:lstStyle/>
          <a:p>
            <a:pPr marL="285750" indent="-285750">
              <a:lnSpc>
                <a:spcPct val="90000"/>
              </a:lnSpc>
              <a:spcBef>
                <a:spcPct val="50000"/>
              </a:spcBef>
              <a:buFont typeface="Monotype Sorts" charset="0"/>
              <a:buNone/>
              <a:defRPr/>
            </a:pPr>
            <a:endParaRPr lang="es-ES_tradnl" sz="20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285750" indent="-285750" eaLnBrk="0" hangingPunct="0">
              <a:lnSpc>
                <a:spcPct val="85000"/>
              </a:lnSpc>
              <a:buFont typeface="Monotype Sorts" charset="0"/>
              <a:buChar char="ò"/>
              <a:defRPr/>
            </a:pPr>
            <a:r>
              <a:rPr lang="es-ES_tradnl" sz="2000" dirty="0" smtClean="0">
                <a:latin typeface="Arial" charset="0"/>
                <a:ea typeface="ＭＳ Ｐゴシック" charset="0"/>
                <a:cs typeface="ＭＳ Ｐゴシック" charset="0"/>
              </a:rPr>
              <a:t>El </a:t>
            </a:r>
            <a:r>
              <a:rPr lang="es-ES_tradnl" sz="2000" dirty="0" err="1" smtClean="0">
                <a:latin typeface="Arial" charset="0"/>
                <a:ea typeface="ＭＳ Ｐゴシック" charset="0"/>
                <a:cs typeface="ＭＳ Ｐゴシック" charset="0"/>
              </a:rPr>
              <a:t>EML</a:t>
            </a:r>
            <a:r>
              <a:rPr lang="es-ES_tradnl" sz="200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s-CO" sz="2000" dirty="0">
                <a:latin typeface="Arial" charset="0"/>
                <a:ea typeface="ＭＳ Ｐゴシック" charset="0"/>
                <a:cs typeface="ＭＳ Ｐゴシック" charset="0"/>
              </a:rPr>
              <a:t>ofrece un análisis claro del problema y </a:t>
            </a:r>
            <a:r>
              <a:rPr lang="es-CO" sz="2000" dirty="0" smtClean="0">
                <a:latin typeface="Arial" charset="0"/>
                <a:ea typeface="ＭＳ Ｐゴシック" charset="0"/>
                <a:cs typeface="ＭＳ Ｐゴシック" charset="0"/>
              </a:rPr>
              <a:t>del </a:t>
            </a:r>
            <a:r>
              <a:rPr lang="es-CO" sz="2000" dirty="0">
                <a:latin typeface="Arial" charset="0"/>
                <a:ea typeface="ＭＳ Ｐゴシック" charset="0"/>
                <a:cs typeface="ＭＳ Ｐゴシック" charset="0"/>
              </a:rPr>
              <a:t>contexto del proyecto </a:t>
            </a:r>
            <a:r>
              <a:rPr lang="es-CO" sz="2000" dirty="0" smtClean="0">
                <a:latin typeface="Arial" charset="0"/>
                <a:ea typeface="ＭＳ Ｐゴシック" charset="0"/>
                <a:cs typeface="ＭＳ Ｐゴシック" charset="0"/>
              </a:rPr>
              <a:t>lo cual ayuda </a:t>
            </a:r>
            <a:r>
              <a:rPr lang="es-CO" sz="2000" dirty="0">
                <a:latin typeface="Arial" charset="0"/>
                <a:ea typeface="ＭＳ Ｐゴシック" charset="0"/>
                <a:cs typeface="ＭＳ Ｐゴシック" charset="0"/>
              </a:rPr>
              <a:t>a evaluar los criterios de </a:t>
            </a:r>
            <a:r>
              <a:rPr lang="es-CO" sz="2000" dirty="0" smtClean="0">
                <a:latin typeface="Arial" charset="0"/>
                <a:ea typeface="ＭＳ Ｐゴシック" charset="0"/>
                <a:cs typeface="ＭＳ Ｐゴシック" charset="0"/>
              </a:rPr>
              <a:t>pertinencia</a:t>
            </a:r>
            <a:r>
              <a:rPr lang="es-ES_tradnl" sz="2000" dirty="0" smtClean="0">
                <a:latin typeface="Arial" charset="0"/>
                <a:ea typeface="ＭＳ Ｐゴシック" charset="0"/>
                <a:cs typeface="ＭＳ Ｐゴシック" charset="0"/>
              </a:rPr>
              <a:t>.</a:t>
            </a:r>
            <a:endParaRPr lang="es-ES_tradnl" sz="20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285750" indent="-285750" eaLnBrk="0" hangingPunct="0">
              <a:lnSpc>
                <a:spcPct val="85000"/>
              </a:lnSpc>
              <a:buFont typeface="Monotype Sorts" charset="0"/>
              <a:buChar char="ò"/>
              <a:defRPr/>
            </a:pPr>
            <a:endParaRPr lang="es-ES_tradnl" sz="20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285750" indent="-285750" eaLnBrk="0" hangingPunct="0">
              <a:lnSpc>
                <a:spcPct val="85000"/>
              </a:lnSpc>
              <a:buFont typeface="Monotype Sorts" charset="0"/>
              <a:buChar char="ò"/>
              <a:defRPr/>
            </a:pPr>
            <a:r>
              <a:rPr lang="es-ES_tradnl" sz="2000" dirty="0" smtClean="0">
                <a:latin typeface="Arial" charset="0"/>
                <a:ea typeface="ＭＳ Ｐゴシック" charset="0"/>
                <a:cs typeface="ＭＳ Ｐゴシック" charset="0"/>
              </a:rPr>
              <a:t>Como el EML se fundamenta en la programación de recursos y cronograma de actividades, el contribuye a la evaluación de los criterios de eficiencia. </a:t>
            </a:r>
            <a:endParaRPr lang="en-GB" sz="20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0" hangingPunct="0">
              <a:lnSpc>
                <a:spcPct val="85000"/>
              </a:lnSpc>
              <a:defRPr/>
            </a:pPr>
            <a:endParaRPr lang="en-GB" sz="20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285750" indent="-285750" eaLnBrk="0" hangingPunct="0">
              <a:lnSpc>
                <a:spcPct val="85000"/>
              </a:lnSpc>
              <a:buFont typeface="Monotype Sorts" charset="0"/>
              <a:buChar char="ò"/>
              <a:defRPr/>
            </a:pPr>
            <a:r>
              <a:rPr lang="es-CO" sz="2000" dirty="0">
                <a:latin typeface="Arial" charset="0"/>
                <a:ea typeface="ＭＳ Ｐゴシック" charset="0"/>
                <a:cs typeface="ＭＳ Ｐゴシック" charset="0"/>
              </a:rPr>
              <a:t>Estructura e indicadores </a:t>
            </a:r>
            <a:r>
              <a:rPr lang="es-CO" sz="2000" dirty="0" smtClean="0">
                <a:latin typeface="Arial" charset="0"/>
                <a:ea typeface="ＭＳ Ｐゴシック" charset="0"/>
                <a:cs typeface="ＭＳ Ｐゴシック" charset="0"/>
              </a:rPr>
              <a:t>objetiva </a:t>
            </a:r>
            <a:r>
              <a:rPr lang="es-CO" sz="2000" dirty="0">
                <a:latin typeface="Arial" charset="0"/>
                <a:ea typeface="ＭＳ Ｐゴシック" charset="0"/>
                <a:cs typeface="ＭＳ Ｐゴシック" charset="0"/>
              </a:rPr>
              <a:t>para evaluar la eficacia y el </a:t>
            </a:r>
            <a:r>
              <a:rPr lang="es-CO" sz="2000" dirty="0" smtClean="0">
                <a:latin typeface="Arial" charset="0"/>
                <a:ea typeface="ＭＳ Ｐゴシック" charset="0"/>
                <a:cs typeface="ＭＳ Ｐゴシック" charset="0"/>
              </a:rPr>
              <a:t>impacto </a:t>
            </a:r>
            <a:endParaRPr lang="es-ES_tradnl" dirty="0">
              <a:solidFill>
                <a:srgbClr val="000000"/>
              </a:solidFill>
              <a:latin typeface="+mn-lt"/>
              <a:ea typeface="ＭＳ Ｐゴシック" charset="0"/>
              <a:cs typeface="ＭＳ Ｐゴシック" charset="0"/>
            </a:endParaRPr>
          </a:p>
          <a:p>
            <a:pPr marL="285750" indent="-285750">
              <a:lnSpc>
                <a:spcPct val="90000"/>
              </a:lnSpc>
              <a:spcBef>
                <a:spcPct val="50000"/>
              </a:spcBef>
              <a:buFont typeface="Monotype Sorts" charset="0"/>
              <a:buNone/>
              <a:defRPr/>
            </a:pPr>
            <a:endParaRPr lang="es-ES_tradnl" b="1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678" name="Rectangle 3"/>
          <p:cNvSpPr txBox="1">
            <a:spLocks noChangeArrowheads="1"/>
          </p:cNvSpPr>
          <p:nvPr/>
        </p:nvSpPr>
        <p:spPr bwMode="auto">
          <a:xfrm>
            <a:off x="971550" y="188913"/>
            <a:ext cx="73787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s-ES_tradnl" sz="3200" b="1" dirty="0" smtClean="0">
                <a:solidFill>
                  <a:srgbClr val="000000"/>
                </a:solidFill>
              </a:rPr>
              <a:t>Etapas del </a:t>
            </a:r>
            <a:r>
              <a:rPr lang="es-ES_tradnl" sz="3200" b="1" dirty="0" err="1" smtClean="0">
                <a:solidFill>
                  <a:srgbClr val="000000"/>
                </a:solidFill>
              </a:rPr>
              <a:t>EML</a:t>
            </a:r>
            <a:endParaRPr lang="es-ES_tradnl" sz="3200" b="1" dirty="0">
              <a:solidFill>
                <a:srgbClr val="000000"/>
              </a:solidFill>
            </a:endParaRPr>
          </a:p>
        </p:txBody>
      </p:sp>
      <p:sp>
        <p:nvSpPr>
          <p:cNvPr id="7" name="Estrella de 5 puntas 23"/>
          <p:cNvSpPr/>
          <p:nvPr/>
        </p:nvSpPr>
        <p:spPr>
          <a:xfrm>
            <a:off x="4427984" y="980728"/>
            <a:ext cx="432048" cy="360040"/>
          </a:xfrm>
          <a:prstGeom prst="star5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13025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9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9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9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9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97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97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97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97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97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97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29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29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297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297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297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297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297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297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9763" grpId="0" animBg="1" autoUpdateAnimBg="0"/>
      <p:bldP spid="629765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16632"/>
            <a:ext cx="8353425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dirty="0" err="1" smtClean="0">
                <a:effectLst/>
                <a:latin typeface="Arial" pitchFamily="34" charset="0"/>
                <a:ea typeface="Osaka" pitchFamily="-84" charset="-128"/>
                <a:cs typeface="Arial" pitchFamily="34" charset="0"/>
              </a:rPr>
              <a:t>Gestión</a:t>
            </a:r>
            <a:r>
              <a:rPr lang="en-US" sz="3600" dirty="0" smtClean="0">
                <a:effectLst/>
                <a:latin typeface="Arial" pitchFamily="34" charset="0"/>
                <a:ea typeface="Osaka" pitchFamily="-84" charset="-128"/>
                <a:cs typeface="Arial" pitchFamily="34" charset="0"/>
              </a:rPr>
              <a:t> del </a:t>
            </a:r>
            <a:r>
              <a:rPr lang="en-US" sz="3600" dirty="0" err="1" smtClean="0">
                <a:effectLst/>
                <a:latin typeface="Arial" pitchFamily="34" charset="0"/>
                <a:ea typeface="Osaka" pitchFamily="-84" charset="-128"/>
                <a:cs typeface="Arial" pitchFamily="34" charset="0"/>
              </a:rPr>
              <a:t>Ciclo</a:t>
            </a:r>
            <a:r>
              <a:rPr lang="en-US" sz="3600" dirty="0" smtClean="0">
                <a:effectLst/>
                <a:latin typeface="Arial" pitchFamily="34" charset="0"/>
                <a:ea typeface="Osaka" pitchFamily="-84" charset="-128"/>
                <a:cs typeface="Arial" pitchFamily="34" charset="0"/>
              </a:rPr>
              <a:t> de </a:t>
            </a:r>
            <a:r>
              <a:rPr lang="en-US" sz="3600" dirty="0" err="1" smtClean="0">
                <a:effectLst/>
                <a:latin typeface="Arial" pitchFamily="34" charset="0"/>
                <a:ea typeface="Osaka" pitchFamily="-84" charset="-128"/>
                <a:cs typeface="Arial" pitchFamily="34" charset="0"/>
              </a:rPr>
              <a:t>Proyecto</a:t>
            </a:r>
            <a:r>
              <a:rPr lang="en-US" sz="3600" dirty="0" smtClean="0">
                <a:effectLst/>
                <a:latin typeface="Arial" pitchFamily="34" charset="0"/>
                <a:ea typeface="Osaka" pitchFamily="-84" charset="-128"/>
                <a:cs typeface="Arial" pitchFamily="34" charset="0"/>
              </a:rPr>
              <a:t> (GCP)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2880" y="1412776"/>
            <a:ext cx="8229600" cy="4752528"/>
          </a:xfrm>
        </p:spPr>
        <p:txBody>
          <a:bodyPr>
            <a:noAutofit/>
          </a:bodyPr>
          <a:lstStyle/>
          <a:p>
            <a:pPr lvl="1"/>
            <a:r>
              <a:rPr lang="en-US" sz="2800" dirty="0" err="1" smtClean="0">
                <a:latin typeface="Arial" pitchFamily="34" charset="0"/>
                <a:ea typeface="Osaka" pitchFamily="-84" charset="-128"/>
                <a:cs typeface="Arial" pitchFamily="34" charset="0"/>
              </a:rPr>
              <a:t>Es</a:t>
            </a:r>
            <a:r>
              <a:rPr lang="en-US" sz="2800" dirty="0" smtClean="0">
                <a:latin typeface="Arial" pitchFamily="34" charset="0"/>
                <a:ea typeface="Osaka" pitchFamily="-84" charset="-128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Osaka" pitchFamily="-84" charset="-128"/>
                <a:cs typeface="Arial" pitchFamily="34" charset="0"/>
              </a:rPr>
              <a:t>una</a:t>
            </a:r>
            <a:r>
              <a:rPr lang="en-US" sz="2800" dirty="0" smtClean="0">
                <a:latin typeface="Arial" pitchFamily="34" charset="0"/>
                <a:ea typeface="Osaka" pitchFamily="-84" charset="-128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Osaka" pitchFamily="-84" charset="-128"/>
                <a:cs typeface="Arial" pitchFamily="34" charset="0"/>
              </a:rPr>
              <a:t>metodología</a:t>
            </a:r>
            <a:r>
              <a:rPr lang="en-US" sz="2800" dirty="0" smtClean="0">
                <a:latin typeface="Arial" pitchFamily="34" charset="0"/>
                <a:ea typeface="Osaka" pitchFamily="-84" charset="-128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Osaka" pitchFamily="-84" charset="-128"/>
                <a:cs typeface="Arial" pitchFamily="34" charset="0"/>
              </a:rPr>
              <a:t>para</a:t>
            </a:r>
            <a:r>
              <a:rPr lang="en-US" sz="2800" dirty="0" smtClean="0">
                <a:latin typeface="Arial" pitchFamily="34" charset="0"/>
                <a:ea typeface="Osaka" pitchFamily="-84" charset="-128"/>
                <a:cs typeface="Arial" pitchFamily="34" charset="0"/>
              </a:rPr>
              <a:t> la </a:t>
            </a:r>
            <a:r>
              <a:rPr lang="en-US" sz="2800" dirty="0" err="1" smtClean="0">
                <a:latin typeface="Arial" pitchFamily="34" charset="0"/>
                <a:ea typeface="Osaka" pitchFamily="-84" charset="-128"/>
                <a:cs typeface="Arial" pitchFamily="34" charset="0"/>
              </a:rPr>
              <a:t>preparación</a:t>
            </a:r>
            <a:r>
              <a:rPr lang="en-US" sz="2800" dirty="0">
                <a:latin typeface="Arial" pitchFamily="34" charset="0"/>
                <a:ea typeface="Osaka" pitchFamily="-84" charset="-128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ea typeface="Osaka" pitchFamily="-84" charset="-128"/>
                <a:cs typeface="Arial" pitchFamily="34" charset="0"/>
              </a:rPr>
              <a:t>implementación</a:t>
            </a:r>
            <a:r>
              <a:rPr lang="en-US" sz="2800" dirty="0" smtClean="0">
                <a:latin typeface="Arial" pitchFamily="34" charset="0"/>
                <a:ea typeface="Osaka" pitchFamily="-84" charset="-128"/>
                <a:cs typeface="Arial" pitchFamily="34" charset="0"/>
              </a:rPr>
              <a:t> y </a:t>
            </a:r>
            <a:r>
              <a:rPr lang="en-US" sz="2800" dirty="0" err="1" smtClean="0">
                <a:latin typeface="Arial" pitchFamily="34" charset="0"/>
                <a:ea typeface="Osaka" pitchFamily="-84" charset="-128"/>
                <a:cs typeface="Arial" pitchFamily="34" charset="0"/>
              </a:rPr>
              <a:t>evaluación</a:t>
            </a:r>
            <a:r>
              <a:rPr lang="en-US" sz="2800" dirty="0" smtClean="0">
                <a:latin typeface="Arial" pitchFamily="34" charset="0"/>
                <a:ea typeface="Osaka" pitchFamily="-84" charset="-128"/>
                <a:cs typeface="Arial" pitchFamily="34" charset="0"/>
              </a:rPr>
              <a:t> de </a:t>
            </a:r>
            <a:r>
              <a:rPr lang="en-US" sz="2800" dirty="0" err="1" smtClean="0">
                <a:latin typeface="Arial" pitchFamily="34" charset="0"/>
                <a:ea typeface="Osaka" pitchFamily="-84" charset="-128"/>
                <a:cs typeface="Arial" pitchFamily="34" charset="0"/>
              </a:rPr>
              <a:t>proyectos</a:t>
            </a:r>
            <a:r>
              <a:rPr lang="en-US" sz="2800" dirty="0" smtClean="0">
                <a:latin typeface="Arial" pitchFamily="34" charset="0"/>
                <a:ea typeface="Osaka" pitchFamily="-84" charset="-128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Osaka" pitchFamily="-84" charset="-128"/>
                <a:cs typeface="Arial" pitchFamily="34" charset="0"/>
              </a:rPr>
              <a:t>basada</a:t>
            </a:r>
            <a:r>
              <a:rPr lang="en-US" sz="2800" dirty="0" smtClean="0">
                <a:latin typeface="Arial" pitchFamily="34" charset="0"/>
                <a:ea typeface="Osaka" pitchFamily="-84" charset="-128"/>
                <a:cs typeface="Arial" pitchFamily="34" charset="0"/>
              </a:rPr>
              <a:t> en los </a:t>
            </a:r>
            <a:r>
              <a:rPr lang="en-US" sz="2800" dirty="0" err="1" smtClean="0">
                <a:latin typeface="Arial" pitchFamily="34" charset="0"/>
                <a:ea typeface="Osaka" pitchFamily="-84" charset="-128"/>
                <a:cs typeface="Arial" pitchFamily="34" charset="0"/>
              </a:rPr>
              <a:t>principios</a:t>
            </a:r>
            <a:r>
              <a:rPr lang="en-US" sz="2800" dirty="0" smtClean="0">
                <a:latin typeface="Arial" pitchFamily="34" charset="0"/>
                <a:ea typeface="Osaka" pitchFamily="-84" charset="-128"/>
                <a:cs typeface="Arial" pitchFamily="34" charset="0"/>
              </a:rPr>
              <a:t> del </a:t>
            </a:r>
            <a:r>
              <a:rPr lang="en-US" sz="2800" b="1" dirty="0" err="1" smtClean="0">
                <a:latin typeface="Arial" pitchFamily="34" charset="0"/>
                <a:ea typeface="Osaka" pitchFamily="-84" charset="-128"/>
                <a:cs typeface="Arial" pitchFamily="34" charset="0"/>
              </a:rPr>
              <a:t>enfoque</a:t>
            </a:r>
            <a:r>
              <a:rPr lang="en-US" sz="2800" b="1" dirty="0" smtClean="0">
                <a:latin typeface="Arial" pitchFamily="34" charset="0"/>
                <a:ea typeface="Osaka" pitchFamily="-84" charset="-128"/>
                <a:cs typeface="Arial" pitchFamily="34" charset="0"/>
              </a:rPr>
              <a:t> del </a:t>
            </a:r>
            <a:r>
              <a:rPr lang="en-US" sz="2800" b="1" dirty="0" err="1" smtClean="0">
                <a:latin typeface="Arial" pitchFamily="34" charset="0"/>
                <a:ea typeface="Osaka" pitchFamily="-84" charset="-128"/>
                <a:cs typeface="Arial" pitchFamily="34" charset="0"/>
              </a:rPr>
              <a:t>marco</a:t>
            </a:r>
            <a:r>
              <a:rPr lang="en-US" sz="2800" b="1" dirty="0" smtClean="0">
                <a:latin typeface="Arial" pitchFamily="34" charset="0"/>
                <a:ea typeface="Osaka" pitchFamily="-84" charset="-128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ea typeface="Osaka" pitchFamily="-84" charset="-128"/>
                <a:cs typeface="Arial" pitchFamily="34" charset="0"/>
              </a:rPr>
              <a:t>lógico</a:t>
            </a:r>
            <a:r>
              <a:rPr lang="en-US" sz="2800" dirty="0" smtClean="0">
                <a:latin typeface="Arial" pitchFamily="34" charset="0"/>
                <a:ea typeface="Osaka" pitchFamily="-84" charset="-128"/>
                <a:cs typeface="Arial" pitchFamily="34" charset="0"/>
              </a:rPr>
              <a:t>.</a:t>
            </a:r>
            <a:endParaRPr lang="en-US" sz="2800" b="1" dirty="0" smtClean="0">
              <a:latin typeface="Arial" pitchFamily="34" charset="0"/>
              <a:ea typeface="Osaka" pitchFamily="-84" charset="-128"/>
              <a:cs typeface="Arial" pitchFamily="34" charset="0"/>
            </a:endParaRPr>
          </a:p>
          <a:p>
            <a:pPr lvl="1" eaLnBrk="1" hangingPunct="1">
              <a:buFontTx/>
              <a:buNone/>
            </a:pPr>
            <a:endParaRPr lang="en-US" sz="2800" b="1" dirty="0" smtClean="0">
              <a:latin typeface="Arial" pitchFamily="34" charset="0"/>
              <a:ea typeface="Osaka" pitchFamily="-84" charset="-128"/>
              <a:cs typeface="Arial" pitchFamily="34" charset="0"/>
            </a:endParaRPr>
          </a:p>
          <a:p>
            <a:pPr lvl="1"/>
            <a:r>
              <a:rPr lang="en-US" sz="2800" dirty="0" smtClean="0">
                <a:latin typeface="Arial" pitchFamily="34" charset="0"/>
                <a:ea typeface="Osaka" pitchFamily="-84" charset="-128"/>
                <a:cs typeface="Arial" pitchFamily="34" charset="0"/>
              </a:rPr>
              <a:t>Describe </a:t>
            </a:r>
            <a:r>
              <a:rPr lang="en-US" sz="2800" dirty="0" err="1" smtClean="0">
                <a:latin typeface="Arial" pitchFamily="34" charset="0"/>
                <a:ea typeface="Osaka" pitchFamily="-84" charset="-128"/>
                <a:cs typeface="Arial" pitchFamily="34" charset="0"/>
              </a:rPr>
              <a:t>las</a:t>
            </a:r>
            <a:r>
              <a:rPr lang="en-US" sz="2800" dirty="0" smtClean="0">
                <a:latin typeface="Arial" pitchFamily="34" charset="0"/>
                <a:ea typeface="Osaka" pitchFamily="-84" charset="-128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Osaka" pitchFamily="-84" charset="-128"/>
                <a:cs typeface="Arial" pitchFamily="34" charset="0"/>
              </a:rPr>
              <a:t>actividades</a:t>
            </a:r>
            <a:r>
              <a:rPr lang="en-US" sz="2800" dirty="0" smtClean="0">
                <a:latin typeface="Arial" pitchFamily="34" charset="0"/>
                <a:ea typeface="Osaka" pitchFamily="-84" charset="-128"/>
                <a:cs typeface="Arial" pitchFamily="34" charset="0"/>
              </a:rPr>
              <a:t> de </a:t>
            </a:r>
            <a:r>
              <a:rPr lang="en-US" sz="2800" dirty="0" err="1" smtClean="0">
                <a:latin typeface="Arial" pitchFamily="34" charset="0"/>
                <a:ea typeface="Osaka" pitchFamily="-84" charset="-128"/>
                <a:cs typeface="Arial" pitchFamily="34" charset="0"/>
              </a:rPr>
              <a:t>gestión</a:t>
            </a:r>
            <a:r>
              <a:rPr lang="en-US" sz="2800" dirty="0" smtClean="0">
                <a:latin typeface="Arial" pitchFamily="34" charset="0"/>
                <a:ea typeface="Osaka" pitchFamily="-84" charset="-128"/>
                <a:cs typeface="Arial" pitchFamily="34" charset="0"/>
              </a:rPr>
              <a:t> y los </a:t>
            </a:r>
            <a:r>
              <a:rPr lang="en-US" sz="2800" dirty="0" err="1" smtClean="0">
                <a:latin typeface="Arial" pitchFamily="34" charset="0"/>
                <a:ea typeface="Osaka" pitchFamily="-84" charset="-128"/>
                <a:cs typeface="Arial" pitchFamily="34" charset="0"/>
              </a:rPr>
              <a:t>procedimientos</a:t>
            </a:r>
            <a:r>
              <a:rPr lang="en-US" sz="2800" dirty="0" smtClean="0">
                <a:latin typeface="Arial" pitchFamily="34" charset="0"/>
                <a:ea typeface="Osaka" pitchFamily="-84" charset="-128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Osaka" pitchFamily="-84" charset="-128"/>
                <a:cs typeface="Arial" pitchFamily="34" charset="0"/>
              </a:rPr>
              <a:t>para</a:t>
            </a:r>
            <a:r>
              <a:rPr lang="en-US" sz="2800" dirty="0" smtClean="0">
                <a:latin typeface="Arial" pitchFamily="34" charset="0"/>
                <a:ea typeface="Osaka" pitchFamily="-84" charset="-128"/>
                <a:cs typeface="Arial" pitchFamily="34" charset="0"/>
              </a:rPr>
              <a:t> la </a:t>
            </a:r>
            <a:r>
              <a:rPr lang="en-US" sz="2800" dirty="0" err="1" smtClean="0">
                <a:latin typeface="Arial" pitchFamily="34" charset="0"/>
                <a:ea typeface="Osaka" pitchFamily="-84" charset="-128"/>
                <a:cs typeface="Arial" pitchFamily="34" charset="0"/>
              </a:rPr>
              <a:t>toma</a:t>
            </a:r>
            <a:r>
              <a:rPr lang="en-US" sz="2800" dirty="0" smtClean="0">
                <a:latin typeface="Arial" pitchFamily="34" charset="0"/>
                <a:ea typeface="Osaka" pitchFamily="-84" charset="-128"/>
                <a:cs typeface="Arial" pitchFamily="34" charset="0"/>
              </a:rPr>
              <a:t> de </a:t>
            </a:r>
            <a:r>
              <a:rPr lang="en-US" sz="2800" dirty="0" err="1" smtClean="0">
                <a:latin typeface="Arial" pitchFamily="34" charset="0"/>
                <a:ea typeface="Osaka" pitchFamily="-84" charset="-128"/>
                <a:cs typeface="Arial" pitchFamily="34" charset="0"/>
              </a:rPr>
              <a:t>decisiones</a:t>
            </a:r>
            <a:r>
              <a:rPr lang="en-US" sz="2800" dirty="0" smtClean="0">
                <a:latin typeface="Arial" pitchFamily="34" charset="0"/>
                <a:ea typeface="Osaka" pitchFamily="-84" charset="-128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Osaka" pitchFamily="-84" charset="-128"/>
                <a:cs typeface="Arial" pitchFamily="34" charset="0"/>
              </a:rPr>
              <a:t>utilizados</a:t>
            </a:r>
            <a:r>
              <a:rPr lang="en-US" sz="2800" dirty="0" smtClean="0">
                <a:latin typeface="Arial" pitchFamily="34" charset="0"/>
                <a:ea typeface="Osaka" pitchFamily="-84" charset="-128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Osaka" pitchFamily="-84" charset="-128"/>
                <a:cs typeface="Arial" pitchFamily="34" charset="0"/>
              </a:rPr>
              <a:t>durante</a:t>
            </a:r>
            <a:r>
              <a:rPr lang="en-US" sz="2800" dirty="0" smtClean="0">
                <a:latin typeface="Arial" pitchFamily="34" charset="0"/>
                <a:ea typeface="Osaka" pitchFamily="-84" charset="-128"/>
                <a:cs typeface="Arial" pitchFamily="34" charset="0"/>
              </a:rPr>
              <a:t> el </a:t>
            </a:r>
            <a:r>
              <a:rPr lang="en-US" sz="2800" dirty="0" err="1" smtClean="0">
                <a:latin typeface="Arial" pitchFamily="34" charset="0"/>
                <a:ea typeface="Osaka" pitchFamily="-84" charset="-128"/>
                <a:cs typeface="Arial" pitchFamily="34" charset="0"/>
              </a:rPr>
              <a:t>ciclo</a:t>
            </a:r>
            <a:r>
              <a:rPr lang="en-US" sz="2800" dirty="0" smtClean="0">
                <a:latin typeface="Arial" pitchFamily="34" charset="0"/>
                <a:ea typeface="Osaka" pitchFamily="-84" charset="-128"/>
                <a:cs typeface="Arial" pitchFamily="34" charset="0"/>
              </a:rPr>
              <a:t> de </a:t>
            </a:r>
            <a:r>
              <a:rPr lang="en-US" sz="2800" dirty="0" err="1" smtClean="0">
                <a:latin typeface="Arial" pitchFamily="34" charset="0"/>
                <a:ea typeface="Osaka" pitchFamily="-84" charset="-128"/>
                <a:cs typeface="Arial" pitchFamily="34" charset="0"/>
              </a:rPr>
              <a:t>vida</a:t>
            </a:r>
            <a:r>
              <a:rPr lang="en-US" sz="2800" dirty="0" smtClean="0">
                <a:latin typeface="Arial" pitchFamily="34" charset="0"/>
                <a:ea typeface="Osaka" pitchFamily="-84" charset="-128"/>
                <a:cs typeface="Arial" pitchFamily="34" charset="0"/>
              </a:rPr>
              <a:t> de un </a:t>
            </a:r>
            <a:r>
              <a:rPr lang="en-US" sz="2800" dirty="0" err="1" smtClean="0">
                <a:latin typeface="Arial" pitchFamily="34" charset="0"/>
                <a:ea typeface="Osaka" pitchFamily="-84" charset="-128"/>
                <a:cs typeface="Arial" pitchFamily="34" charset="0"/>
              </a:rPr>
              <a:t>proyecto</a:t>
            </a:r>
            <a:r>
              <a:rPr lang="en-US" sz="2800" dirty="0" smtClean="0">
                <a:latin typeface="Arial" pitchFamily="34" charset="0"/>
                <a:ea typeface="Osaka" pitchFamily="-84" charset="-128"/>
                <a:cs typeface="Arial" pitchFamily="34" charset="0"/>
              </a:rPr>
              <a:t> (</a:t>
            </a:r>
            <a:r>
              <a:rPr lang="es-CO" sz="2800" dirty="0">
                <a:latin typeface="Arial" pitchFamily="34" charset="0"/>
                <a:ea typeface="Osaka" pitchFamily="-84" charset="-128"/>
                <a:cs typeface="Arial" pitchFamily="34" charset="0"/>
              </a:rPr>
              <a:t>principales tareas, funciones y responsabilidades, documentos clave y opciones </a:t>
            </a:r>
            <a:r>
              <a:rPr lang="es-CO" sz="2800" dirty="0" smtClean="0">
                <a:latin typeface="Arial" pitchFamily="34" charset="0"/>
                <a:ea typeface="Osaka" pitchFamily="-84" charset="-128"/>
                <a:cs typeface="Arial" pitchFamily="34" charset="0"/>
              </a:rPr>
              <a:t>para la toma de decisiones) </a:t>
            </a:r>
            <a:r>
              <a:rPr lang="en-US" sz="2800" dirty="0" smtClean="0">
                <a:latin typeface="Arial" pitchFamily="34" charset="0"/>
                <a:ea typeface="Osaka" pitchFamily="-84" charset="-128"/>
                <a:cs typeface="Arial" pitchFamily="34" charset="0"/>
              </a:rPr>
              <a:t> 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94878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ChangeArrowheads="1"/>
          </p:cNvSpPr>
          <p:nvPr/>
        </p:nvSpPr>
        <p:spPr bwMode="auto">
          <a:xfrm>
            <a:off x="1259632" y="3500438"/>
            <a:ext cx="7056783" cy="1441450"/>
          </a:xfrm>
          <a:prstGeom prst="rect">
            <a:avLst/>
          </a:prstGeom>
          <a:solidFill>
            <a:srgbClr val="660066">
              <a:alpha val="70195"/>
            </a:srgbClr>
          </a:solidFill>
          <a:ln>
            <a:noFill/>
          </a:ln>
          <a:extLst/>
        </p:spPr>
        <p:txBody>
          <a:bodyPr wrap="none" anchor="ctr"/>
          <a:lstStyle/>
          <a:p>
            <a:endParaRPr lang="es-ES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259632" y="2276475"/>
            <a:ext cx="7056784" cy="1223963"/>
          </a:xfrm>
          <a:prstGeom prst="rect">
            <a:avLst/>
          </a:prstGeom>
          <a:solidFill>
            <a:srgbClr val="F2F21A">
              <a:alpha val="70195"/>
            </a:srgbClr>
          </a:solidFill>
          <a:ln>
            <a:noFill/>
          </a:ln>
          <a:extLst/>
        </p:spPr>
        <p:txBody>
          <a:bodyPr wrap="none" anchor="ctr"/>
          <a:lstStyle/>
          <a:p>
            <a:endParaRPr lang="es-ES"/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1259632" y="2276475"/>
            <a:ext cx="7056783" cy="2468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400" b="1" i="1" dirty="0">
                <a:latin typeface="Times New Roman" pitchFamily="18" charset="0"/>
              </a:rPr>
              <a:t>1. </a:t>
            </a:r>
            <a:r>
              <a:rPr lang="es-CO" sz="3400" b="1" i="1" dirty="0">
                <a:latin typeface="Times New Roman" pitchFamily="18" charset="0"/>
              </a:rPr>
              <a:t>FORTALECIMIENTO DE LAS CAPACIDADES DE DIAGNÓSTICO</a:t>
            </a:r>
          </a:p>
          <a:p>
            <a:pPr algn="ctr" eaLnBrk="1" hangingPunct="1">
              <a:spcBef>
                <a:spcPct val="20000"/>
              </a:spcBef>
            </a:pPr>
            <a:r>
              <a:rPr lang="es-ES" sz="3600" b="1" dirty="0" smtClean="0">
                <a:solidFill>
                  <a:schemeClr val="bg1"/>
                </a:solidFill>
                <a:latin typeface="Times New Roman" pitchFamily="18" charset="0"/>
              </a:rPr>
              <a:t>Sesión 3. </a:t>
            </a:r>
            <a:endParaRPr lang="es-ES" sz="3600" b="1" dirty="0">
              <a:solidFill>
                <a:schemeClr val="bg1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s-ES" sz="3600" b="1" dirty="0">
                <a:solidFill>
                  <a:schemeClr val="bg1"/>
                </a:solidFill>
                <a:latin typeface="Times New Roman" pitchFamily="18" charset="0"/>
              </a:rPr>
              <a:t>Análisis de </a:t>
            </a:r>
            <a:r>
              <a:rPr lang="es-ES" sz="3600" b="1" dirty="0" smtClean="0">
                <a:solidFill>
                  <a:schemeClr val="bg1"/>
                </a:solidFill>
                <a:latin typeface="Times New Roman" pitchFamily="18" charset="0"/>
              </a:rPr>
              <a:t>problemas</a:t>
            </a:r>
            <a:endParaRPr lang="es-ES" sz="36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7078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113"/>
            <a:ext cx="8229600" cy="896937"/>
          </a:xfrm>
        </p:spPr>
        <p:txBody>
          <a:bodyPr>
            <a:normAutofit/>
          </a:bodyPr>
          <a:lstStyle/>
          <a:p>
            <a:pPr algn="ctr"/>
            <a:r>
              <a:rPr lang="es-ES_tradnl" sz="3200" dirty="0" smtClean="0">
                <a:solidFill>
                  <a:srgbClr val="000000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Análisis </a:t>
            </a:r>
            <a:r>
              <a:rPr lang="es-ES_tradnl" sz="3200" dirty="0">
                <a:solidFill>
                  <a:srgbClr val="000000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de </a:t>
            </a:r>
            <a:r>
              <a:rPr lang="es-ES_tradnl" sz="3200" dirty="0" smtClean="0">
                <a:solidFill>
                  <a:srgbClr val="000000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problemas EFS </a:t>
            </a:r>
            <a:r>
              <a:rPr lang="es-ES_tradnl" sz="3200" b="1" dirty="0" smtClean="0">
                <a:solidFill>
                  <a:srgbClr val="000000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(1)</a:t>
            </a:r>
          </a:p>
        </p:txBody>
      </p:sp>
      <p:sp>
        <p:nvSpPr>
          <p:cNvPr id="633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1761" y="1196752"/>
            <a:ext cx="6408712" cy="5328592"/>
          </a:xfrm>
        </p:spPr>
        <p:txBody>
          <a:bodyPr>
            <a:normAutofit/>
          </a:bodyPr>
          <a:lstStyle/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s-CO" sz="26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Recopilar información pertinente </a:t>
            </a:r>
            <a:r>
              <a:rPr lang="es-CO" sz="26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relacionada con el </a:t>
            </a:r>
            <a:r>
              <a:rPr lang="es-CO" sz="26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entorno de la </a:t>
            </a:r>
            <a:r>
              <a:rPr lang="es-CO" sz="26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EFS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s-CO" sz="26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Asegurar que las lecciones aprendidas de proyectos previos similares sean tenidas en cuenta.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GB" sz="26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Identificar</a:t>
            </a:r>
            <a:r>
              <a:rPr lang="en-GB" sz="26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a </a:t>
            </a:r>
            <a:r>
              <a:rPr lang="en-GB" sz="26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las</a:t>
            </a:r>
            <a:r>
              <a:rPr lang="en-GB" sz="26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GB" sz="26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principales</a:t>
            </a:r>
            <a:r>
              <a:rPr lang="en-GB" sz="26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GB" sz="26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partes</a:t>
            </a:r>
            <a:r>
              <a:rPr lang="en-GB" sz="26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GB" sz="26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interesadas</a:t>
            </a:r>
            <a:r>
              <a:rPr lang="en-GB" sz="26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y </a:t>
            </a:r>
            <a:r>
              <a:rPr lang="en-GB" sz="26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asegurar</a:t>
            </a:r>
            <a:r>
              <a:rPr lang="en-GB" sz="26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GB" sz="26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que</a:t>
            </a:r>
            <a:r>
              <a:rPr lang="en-GB" sz="26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GB" sz="26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participen</a:t>
            </a:r>
            <a:r>
              <a:rPr lang="en-GB" sz="26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GB" sz="26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las</a:t>
            </a:r>
            <a:r>
              <a:rPr lang="en-GB" sz="26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personas “</a:t>
            </a:r>
            <a:r>
              <a:rPr lang="en-GB" sz="26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correctas</a:t>
            </a:r>
            <a:r>
              <a:rPr lang="en-GB" sz="26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”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s-CO" sz="26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Preparar </a:t>
            </a:r>
            <a:r>
              <a:rPr lang="es-CO" sz="26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un </a:t>
            </a:r>
            <a:r>
              <a:rPr lang="es-CO" sz="2600" b="1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"árbol de problemas</a:t>
            </a:r>
            <a:r>
              <a:rPr lang="es-CO" sz="2600" b="1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"</a:t>
            </a:r>
            <a:r>
              <a:rPr lang="es-CO" sz="26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s-CO" sz="26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que </a:t>
            </a:r>
            <a:r>
              <a:rPr lang="es-CO" sz="26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ofrezca </a:t>
            </a:r>
            <a:r>
              <a:rPr lang="es-CO" sz="26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una versión simplificada </a:t>
            </a:r>
            <a:r>
              <a:rPr lang="es-CO" sz="26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y sólida </a:t>
            </a:r>
            <a:r>
              <a:rPr lang="es-CO" sz="26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de la </a:t>
            </a:r>
            <a:r>
              <a:rPr lang="es-CO" sz="26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realidad en la que se encuentra la EFS  </a:t>
            </a:r>
            <a:endParaRPr lang="en-GB" sz="2600" dirty="0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en-GB" sz="2400" dirty="0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250825" y="1412875"/>
          <a:ext cx="1912938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7" name="ClipArt" r:id="rId3" imgW="1854740" imgH="3988340" progId="MS_ClipArt_Gallery.2">
                  <p:embed/>
                </p:oleObj>
              </mc:Choice>
              <mc:Fallback>
                <p:oleObj name="ClipArt" r:id="rId3" imgW="1854740" imgH="398834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412875"/>
                        <a:ext cx="1912938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19165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3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3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3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3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5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ChangeArrowheads="1"/>
          </p:cNvSpPr>
          <p:nvPr/>
        </p:nvSpPr>
        <p:spPr bwMode="auto">
          <a:xfrm>
            <a:off x="1619250" y="3500438"/>
            <a:ext cx="6264275" cy="720725"/>
          </a:xfrm>
          <a:prstGeom prst="rect">
            <a:avLst/>
          </a:prstGeom>
          <a:solidFill>
            <a:srgbClr val="660066">
              <a:alpha val="70195"/>
            </a:srgbClr>
          </a:solidFill>
          <a:ln>
            <a:noFill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1619250" y="2276475"/>
            <a:ext cx="6264275" cy="1223963"/>
          </a:xfrm>
          <a:prstGeom prst="rect">
            <a:avLst/>
          </a:prstGeom>
          <a:solidFill>
            <a:srgbClr val="F2F21A">
              <a:alpha val="70195"/>
            </a:srgbClr>
          </a:solidFill>
          <a:ln>
            <a:noFill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692275" y="2276475"/>
            <a:ext cx="6119813" cy="1742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smtClean="0">
                <a:latin typeface="Times New Roman" pitchFamily="18" charset="0"/>
              </a:rPr>
              <a:t>INTRODUCCIÓN Y ASUNTOS ADMINISTRATIVOS</a:t>
            </a:r>
            <a:endParaRPr lang="es-ES" sz="3600" b="1" i="1" dirty="0">
              <a:latin typeface="Times New Roman" pitchFamily="18" charset="0"/>
            </a:endParaRPr>
          </a:p>
          <a:p>
            <a:pPr algn="ctr" eaLnBrk="1" hangingPunct="1">
              <a:spcBef>
                <a:spcPct val="20000"/>
              </a:spcBef>
            </a:pPr>
            <a:endParaRPr lang="es-ES" sz="36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07710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3059832" y="993385"/>
            <a:ext cx="5832648" cy="1643527"/>
          </a:xfrm>
          <a:prstGeom prst="rect">
            <a:avLst/>
          </a:prstGeom>
          <a:solidFill>
            <a:srgbClr val="F2F21A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eaLnBrk="0" hangingPunct="0">
              <a:lnSpc>
                <a:spcPct val="90000"/>
              </a:lnSpc>
              <a:spcAft>
                <a:spcPts val="600"/>
              </a:spcAft>
              <a:defRPr/>
            </a:pPr>
            <a:r>
              <a:rPr lang="en-GB" sz="2800" dirty="0" smtClean="0">
                <a:solidFill>
                  <a:srgbClr val="000000"/>
                </a:solidFill>
                <a:latin typeface="Arial Narrow" pitchFamily="34" charset="0"/>
                <a:ea typeface="ＭＳ Ｐゴシック" pitchFamily="-84" charset="-128"/>
              </a:rPr>
              <a:t>El </a:t>
            </a:r>
            <a:r>
              <a:rPr lang="en-GB" sz="2800" b="1" dirty="0" err="1" smtClean="0">
                <a:solidFill>
                  <a:srgbClr val="000000"/>
                </a:solidFill>
                <a:latin typeface="Arial Narrow" pitchFamily="34" charset="0"/>
                <a:ea typeface="ＭＳ Ｐゴシック" pitchFamily="-84" charset="-128"/>
              </a:rPr>
              <a:t>árbol</a:t>
            </a:r>
            <a:r>
              <a:rPr lang="en-GB" sz="2800" b="1" dirty="0" smtClean="0">
                <a:solidFill>
                  <a:srgbClr val="000000"/>
                </a:solidFill>
                <a:latin typeface="Arial Narrow" pitchFamily="34" charset="0"/>
                <a:ea typeface="ＭＳ Ｐゴシック" pitchFamily="-84" charset="-128"/>
              </a:rPr>
              <a:t> de </a:t>
            </a:r>
            <a:r>
              <a:rPr lang="en-GB" sz="2800" b="1" dirty="0" err="1" smtClean="0">
                <a:solidFill>
                  <a:srgbClr val="000000"/>
                </a:solidFill>
                <a:latin typeface="Arial Narrow" pitchFamily="34" charset="0"/>
                <a:ea typeface="ＭＳ Ｐゴシック" pitchFamily="-84" charset="-128"/>
              </a:rPr>
              <a:t>problemas</a:t>
            </a:r>
            <a:r>
              <a:rPr lang="en-GB" sz="2800" b="1" dirty="0" smtClean="0">
                <a:solidFill>
                  <a:srgbClr val="000000"/>
                </a:solidFill>
                <a:latin typeface="Arial Narrow" pitchFamily="34" charset="0"/>
                <a:ea typeface="ＭＳ Ｐゴシック" pitchFamily="-84" charset="-128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Arial Narrow" pitchFamily="34" charset="0"/>
                <a:ea typeface="ＭＳ Ｐゴシック" pitchFamily="-84" charset="-128"/>
              </a:rPr>
              <a:t>nos</a:t>
            </a:r>
            <a:r>
              <a:rPr lang="en-GB" sz="2800" dirty="0" smtClean="0">
                <a:solidFill>
                  <a:srgbClr val="000000"/>
                </a:solidFill>
                <a:latin typeface="Arial Narrow" pitchFamily="34" charset="0"/>
                <a:ea typeface="ＭＳ Ｐゴシック" pitchFamily="-84" charset="-128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Arial Narrow" pitchFamily="34" charset="0"/>
                <a:ea typeface="ＭＳ Ｐゴシック" pitchFamily="-84" charset="-128"/>
              </a:rPr>
              <a:t>ayuda</a:t>
            </a:r>
            <a:r>
              <a:rPr lang="en-GB" sz="2800" dirty="0" smtClean="0">
                <a:solidFill>
                  <a:srgbClr val="000000"/>
                </a:solidFill>
                <a:latin typeface="Arial Narrow" pitchFamily="34" charset="0"/>
                <a:ea typeface="ＭＳ Ｐゴシック" pitchFamily="-84" charset="-128"/>
              </a:rPr>
              <a:t> a </a:t>
            </a:r>
            <a:r>
              <a:rPr lang="en-GB" sz="2800" dirty="0" err="1" smtClean="0">
                <a:solidFill>
                  <a:srgbClr val="000000"/>
                </a:solidFill>
                <a:latin typeface="Arial Narrow" pitchFamily="34" charset="0"/>
                <a:ea typeface="ＭＳ Ｐゴシック" pitchFamily="-84" charset="-128"/>
              </a:rPr>
              <a:t>estudiar</a:t>
            </a:r>
            <a:r>
              <a:rPr lang="en-GB" sz="2800" dirty="0" smtClean="0">
                <a:solidFill>
                  <a:srgbClr val="000000"/>
                </a:solidFill>
                <a:latin typeface="Arial Narrow" pitchFamily="34" charset="0"/>
                <a:ea typeface="ＭＳ Ｐゴシック" pitchFamily="-84" charset="-128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Arial Narrow" pitchFamily="34" charset="0"/>
                <a:ea typeface="ＭＳ Ｐゴシック" pitchFamily="-84" charset="-128"/>
              </a:rPr>
              <a:t>las</a:t>
            </a:r>
            <a:r>
              <a:rPr lang="en-GB" sz="2800" dirty="0" smtClean="0">
                <a:solidFill>
                  <a:srgbClr val="000000"/>
                </a:solidFill>
                <a:latin typeface="Arial Narrow" pitchFamily="34" charset="0"/>
                <a:ea typeface="ＭＳ Ｐゴシック" pitchFamily="-84" charset="-128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Arial Narrow" pitchFamily="34" charset="0"/>
                <a:ea typeface="ＭＳ Ｐゴシック" pitchFamily="-84" charset="-128"/>
              </a:rPr>
              <a:t>relaciones</a:t>
            </a:r>
            <a:r>
              <a:rPr lang="en-GB" sz="2800" dirty="0" smtClean="0">
                <a:solidFill>
                  <a:srgbClr val="000000"/>
                </a:solidFill>
                <a:latin typeface="Arial Narrow" pitchFamily="34" charset="0"/>
                <a:ea typeface="ＭＳ Ｐゴシック" pitchFamily="-84" charset="-128"/>
              </a:rPr>
              <a:t> entre </a:t>
            </a:r>
            <a:r>
              <a:rPr lang="en-GB" sz="2800" dirty="0" err="1" smtClean="0">
                <a:solidFill>
                  <a:srgbClr val="000000"/>
                </a:solidFill>
                <a:latin typeface="Arial Narrow" pitchFamily="34" charset="0"/>
                <a:ea typeface="ＭＳ Ｐゴシック" pitchFamily="-84" charset="-128"/>
              </a:rPr>
              <a:t>causa</a:t>
            </a:r>
            <a:r>
              <a:rPr lang="en-GB" sz="2800" dirty="0" smtClean="0">
                <a:solidFill>
                  <a:srgbClr val="000000"/>
                </a:solidFill>
                <a:latin typeface="Arial Narrow" pitchFamily="34" charset="0"/>
                <a:ea typeface="ＭＳ Ｐゴシック" pitchFamily="-84" charset="-128"/>
              </a:rPr>
              <a:t> y </a:t>
            </a:r>
            <a:r>
              <a:rPr lang="en-GB" sz="2800" dirty="0" err="1" smtClean="0">
                <a:solidFill>
                  <a:srgbClr val="000000"/>
                </a:solidFill>
                <a:latin typeface="Arial Narrow" pitchFamily="34" charset="0"/>
                <a:ea typeface="ＭＳ Ｐゴシック" pitchFamily="-84" charset="-128"/>
              </a:rPr>
              <a:t>efecto</a:t>
            </a:r>
            <a:r>
              <a:rPr lang="en-GB" sz="2800" dirty="0" smtClean="0">
                <a:solidFill>
                  <a:srgbClr val="000000"/>
                </a:solidFill>
                <a:latin typeface="Arial Narrow" pitchFamily="34" charset="0"/>
                <a:ea typeface="ＭＳ Ｐゴシック" pitchFamily="-84" charset="-128"/>
              </a:rPr>
              <a:t>  </a:t>
            </a:r>
            <a:r>
              <a:rPr lang="en-GB" sz="2800" dirty="0" err="1" smtClean="0">
                <a:solidFill>
                  <a:srgbClr val="000000"/>
                </a:solidFill>
                <a:latin typeface="Arial Narrow" pitchFamily="34" charset="0"/>
                <a:ea typeface="ＭＳ Ｐゴシック" pitchFamily="-84" charset="-128"/>
              </a:rPr>
              <a:t>asegurando</a:t>
            </a:r>
            <a:r>
              <a:rPr lang="en-GB" sz="2800" dirty="0" smtClean="0">
                <a:solidFill>
                  <a:srgbClr val="000000"/>
                </a:solidFill>
                <a:latin typeface="Arial Narrow" pitchFamily="34" charset="0"/>
                <a:ea typeface="ＭＳ Ｐゴシック" pitchFamily="-84" charset="-128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Arial Narrow" pitchFamily="34" charset="0"/>
                <a:ea typeface="ＭＳ Ｐゴシック" pitchFamily="-84" charset="-128"/>
              </a:rPr>
              <a:t>que</a:t>
            </a:r>
            <a:r>
              <a:rPr lang="en-GB" sz="2800" dirty="0" smtClean="0">
                <a:solidFill>
                  <a:srgbClr val="000000"/>
                </a:solidFill>
                <a:latin typeface="Arial Narrow" pitchFamily="34" charset="0"/>
                <a:ea typeface="ＭＳ Ｐゴシック" pitchFamily="-84" charset="-128"/>
              </a:rPr>
              <a:t> los </a:t>
            </a:r>
            <a:r>
              <a:rPr lang="en-GB" sz="2800" dirty="0" err="1" smtClean="0">
                <a:solidFill>
                  <a:srgbClr val="000000"/>
                </a:solidFill>
                <a:latin typeface="Arial Narrow" pitchFamily="34" charset="0"/>
                <a:ea typeface="ＭＳ Ｐゴシック" pitchFamily="-84" charset="-128"/>
              </a:rPr>
              <a:t>problemas</a:t>
            </a:r>
            <a:r>
              <a:rPr lang="en-GB" sz="2800" dirty="0" smtClean="0">
                <a:solidFill>
                  <a:srgbClr val="000000"/>
                </a:solidFill>
                <a:latin typeface="Arial Narrow" pitchFamily="34" charset="0"/>
                <a:ea typeface="ＭＳ Ｐゴシック" pitchFamily="-84" charset="-128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Arial Narrow" pitchFamily="34" charset="0"/>
                <a:ea typeface="ＭＳ Ｐゴシック" pitchFamily="-84" charset="-128"/>
              </a:rPr>
              <a:t>principales</a:t>
            </a:r>
            <a:r>
              <a:rPr lang="en-GB" sz="2800" dirty="0" smtClean="0">
                <a:solidFill>
                  <a:srgbClr val="000000"/>
                </a:solidFill>
                <a:latin typeface="Arial Narrow" pitchFamily="34" charset="0"/>
                <a:ea typeface="ＭＳ Ｐゴシック" pitchFamily="-84" charset="-128"/>
              </a:rPr>
              <a:t> de </a:t>
            </a:r>
            <a:r>
              <a:rPr lang="en-GB" sz="2800" dirty="0">
                <a:solidFill>
                  <a:srgbClr val="000000"/>
                </a:solidFill>
                <a:latin typeface="Arial Narrow" pitchFamily="34" charset="0"/>
                <a:ea typeface="ＭＳ Ｐゴシック" pitchFamily="-84" charset="-128"/>
              </a:rPr>
              <a:t>la </a:t>
            </a:r>
            <a:r>
              <a:rPr lang="en-GB" sz="2800" dirty="0" smtClean="0">
                <a:solidFill>
                  <a:srgbClr val="000000"/>
                </a:solidFill>
                <a:latin typeface="Arial Narrow" pitchFamily="34" charset="0"/>
                <a:ea typeface="ＭＳ Ｐゴシック" pitchFamily="-84" charset="-128"/>
              </a:rPr>
              <a:t>EFS se </a:t>
            </a:r>
            <a:r>
              <a:rPr lang="en-GB" sz="2800" dirty="0" err="1">
                <a:solidFill>
                  <a:srgbClr val="000000"/>
                </a:solidFill>
                <a:latin typeface="Arial Narrow" pitchFamily="34" charset="0"/>
                <a:ea typeface="ＭＳ Ｐゴシック" pitchFamily="-84" charset="-128"/>
              </a:rPr>
              <a:t>encuentran</a:t>
            </a:r>
            <a:r>
              <a:rPr lang="en-GB" sz="2800" dirty="0">
                <a:solidFill>
                  <a:srgbClr val="000000"/>
                </a:solidFill>
                <a:latin typeface="Arial Narrow" pitchFamily="34" charset="0"/>
                <a:ea typeface="ＭＳ Ｐゴシック" pitchFamily="-84" charset="-128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Arial Narrow" pitchFamily="34" charset="0"/>
                <a:ea typeface="ＭＳ Ｐゴシック" pitchFamily="-84" charset="-128"/>
              </a:rPr>
              <a:t>identificados</a:t>
            </a:r>
            <a:r>
              <a:rPr lang="en-GB" sz="2800" dirty="0">
                <a:solidFill>
                  <a:srgbClr val="000000"/>
                </a:solidFill>
                <a:latin typeface="Arial Narrow" pitchFamily="34" charset="0"/>
                <a:ea typeface="ＭＳ Ｐゴシック" pitchFamily="-84" charset="-128"/>
              </a:rPr>
              <a:t> . </a:t>
            </a:r>
            <a:endParaRPr lang="en-GB" sz="2400" dirty="0">
              <a:solidFill>
                <a:srgbClr val="000000"/>
              </a:solidFill>
              <a:ea typeface="ＭＳ Ｐゴシック" pitchFamily="-84" charset="-128"/>
            </a:endParaRPr>
          </a:p>
        </p:txBody>
      </p:sp>
      <p:sp>
        <p:nvSpPr>
          <p:cNvPr id="7" name="AutoShape 15"/>
          <p:cNvSpPr>
            <a:spLocks noChangeArrowheads="1"/>
          </p:cNvSpPr>
          <p:nvPr/>
        </p:nvSpPr>
        <p:spPr bwMode="auto">
          <a:xfrm>
            <a:off x="179512" y="981075"/>
            <a:ext cx="2735263" cy="1512888"/>
          </a:xfrm>
          <a:prstGeom prst="rightArrowCallout">
            <a:avLst>
              <a:gd name="adj1" fmla="val 25000"/>
              <a:gd name="adj2" fmla="val 25000"/>
              <a:gd name="adj3" fmla="val 30133"/>
              <a:gd name="adj4" fmla="val 66667"/>
            </a:avLst>
          </a:prstGeom>
          <a:gradFill rotWithShape="1">
            <a:gsLst>
              <a:gs pos="0">
                <a:srgbClr val="E8E8FA"/>
              </a:gs>
              <a:gs pos="64999">
                <a:srgbClr val="C3C3EF"/>
              </a:gs>
              <a:gs pos="100000">
                <a:srgbClr val="A8A8EA"/>
              </a:gs>
            </a:gsLst>
            <a:lin ang="5400000" scaled="1"/>
          </a:gradFill>
          <a:ln w="9525">
            <a:solidFill>
              <a:srgbClr val="2F2F98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r>
              <a:rPr lang="es-ES_tradnl" sz="3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s-ES_tradnl" sz="3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Por </a:t>
            </a:r>
            <a:r>
              <a:rPr lang="es-ES_tradnl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qué? 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3275856" y="2852936"/>
            <a:ext cx="5544616" cy="3736407"/>
          </a:xfrm>
          <a:prstGeom prst="rect">
            <a:avLst/>
          </a:prstGeom>
          <a:solidFill>
            <a:srgbClr val="F2F21A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533400" indent="-533400" eaLnBrk="0" hangingPunct="0">
              <a:lnSpc>
                <a:spcPct val="90000"/>
              </a:lnSpc>
              <a:spcAft>
                <a:spcPts val="600"/>
              </a:spcAft>
              <a:buFontTx/>
              <a:buAutoNum type="arabicPeriod"/>
              <a:defRPr/>
            </a:pPr>
            <a:r>
              <a:rPr lang="es-CO" sz="2800" dirty="0" smtClean="0">
                <a:solidFill>
                  <a:srgbClr val="000000"/>
                </a:solidFill>
                <a:latin typeface="Arial Narrow" pitchFamily="34" charset="0"/>
                <a:ea typeface="ＭＳ Ｐゴシック" pitchFamily="-84" charset="-128"/>
              </a:rPr>
              <a:t>Definición del marco y objeto de análisis;</a:t>
            </a:r>
            <a:endParaRPr lang="en-GB" sz="2800" dirty="0" smtClean="0">
              <a:solidFill>
                <a:srgbClr val="000000"/>
              </a:solidFill>
              <a:latin typeface="Arial Narrow" pitchFamily="34" charset="0"/>
              <a:ea typeface="ＭＳ Ｐゴシック" pitchFamily="-84" charset="-128"/>
            </a:endParaRPr>
          </a:p>
          <a:p>
            <a:pPr marL="533400" indent="-533400" eaLnBrk="0" hangingPunct="0">
              <a:lnSpc>
                <a:spcPct val="90000"/>
              </a:lnSpc>
              <a:spcAft>
                <a:spcPts val="600"/>
              </a:spcAft>
              <a:buFontTx/>
              <a:buAutoNum type="arabicPeriod"/>
              <a:defRPr/>
            </a:pPr>
            <a:r>
              <a:rPr lang="es-CO" sz="2800" dirty="0">
                <a:solidFill>
                  <a:srgbClr val="000000"/>
                </a:solidFill>
                <a:latin typeface="Arial Narrow" pitchFamily="34" charset="0"/>
                <a:ea typeface="ＭＳ Ｐゴシック" pitchFamily="-84" charset="-128"/>
              </a:rPr>
              <a:t>Identificación de los principales problemas que enfrenta </a:t>
            </a:r>
            <a:r>
              <a:rPr lang="es-CO" sz="2800" dirty="0" smtClean="0">
                <a:solidFill>
                  <a:srgbClr val="000000"/>
                </a:solidFill>
                <a:latin typeface="Arial Narrow" pitchFamily="34" charset="0"/>
                <a:ea typeface="ＭＳ Ｐゴシック" pitchFamily="-84" charset="-128"/>
              </a:rPr>
              <a:t>la EFS</a:t>
            </a:r>
            <a:r>
              <a:rPr lang="en-GB" sz="2800" dirty="0" smtClean="0">
                <a:solidFill>
                  <a:srgbClr val="000000"/>
                </a:solidFill>
                <a:latin typeface="Arial Narrow" pitchFamily="34" charset="0"/>
                <a:ea typeface="ＭＳ Ｐゴシック" pitchFamily="-84" charset="-128"/>
              </a:rPr>
              <a:t>; </a:t>
            </a:r>
          </a:p>
          <a:p>
            <a:pPr marL="533400" indent="-533400" eaLnBrk="0" hangingPunct="0">
              <a:lnSpc>
                <a:spcPct val="90000"/>
              </a:lnSpc>
              <a:spcAft>
                <a:spcPts val="600"/>
              </a:spcAft>
              <a:buFontTx/>
              <a:buAutoNum type="arabicPeriod"/>
              <a:defRPr/>
            </a:pPr>
            <a:r>
              <a:rPr lang="es-CO" sz="2800" dirty="0">
                <a:solidFill>
                  <a:srgbClr val="000000"/>
                </a:solidFill>
                <a:latin typeface="Arial Narrow" pitchFamily="34" charset="0"/>
                <a:ea typeface="ＭＳ Ｐゴシック" pitchFamily="-84" charset="-128"/>
              </a:rPr>
              <a:t>Visualización de los problemas en forma de un </a:t>
            </a:r>
            <a:r>
              <a:rPr lang="es-CO" sz="2800" dirty="0" smtClean="0">
                <a:solidFill>
                  <a:srgbClr val="000000"/>
                </a:solidFill>
                <a:latin typeface="Arial Narrow" pitchFamily="34" charset="0"/>
                <a:ea typeface="ＭＳ Ｐゴシック" pitchFamily="-84" charset="-128"/>
              </a:rPr>
              <a:t>diagrama </a:t>
            </a:r>
            <a:r>
              <a:rPr lang="es-CO" sz="2800" dirty="0">
                <a:solidFill>
                  <a:srgbClr val="000000"/>
                </a:solidFill>
                <a:latin typeface="Arial Narrow" pitchFamily="34" charset="0"/>
                <a:ea typeface="ＭＳ Ｐゴシック" pitchFamily="-84" charset="-128"/>
              </a:rPr>
              <a:t>llamado "árbol de problemas" o "jerarquía de problemas" para ayudar </a:t>
            </a:r>
            <a:r>
              <a:rPr lang="es-CO" sz="2800" dirty="0" smtClean="0">
                <a:solidFill>
                  <a:srgbClr val="000000"/>
                </a:solidFill>
                <a:latin typeface="Arial Narrow" pitchFamily="34" charset="0"/>
                <a:ea typeface="ＭＳ Ｐゴシック" pitchFamily="-84" charset="-128"/>
              </a:rPr>
              <a:t>al análisis de las </a:t>
            </a:r>
            <a:r>
              <a:rPr lang="es-CO" sz="2800" dirty="0">
                <a:solidFill>
                  <a:srgbClr val="000000"/>
                </a:solidFill>
                <a:latin typeface="Arial Narrow" pitchFamily="34" charset="0"/>
                <a:ea typeface="ＭＳ Ｐゴシック" pitchFamily="-84" charset="-128"/>
              </a:rPr>
              <a:t>relaciones </a:t>
            </a:r>
            <a:r>
              <a:rPr lang="es-CO" sz="2800" dirty="0" smtClean="0">
                <a:solidFill>
                  <a:srgbClr val="000000"/>
                </a:solidFill>
                <a:latin typeface="Arial Narrow" pitchFamily="34" charset="0"/>
                <a:ea typeface="ＭＳ Ｐゴシック" pitchFamily="-84" charset="-128"/>
              </a:rPr>
              <a:t>causa-efecto. </a:t>
            </a:r>
            <a:endParaRPr lang="en-GB" sz="2400" dirty="0">
              <a:solidFill>
                <a:srgbClr val="000000"/>
              </a:solidFill>
              <a:latin typeface="Arial Narrow" pitchFamily="34" charset="0"/>
              <a:ea typeface="ＭＳ Ｐゴシック" pitchFamily="-84" charset="-128"/>
            </a:endParaRPr>
          </a:p>
        </p:txBody>
      </p:sp>
      <p:sp>
        <p:nvSpPr>
          <p:cNvPr id="10" name="AutoShape 15"/>
          <p:cNvSpPr>
            <a:spLocks noChangeArrowheads="1"/>
          </p:cNvSpPr>
          <p:nvPr/>
        </p:nvSpPr>
        <p:spPr bwMode="auto">
          <a:xfrm>
            <a:off x="179512" y="3789363"/>
            <a:ext cx="2735263" cy="1512887"/>
          </a:xfrm>
          <a:prstGeom prst="rightArrowCallout">
            <a:avLst>
              <a:gd name="adj1" fmla="val 25000"/>
              <a:gd name="adj2" fmla="val 25000"/>
              <a:gd name="adj3" fmla="val 30133"/>
              <a:gd name="adj4" fmla="val 66667"/>
            </a:avLst>
          </a:prstGeom>
          <a:gradFill rotWithShape="1">
            <a:gsLst>
              <a:gs pos="0">
                <a:srgbClr val="E8E8FA"/>
              </a:gs>
              <a:gs pos="64999">
                <a:srgbClr val="C3C3EF"/>
              </a:gs>
              <a:gs pos="100000">
                <a:srgbClr val="A8A8EA"/>
              </a:gs>
            </a:gsLst>
            <a:lin ang="5400000" scaled="1"/>
          </a:gradFill>
          <a:ln w="9525">
            <a:solidFill>
              <a:srgbClr val="2F2F98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r>
              <a:rPr lang="es-ES_tradnl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Pasos </a:t>
            </a:r>
          </a:p>
          <a:p>
            <a:pPr algn="ctr">
              <a:spcBef>
                <a:spcPct val="50000"/>
              </a:spcBef>
              <a:defRPr/>
            </a:pPr>
            <a:r>
              <a:rPr lang="es-ES_tradnl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principales</a:t>
            </a:r>
            <a:endParaRPr lang="es-ES_tradnl" sz="28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981075"/>
          </a:xfrm>
        </p:spPr>
        <p:txBody>
          <a:bodyPr>
            <a:normAutofit/>
          </a:bodyPr>
          <a:lstStyle/>
          <a:p>
            <a:pPr algn="ctr"/>
            <a:r>
              <a:rPr lang="es-ES_tradnl" sz="3200" dirty="0">
                <a:solidFill>
                  <a:srgbClr val="000000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Análisis de problemas EFS </a:t>
            </a:r>
            <a:r>
              <a:rPr lang="es-ES_tradnl" sz="3200" b="1" dirty="0" smtClean="0">
                <a:solidFill>
                  <a:srgbClr val="000000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(2)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07992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688632"/>
          </a:xfrm>
        </p:spPr>
        <p:txBody>
          <a:bodyPr>
            <a:normAutofit fontScale="77500" lnSpcReduction="2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es-CO" dirty="0"/>
              <a:t>Identificar los problemas existentes.</a:t>
            </a:r>
          </a:p>
          <a:p>
            <a:pPr marL="624078" indent="-514350">
              <a:buFont typeface="+mj-lt"/>
              <a:buAutoNum type="arabicPeriod"/>
            </a:pPr>
            <a:r>
              <a:rPr lang="es-CO" dirty="0" smtClean="0"/>
              <a:t>Escribir </a:t>
            </a:r>
            <a:r>
              <a:rPr lang="es-CO" dirty="0"/>
              <a:t>cada problema en una tarjeta, preferiblemente con letras mayúsculas.</a:t>
            </a:r>
          </a:p>
          <a:p>
            <a:pPr marL="624078" indent="-514350">
              <a:buFont typeface="+mj-lt"/>
              <a:buAutoNum type="arabicPeriod"/>
            </a:pPr>
            <a:r>
              <a:rPr lang="es-CO" dirty="0" smtClean="0"/>
              <a:t>Determinar </a:t>
            </a:r>
            <a:r>
              <a:rPr lang="es-CO" dirty="0"/>
              <a:t>cuál es, dentro de los problemas identificados, aquel que ocupa un </a:t>
            </a:r>
            <a:r>
              <a:rPr lang="es-CO" dirty="0" smtClean="0"/>
              <a:t>lugar central </a:t>
            </a:r>
            <a:r>
              <a:rPr lang="es-CO" dirty="0"/>
              <a:t>que permite ordenar en torno a él la mayor parte de la información recopilada.</a:t>
            </a:r>
          </a:p>
          <a:p>
            <a:pPr marL="624078" indent="-514350">
              <a:buFont typeface="+mj-lt"/>
              <a:buAutoNum type="arabicPeriod"/>
            </a:pPr>
            <a:r>
              <a:rPr lang="es-CO" dirty="0"/>
              <a:t>Colocar esa tarjeta en el centro de un panel.</a:t>
            </a:r>
          </a:p>
          <a:p>
            <a:pPr marL="624078" indent="-514350">
              <a:buFont typeface="+mj-lt"/>
              <a:buAutoNum type="arabicPeriod"/>
            </a:pPr>
            <a:r>
              <a:rPr lang="es-CO" dirty="0" smtClean="0"/>
              <a:t>Determinar </a:t>
            </a:r>
            <a:r>
              <a:rPr lang="es-CO" dirty="0"/>
              <a:t>las causas que provocan ese problema, preguntándose el por qué </a:t>
            </a:r>
            <a:r>
              <a:rPr lang="es-CO" dirty="0" smtClean="0"/>
              <a:t>se produce </a:t>
            </a:r>
            <a:r>
              <a:rPr lang="es-CO" dirty="0"/>
              <a:t>esa situación considerada indeseable. Situar esas tarjetas en el nivel </a:t>
            </a:r>
            <a:r>
              <a:rPr lang="es-CO" dirty="0" smtClean="0"/>
              <a:t>inmediatamente inferior </a:t>
            </a:r>
            <a:r>
              <a:rPr lang="es-CO" dirty="0"/>
              <a:t>al del problema considerado focal o central.</a:t>
            </a:r>
          </a:p>
          <a:p>
            <a:pPr marL="624078" indent="-514350">
              <a:buFont typeface="+mj-lt"/>
              <a:buAutoNum type="arabicPeriod"/>
            </a:pPr>
            <a:r>
              <a:rPr lang="es-CO" dirty="0" smtClean="0"/>
              <a:t>Avanzar </a:t>
            </a:r>
            <a:r>
              <a:rPr lang="es-CO" dirty="0"/>
              <a:t>hacia abajo preguntándose por las causas de las causas.</a:t>
            </a:r>
          </a:p>
          <a:p>
            <a:pPr marL="624078" indent="-514350">
              <a:buFont typeface="+mj-lt"/>
              <a:buAutoNum type="arabicPeriod"/>
            </a:pPr>
            <a:r>
              <a:rPr lang="es-CO" dirty="0" smtClean="0"/>
              <a:t>Establecer </a:t>
            </a:r>
            <a:r>
              <a:rPr lang="es-CO" dirty="0"/>
              <a:t>los efectos provocados por el problema central. Situar esas tarjetas en </a:t>
            </a:r>
            <a:r>
              <a:rPr lang="es-CO" dirty="0" smtClean="0"/>
              <a:t>la parte </a:t>
            </a:r>
            <a:r>
              <a:rPr lang="es-CO" dirty="0"/>
              <a:t>superior del árbol.</a:t>
            </a:r>
          </a:p>
          <a:p>
            <a:pPr marL="624078" indent="-514350">
              <a:buFont typeface="+mj-lt"/>
              <a:buAutoNum type="arabicPeriod"/>
            </a:pPr>
            <a:r>
              <a:rPr lang="es-CO" dirty="0" smtClean="0"/>
              <a:t>Re-comprobar </a:t>
            </a:r>
            <a:r>
              <a:rPr lang="es-CO" dirty="0"/>
              <a:t>las relaciones causales y dibujarlas en el panel.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s-CO" sz="3200" dirty="0" smtClean="0"/>
              <a:t>Identificación y análisis de problemas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23625567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ítulo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es-ES" sz="3200" b="1" dirty="0" smtClean="0"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Ejemplo: Identificación de problemas, definición de causas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899592" y="3573016"/>
            <a:ext cx="2088232" cy="563563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64000">
                <a:srgbClr val="FFFF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9F9F9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es-CO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Reducción </a:t>
            </a:r>
            <a:r>
              <a:rPr lang="es-CO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 los recursos pesqueros</a:t>
            </a:r>
            <a:endParaRPr lang="en-GB" sz="1600" dirty="0">
              <a:solidFill>
                <a:schemeClr val="dk1"/>
              </a:solidFill>
              <a:latin typeface="+mn-lt"/>
              <a:ea typeface="+mn-ea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6534494" y="1844824"/>
            <a:ext cx="2069954" cy="111705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64000">
                <a:srgbClr val="FFFF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9F9F9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es-CO" sz="16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Bajos </a:t>
            </a:r>
            <a:r>
              <a:rPr lang="es-CO" sz="16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precios de venta de los pescadores </a:t>
            </a:r>
            <a:r>
              <a:rPr lang="es-CO" sz="16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en aldeas </a:t>
            </a:r>
            <a:r>
              <a:rPr lang="es-CO" sz="16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beneficiarias</a:t>
            </a:r>
            <a:endParaRPr lang="en-GB" sz="1600" dirty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6082357" y="4437112"/>
            <a:ext cx="2378075" cy="864096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64000">
                <a:srgbClr val="FFFF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9F9F9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es-CO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Ingresos de los pescadores artesanales en declive</a:t>
            </a:r>
            <a:endParaRPr lang="en-GB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4141837" y="1988840"/>
            <a:ext cx="1438275" cy="81597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64000">
                <a:srgbClr val="FFFF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9F9F9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en-GB" sz="1600" dirty="0" err="1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Destrucción</a:t>
            </a:r>
            <a:r>
              <a:rPr lang="en-GB" sz="16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6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del </a:t>
            </a:r>
            <a:r>
              <a:rPr lang="en-GB" sz="16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hábitat</a:t>
            </a:r>
            <a:r>
              <a:rPr lang="en-GB" sz="16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natural</a:t>
            </a:r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auto">
          <a:xfrm>
            <a:off x="971600" y="1672158"/>
            <a:ext cx="1295400" cy="8207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64000">
                <a:srgbClr val="FFFF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9F9F9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en-GB" sz="16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Prácticas</a:t>
            </a:r>
            <a:r>
              <a:rPr lang="en-GB" sz="16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n-GB" sz="16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pesca</a:t>
            </a:r>
            <a:r>
              <a:rPr lang="en-GB" sz="16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ilegales</a:t>
            </a:r>
            <a:endParaRPr lang="en-GB" sz="1600" dirty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auto">
          <a:xfrm>
            <a:off x="4153073" y="3549129"/>
            <a:ext cx="1643063" cy="81597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64000">
                <a:srgbClr val="FFFF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9F9F9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es-CO" sz="16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Pobre calidad del proceso de pesca</a:t>
            </a:r>
            <a:endParaRPr lang="en-GB" sz="1600" dirty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27"/>
          <p:cNvSpPr>
            <a:spLocks noChangeArrowheads="1"/>
          </p:cNvSpPr>
          <p:nvPr/>
        </p:nvSpPr>
        <p:spPr bwMode="auto">
          <a:xfrm>
            <a:off x="2699792" y="4845273"/>
            <a:ext cx="1492250" cy="81597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64000">
                <a:srgbClr val="FFFF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9F9F9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en-GB" sz="1600" dirty="0" err="1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Acceso</a:t>
            </a:r>
            <a:r>
              <a:rPr lang="en-GB" sz="16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limitado</a:t>
            </a:r>
            <a:r>
              <a:rPr lang="en-GB" sz="16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al </a:t>
            </a:r>
            <a:r>
              <a:rPr lang="en-GB" sz="16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mercado</a:t>
            </a:r>
            <a:endParaRPr lang="en-GB" sz="1600" dirty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22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2403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3175"/>
            <a:ext cx="8568952" cy="1143000"/>
          </a:xfrm>
        </p:spPr>
        <p:txBody>
          <a:bodyPr/>
          <a:lstStyle/>
          <a:p>
            <a:r>
              <a:rPr lang="es-ES_tradnl" sz="3200" dirty="0">
                <a:solidFill>
                  <a:srgbClr val="000000"/>
                </a:solidFill>
                <a:effectLst/>
                <a:latin typeface="Arial " charset="0"/>
                <a:ea typeface="ＭＳ Ｐゴシック" pitchFamily="34" charset="-128"/>
              </a:rPr>
              <a:t>Análisis de problemas EFS </a:t>
            </a:r>
            <a:r>
              <a:rPr lang="es-ES_tradnl" sz="3200" b="1" dirty="0" smtClean="0">
                <a:solidFill>
                  <a:srgbClr val="000000"/>
                </a:solidFill>
                <a:effectLst/>
                <a:latin typeface="Arial " charset="0"/>
                <a:ea typeface="ＭＳ Ｐゴシック" pitchFamily="34" charset="-128"/>
              </a:rPr>
              <a:t>(causa - efecto)</a:t>
            </a:r>
          </a:p>
        </p:txBody>
      </p:sp>
      <p:sp>
        <p:nvSpPr>
          <p:cNvPr id="635907" name="Rectangle 3"/>
          <p:cNvSpPr>
            <a:spLocks noChangeArrowheads="1"/>
          </p:cNvSpPr>
          <p:nvPr/>
        </p:nvSpPr>
        <p:spPr bwMode="auto">
          <a:xfrm>
            <a:off x="7220024" y="1196752"/>
            <a:ext cx="120885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s-ES_tradnl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EFECTOS</a:t>
            </a:r>
            <a:endParaRPr lang="es-ES_tradnl" sz="2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5908" name="Rectangle 4"/>
          <p:cNvSpPr>
            <a:spLocks noChangeArrowheads="1"/>
          </p:cNvSpPr>
          <p:nvPr/>
        </p:nvSpPr>
        <p:spPr bwMode="auto">
          <a:xfrm>
            <a:off x="7248028" y="5929337"/>
            <a:ext cx="108683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s-ES_tradnl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CAUSAS</a:t>
            </a:r>
            <a:endParaRPr lang="es-ES_tradnl" sz="2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5909" name="AutoShape 5"/>
          <p:cNvSpPr>
            <a:spLocks noChangeArrowheads="1"/>
          </p:cNvSpPr>
          <p:nvPr/>
        </p:nvSpPr>
        <p:spPr bwMode="auto">
          <a:xfrm>
            <a:off x="7596188" y="1628775"/>
            <a:ext cx="360362" cy="4149725"/>
          </a:xfrm>
          <a:prstGeom prst="upArrow">
            <a:avLst>
              <a:gd name="adj1" fmla="val 50000"/>
              <a:gd name="adj2" fmla="val 17491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4849813" y="3922713"/>
            <a:ext cx="987425" cy="490537"/>
            <a:chOff x="3148" y="2925"/>
            <a:chExt cx="622" cy="309"/>
          </a:xfrm>
        </p:grpSpPr>
        <p:sp>
          <p:nvSpPr>
            <p:cNvPr id="33821" name="Freeform 31"/>
            <p:cNvSpPr>
              <a:spLocks/>
            </p:cNvSpPr>
            <p:nvPr/>
          </p:nvSpPr>
          <p:spPr bwMode="auto">
            <a:xfrm>
              <a:off x="3148" y="2966"/>
              <a:ext cx="600" cy="268"/>
            </a:xfrm>
            <a:custGeom>
              <a:avLst/>
              <a:gdLst>
                <a:gd name="T0" fmla="*/ 0 w 600"/>
                <a:gd name="T1" fmla="*/ 268 h 268"/>
                <a:gd name="T2" fmla="*/ 0 w 600"/>
                <a:gd name="T3" fmla="*/ 114 h 268"/>
                <a:gd name="T4" fmla="*/ 600 w 600"/>
                <a:gd name="T5" fmla="*/ 114 h 268"/>
                <a:gd name="T6" fmla="*/ 600 w 600"/>
                <a:gd name="T7" fmla="*/ 0 h 2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00"/>
                <a:gd name="T13" fmla="*/ 0 h 268"/>
                <a:gd name="T14" fmla="*/ 600 w 600"/>
                <a:gd name="T15" fmla="*/ 268 h 2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00" h="268">
                  <a:moveTo>
                    <a:pt x="0" y="268"/>
                  </a:moveTo>
                  <a:lnTo>
                    <a:pt x="0" y="114"/>
                  </a:lnTo>
                  <a:lnTo>
                    <a:pt x="600" y="114"/>
                  </a:lnTo>
                  <a:lnTo>
                    <a:pt x="60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33822" name="Freeform 32"/>
            <p:cNvSpPr>
              <a:spLocks/>
            </p:cNvSpPr>
            <p:nvPr/>
          </p:nvSpPr>
          <p:spPr bwMode="auto">
            <a:xfrm>
              <a:off x="3727" y="2925"/>
              <a:ext cx="43" cy="44"/>
            </a:xfrm>
            <a:custGeom>
              <a:avLst/>
              <a:gdLst>
                <a:gd name="T0" fmla="*/ 43 w 43"/>
                <a:gd name="T1" fmla="*/ 44 h 44"/>
                <a:gd name="T2" fmla="*/ 21 w 43"/>
                <a:gd name="T3" fmla="*/ 0 h 44"/>
                <a:gd name="T4" fmla="*/ 0 w 43"/>
                <a:gd name="T5" fmla="*/ 44 h 44"/>
                <a:gd name="T6" fmla="*/ 43 w 43"/>
                <a:gd name="T7" fmla="*/ 44 h 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"/>
                <a:gd name="T13" fmla="*/ 0 h 44"/>
                <a:gd name="T14" fmla="*/ 43 w 43"/>
                <a:gd name="T15" fmla="*/ 44 h 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" h="44">
                  <a:moveTo>
                    <a:pt x="43" y="44"/>
                  </a:moveTo>
                  <a:lnTo>
                    <a:pt x="21" y="0"/>
                  </a:lnTo>
                  <a:lnTo>
                    <a:pt x="0" y="44"/>
                  </a:lnTo>
                  <a:lnTo>
                    <a:pt x="43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3" name="Group 33"/>
          <p:cNvGrpSpPr>
            <a:grpSpLocks/>
          </p:cNvGrpSpPr>
          <p:nvPr/>
        </p:nvGrpSpPr>
        <p:grpSpPr bwMode="auto">
          <a:xfrm>
            <a:off x="5768975" y="3922713"/>
            <a:ext cx="833438" cy="490537"/>
            <a:chOff x="3727" y="2925"/>
            <a:chExt cx="525" cy="309"/>
          </a:xfrm>
        </p:grpSpPr>
        <p:sp>
          <p:nvSpPr>
            <p:cNvPr id="33819" name="Freeform 34"/>
            <p:cNvSpPr>
              <a:spLocks/>
            </p:cNvSpPr>
            <p:nvPr/>
          </p:nvSpPr>
          <p:spPr bwMode="auto">
            <a:xfrm>
              <a:off x="3748" y="2966"/>
              <a:ext cx="504" cy="268"/>
            </a:xfrm>
            <a:custGeom>
              <a:avLst/>
              <a:gdLst>
                <a:gd name="T0" fmla="*/ 504 w 504"/>
                <a:gd name="T1" fmla="*/ 268 h 268"/>
                <a:gd name="T2" fmla="*/ 504 w 504"/>
                <a:gd name="T3" fmla="*/ 114 h 268"/>
                <a:gd name="T4" fmla="*/ 0 w 504"/>
                <a:gd name="T5" fmla="*/ 114 h 268"/>
                <a:gd name="T6" fmla="*/ 0 w 504"/>
                <a:gd name="T7" fmla="*/ 0 h 2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04"/>
                <a:gd name="T13" fmla="*/ 0 h 268"/>
                <a:gd name="T14" fmla="*/ 504 w 504"/>
                <a:gd name="T15" fmla="*/ 268 h 2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04" h="268">
                  <a:moveTo>
                    <a:pt x="504" y="268"/>
                  </a:moveTo>
                  <a:lnTo>
                    <a:pt x="504" y="114"/>
                  </a:lnTo>
                  <a:lnTo>
                    <a:pt x="0" y="114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33820" name="Freeform 35"/>
            <p:cNvSpPr>
              <a:spLocks/>
            </p:cNvSpPr>
            <p:nvPr/>
          </p:nvSpPr>
          <p:spPr bwMode="auto">
            <a:xfrm>
              <a:off x="3727" y="2925"/>
              <a:ext cx="43" cy="44"/>
            </a:xfrm>
            <a:custGeom>
              <a:avLst/>
              <a:gdLst>
                <a:gd name="T0" fmla="*/ 43 w 43"/>
                <a:gd name="T1" fmla="*/ 44 h 44"/>
                <a:gd name="T2" fmla="*/ 21 w 43"/>
                <a:gd name="T3" fmla="*/ 0 h 44"/>
                <a:gd name="T4" fmla="*/ 0 w 43"/>
                <a:gd name="T5" fmla="*/ 44 h 44"/>
                <a:gd name="T6" fmla="*/ 43 w 43"/>
                <a:gd name="T7" fmla="*/ 44 h 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"/>
                <a:gd name="T13" fmla="*/ 0 h 44"/>
                <a:gd name="T14" fmla="*/ 43 w 43"/>
                <a:gd name="T15" fmla="*/ 44 h 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" h="44">
                  <a:moveTo>
                    <a:pt x="43" y="44"/>
                  </a:moveTo>
                  <a:lnTo>
                    <a:pt x="21" y="0"/>
                  </a:lnTo>
                  <a:lnTo>
                    <a:pt x="0" y="44"/>
                  </a:lnTo>
                  <a:lnTo>
                    <a:pt x="43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2168525" y="3694113"/>
            <a:ext cx="852488" cy="719137"/>
            <a:chOff x="1459" y="2781"/>
            <a:chExt cx="537" cy="453"/>
          </a:xfrm>
        </p:grpSpPr>
        <p:sp>
          <p:nvSpPr>
            <p:cNvPr id="33817" name="Freeform 37"/>
            <p:cNvSpPr>
              <a:spLocks/>
            </p:cNvSpPr>
            <p:nvPr/>
          </p:nvSpPr>
          <p:spPr bwMode="auto">
            <a:xfrm>
              <a:off x="1480" y="2822"/>
              <a:ext cx="516" cy="412"/>
            </a:xfrm>
            <a:custGeom>
              <a:avLst/>
              <a:gdLst>
                <a:gd name="T0" fmla="*/ 516 w 516"/>
                <a:gd name="T1" fmla="*/ 412 h 412"/>
                <a:gd name="T2" fmla="*/ 516 w 516"/>
                <a:gd name="T3" fmla="*/ 186 h 412"/>
                <a:gd name="T4" fmla="*/ 0 w 516"/>
                <a:gd name="T5" fmla="*/ 186 h 412"/>
                <a:gd name="T6" fmla="*/ 0 w 516"/>
                <a:gd name="T7" fmla="*/ 0 h 4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16"/>
                <a:gd name="T13" fmla="*/ 0 h 412"/>
                <a:gd name="T14" fmla="*/ 516 w 516"/>
                <a:gd name="T15" fmla="*/ 412 h 4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16" h="412">
                  <a:moveTo>
                    <a:pt x="516" y="412"/>
                  </a:moveTo>
                  <a:lnTo>
                    <a:pt x="516" y="186"/>
                  </a:lnTo>
                  <a:lnTo>
                    <a:pt x="0" y="186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33818" name="Freeform 38"/>
            <p:cNvSpPr>
              <a:spLocks/>
            </p:cNvSpPr>
            <p:nvPr/>
          </p:nvSpPr>
          <p:spPr bwMode="auto">
            <a:xfrm>
              <a:off x="1459" y="2781"/>
              <a:ext cx="43" cy="44"/>
            </a:xfrm>
            <a:custGeom>
              <a:avLst/>
              <a:gdLst>
                <a:gd name="T0" fmla="*/ 43 w 43"/>
                <a:gd name="T1" fmla="*/ 44 h 44"/>
                <a:gd name="T2" fmla="*/ 21 w 43"/>
                <a:gd name="T3" fmla="*/ 0 h 44"/>
                <a:gd name="T4" fmla="*/ 0 w 43"/>
                <a:gd name="T5" fmla="*/ 44 h 44"/>
                <a:gd name="T6" fmla="*/ 43 w 43"/>
                <a:gd name="T7" fmla="*/ 44 h 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"/>
                <a:gd name="T13" fmla="*/ 0 h 44"/>
                <a:gd name="T14" fmla="*/ 43 w 43"/>
                <a:gd name="T15" fmla="*/ 44 h 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" h="44">
                  <a:moveTo>
                    <a:pt x="43" y="44"/>
                  </a:moveTo>
                  <a:lnTo>
                    <a:pt x="21" y="0"/>
                  </a:lnTo>
                  <a:lnTo>
                    <a:pt x="0" y="44"/>
                  </a:lnTo>
                  <a:lnTo>
                    <a:pt x="43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1268413" y="3694113"/>
            <a:ext cx="968375" cy="719137"/>
            <a:chOff x="892" y="2781"/>
            <a:chExt cx="610" cy="453"/>
          </a:xfrm>
        </p:grpSpPr>
        <p:sp>
          <p:nvSpPr>
            <p:cNvPr id="33815" name="Freeform 40"/>
            <p:cNvSpPr>
              <a:spLocks/>
            </p:cNvSpPr>
            <p:nvPr/>
          </p:nvSpPr>
          <p:spPr bwMode="auto">
            <a:xfrm>
              <a:off x="892" y="2822"/>
              <a:ext cx="588" cy="412"/>
            </a:xfrm>
            <a:custGeom>
              <a:avLst/>
              <a:gdLst>
                <a:gd name="T0" fmla="*/ 0 w 588"/>
                <a:gd name="T1" fmla="*/ 412 h 412"/>
                <a:gd name="T2" fmla="*/ 0 w 588"/>
                <a:gd name="T3" fmla="*/ 186 h 412"/>
                <a:gd name="T4" fmla="*/ 588 w 588"/>
                <a:gd name="T5" fmla="*/ 186 h 412"/>
                <a:gd name="T6" fmla="*/ 588 w 588"/>
                <a:gd name="T7" fmla="*/ 0 h 4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88"/>
                <a:gd name="T13" fmla="*/ 0 h 412"/>
                <a:gd name="T14" fmla="*/ 588 w 588"/>
                <a:gd name="T15" fmla="*/ 412 h 4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88" h="412">
                  <a:moveTo>
                    <a:pt x="0" y="412"/>
                  </a:moveTo>
                  <a:lnTo>
                    <a:pt x="0" y="186"/>
                  </a:lnTo>
                  <a:lnTo>
                    <a:pt x="588" y="186"/>
                  </a:lnTo>
                  <a:lnTo>
                    <a:pt x="588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33816" name="Freeform 41"/>
            <p:cNvSpPr>
              <a:spLocks/>
            </p:cNvSpPr>
            <p:nvPr/>
          </p:nvSpPr>
          <p:spPr bwMode="auto">
            <a:xfrm>
              <a:off x="1459" y="2781"/>
              <a:ext cx="43" cy="44"/>
            </a:xfrm>
            <a:custGeom>
              <a:avLst/>
              <a:gdLst>
                <a:gd name="T0" fmla="*/ 43 w 43"/>
                <a:gd name="T1" fmla="*/ 44 h 44"/>
                <a:gd name="T2" fmla="*/ 21 w 43"/>
                <a:gd name="T3" fmla="*/ 0 h 44"/>
                <a:gd name="T4" fmla="*/ 0 w 43"/>
                <a:gd name="T5" fmla="*/ 44 h 44"/>
                <a:gd name="T6" fmla="*/ 43 w 43"/>
                <a:gd name="T7" fmla="*/ 44 h 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"/>
                <a:gd name="T13" fmla="*/ 0 h 44"/>
                <a:gd name="T14" fmla="*/ 43 w 43"/>
                <a:gd name="T15" fmla="*/ 44 h 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" h="44">
                  <a:moveTo>
                    <a:pt x="43" y="44"/>
                  </a:moveTo>
                  <a:lnTo>
                    <a:pt x="21" y="0"/>
                  </a:lnTo>
                  <a:lnTo>
                    <a:pt x="0" y="44"/>
                  </a:lnTo>
                  <a:lnTo>
                    <a:pt x="43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6" name="Group 42"/>
          <p:cNvGrpSpPr>
            <a:grpSpLocks/>
          </p:cNvGrpSpPr>
          <p:nvPr/>
        </p:nvGrpSpPr>
        <p:grpSpPr bwMode="auto">
          <a:xfrm>
            <a:off x="2201863" y="2322513"/>
            <a:ext cx="1825625" cy="809625"/>
            <a:chOff x="1480" y="1917"/>
            <a:chExt cx="1150" cy="510"/>
          </a:xfrm>
        </p:grpSpPr>
        <p:sp>
          <p:nvSpPr>
            <p:cNvPr id="33813" name="Freeform 43"/>
            <p:cNvSpPr>
              <a:spLocks/>
            </p:cNvSpPr>
            <p:nvPr/>
          </p:nvSpPr>
          <p:spPr bwMode="auto">
            <a:xfrm>
              <a:off x="1480" y="1982"/>
              <a:ext cx="1116" cy="445"/>
            </a:xfrm>
            <a:custGeom>
              <a:avLst/>
              <a:gdLst>
                <a:gd name="T0" fmla="*/ 0 w 1116"/>
                <a:gd name="T1" fmla="*/ 445 h 445"/>
                <a:gd name="T2" fmla="*/ 0 w 1116"/>
                <a:gd name="T3" fmla="*/ 190 h 445"/>
                <a:gd name="T4" fmla="*/ 1116 w 1116"/>
                <a:gd name="T5" fmla="*/ 190 h 445"/>
                <a:gd name="T6" fmla="*/ 1116 w 1116"/>
                <a:gd name="T7" fmla="*/ 0 h 44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16"/>
                <a:gd name="T13" fmla="*/ 0 h 445"/>
                <a:gd name="T14" fmla="*/ 1116 w 1116"/>
                <a:gd name="T15" fmla="*/ 445 h 44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16" h="445">
                  <a:moveTo>
                    <a:pt x="0" y="445"/>
                  </a:moveTo>
                  <a:lnTo>
                    <a:pt x="0" y="190"/>
                  </a:lnTo>
                  <a:lnTo>
                    <a:pt x="1116" y="190"/>
                  </a:lnTo>
                  <a:lnTo>
                    <a:pt x="1116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33814" name="Freeform 44"/>
            <p:cNvSpPr>
              <a:spLocks/>
            </p:cNvSpPr>
            <p:nvPr/>
          </p:nvSpPr>
          <p:spPr bwMode="auto">
            <a:xfrm>
              <a:off x="2563" y="1917"/>
              <a:ext cx="67" cy="68"/>
            </a:xfrm>
            <a:custGeom>
              <a:avLst/>
              <a:gdLst>
                <a:gd name="T0" fmla="*/ 67 w 67"/>
                <a:gd name="T1" fmla="*/ 68 h 68"/>
                <a:gd name="T2" fmla="*/ 33 w 67"/>
                <a:gd name="T3" fmla="*/ 0 h 68"/>
                <a:gd name="T4" fmla="*/ 0 w 67"/>
                <a:gd name="T5" fmla="*/ 68 h 68"/>
                <a:gd name="T6" fmla="*/ 67 w 67"/>
                <a:gd name="T7" fmla="*/ 68 h 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68"/>
                <a:gd name="T14" fmla="*/ 67 w 67"/>
                <a:gd name="T15" fmla="*/ 68 h 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68">
                  <a:moveTo>
                    <a:pt x="67" y="68"/>
                  </a:moveTo>
                  <a:lnTo>
                    <a:pt x="33" y="0"/>
                  </a:lnTo>
                  <a:lnTo>
                    <a:pt x="0" y="68"/>
                  </a:lnTo>
                  <a:lnTo>
                    <a:pt x="67" y="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7" name="Group 45"/>
          <p:cNvGrpSpPr>
            <a:grpSpLocks/>
          </p:cNvGrpSpPr>
          <p:nvPr/>
        </p:nvGrpSpPr>
        <p:grpSpPr bwMode="auto">
          <a:xfrm>
            <a:off x="3921125" y="2322513"/>
            <a:ext cx="1881188" cy="809625"/>
            <a:chOff x="2563" y="1917"/>
            <a:chExt cx="1185" cy="510"/>
          </a:xfrm>
        </p:grpSpPr>
        <p:sp>
          <p:nvSpPr>
            <p:cNvPr id="33811" name="Freeform 46"/>
            <p:cNvSpPr>
              <a:spLocks/>
            </p:cNvSpPr>
            <p:nvPr/>
          </p:nvSpPr>
          <p:spPr bwMode="auto">
            <a:xfrm>
              <a:off x="2596" y="1982"/>
              <a:ext cx="1152" cy="445"/>
            </a:xfrm>
            <a:custGeom>
              <a:avLst/>
              <a:gdLst>
                <a:gd name="T0" fmla="*/ 1152 w 1152"/>
                <a:gd name="T1" fmla="*/ 445 h 445"/>
                <a:gd name="T2" fmla="*/ 1152 w 1152"/>
                <a:gd name="T3" fmla="*/ 190 h 445"/>
                <a:gd name="T4" fmla="*/ 0 w 1152"/>
                <a:gd name="T5" fmla="*/ 190 h 445"/>
                <a:gd name="T6" fmla="*/ 0 w 1152"/>
                <a:gd name="T7" fmla="*/ 0 h 44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52"/>
                <a:gd name="T13" fmla="*/ 0 h 445"/>
                <a:gd name="T14" fmla="*/ 1152 w 1152"/>
                <a:gd name="T15" fmla="*/ 445 h 44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52" h="445">
                  <a:moveTo>
                    <a:pt x="1152" y="445"/>
                  </a:moveTo>
                  <a:lnTo>
                    <a:pt x="1152" y="190"/>
                  </a:lnTo>
                  <a:lnTo>
                    <a:pt x="0" y="19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33812" name="Freeform 47"/>
            <p:cNvSpPr>
              <a:spLocks/>
            </p:cNvSpPr>
            <p:nvPr/>
          </p:nvSpPr>
          <p:spPr bwMode="auto">
            <a:xfrm>
              <a:off x="2563" y="1917"/>
              <a:ext cx="67" cy="68"/>
            </a:xfrm>
            <a:custGeom>
              <a:avLst/>
              <a:gdLst>
                <a:gd name="T0" fmla="*/ 67 w 67"/>
                <a:gd name="T1" fmla="*/ 68 h 68"/>
                <a:gd name="T2" fmla="*/ 33 w 67"/>
                <a:gd name="T3" fmla="*/ 0 h 68"/>
                <a:gd name="T4" fmla="*/ 0 w 67"/>
                <a:gd name="T5" fmla="*/ 68 h 68"/>
                <a:gd name="T6" fmla="*/ 67 w 67"/>
                <a:gd name="T7" fmla="*/ 68 h 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68"/>
                <a:gd name="T14" fmla="*/ 67 w 67"/>
                <a:gd name="T15" fmla="*/ 68 h 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68">
                  <a:moveTo>
                    <a:pt x="67" y="68"/>
                  </a:moveTo>
                  <a:lnTo>
                    <a:pt x="33" y="0"/>
                  </a:lnTo>
                  <a:lnTo>
                    <a:pt x="0" y="68"/>
                  </a:lnTo>
                  <a:lnTo>
                    <a:pt x="67" y="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</p:grpSp>
      <p:sp>
        <p:nvSpPr>
          <p:cNvPr id="31" name="Rectangle 14"/>
          <p:cNvSpPr>
            <a:spLocks noChangeArrowheads="1"/>
          </p:cNvSpPr>
          <p:nvPr/>
        </p:nvSpPr>
        <p:spPr bwMode="auto">
          <a:xfrm>
            <a:off x="2771800" y="1412776"/>
            <a:ext cx="2378075" cy="864096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64000">
                <a:srgbClr val="FFFF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9F9F9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es-CO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Ingresos de los pescadores artesanales en declive</a:t>
            </a:r>
            <a:endParaRPr lang="en-GB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7"/>
          <p:cNvSpPr>
            <a:spLocks noChangeArrowheads="1"/>
          </p:cNvSpPr>
          <p:nvPr/>
        </p:nvSpPr>
        <p:spPr bwMode="auto">
          <a:xfrm>
            <a:off x="1187624" y="3212976"/>
            <a:ext cx="2088232" cy="563563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64000">
                <a:srgbClr val="FFFF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9F9F9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es-CO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Reducción </a:t>
            </a:r>
            <a:r>
              <a:rPr lang="es-CO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 los recursos pesqueros</a:t>
            </a:r>
            <a:endParaRPr lang="en-GB" sz="1600" dirty="0">
              <a:solidFill>
                <a:schemeClr val="dk1"/>
              </a:solidFill>
              <a:latin typeface="+mn-lt"/>
              <a:ea typeface="+mn-ea"/>
            </a:endParaRPr>
          </a:p>
        </p:txBody>
      </p:sp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39552" y="4437112"/>
            <a:ext cx="1438275" cy="81597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64000">
                <a:srgbClr val="FFFF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9F9F9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en-GB" sz="1600" dirty="0" err="1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Destrucción</a:t>
            </a:r>
            <a:r>
              <a:rPr lang="en-GB" sz="16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6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del </a:t>
            </a:r>
            <a:r>
              <a:rPr lang="en-GB" sz="16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hábitat</a:t>
            </a:r>
            <a:r>
              <a:rPr lang="en-GB" sz="16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natural</a:t>
            </a:r>
          </a:p>
        </p:txBody>
      </p:sp>
      <p:sp>
        <p:nvSpPr>
          <p:cNvPr id="34" name="Rectangle 21"/>
          <p:cNvSpPr>
            <a:spLocks noChangeArrowheads="1"/>
          </p:cNvSpPr>
          <p:nvPr/>
        </p:nvSpPr>
        <p:spPr bwMode="auto">
          <a:xfrm>
            <a:off x="2339752" y="4437112"/>
            <a:ext cx="1295400" cy="8207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64000">
                <a:srgbClr val="FFFF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9F9F9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en-GB" sz="16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Prácticas</a:t>
            </a:r>
            <a:r>
              <a:rPr lang="en-GB" sz="16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n-GB" sz="16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pesca</a:t>
            </a:r>
            <a:r>
              <a:rPr lang="en-GB" sz="16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ilegales</a:t>
            </a:r>
            <a:endParaRPr lang="en-GB" sz="1600" dirty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ectangle 24"/>
          <p:cNvSpPr>
            <a:spLocks noChangeArrowheads="1"/>
          </p:cNvSpPr>
          <p:nvPr/>
        </p:nvSpPr>
        <p:spPr bwMode="auto">
          <a:xfrm>
            <a:off x="4067944" y="4437112"/>
            <a:ext cx="1643063" cy="81597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64000">
                <a:srgbClr val="FFFF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9F9F9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es-CO" sz="16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Pobre calidad del proceso de pesca </a:t>
            </a:r>
            <a:endParaRPr lang="en-GB" sz="1600" dirty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ctangle 27"/>
          <p:cNvSpPr>
            <a:spLocks noChangeArrowheads="1"/>
          </p:cNvSpPr>
          <p:nvPr/>
        </p:nvSpPr>
        <p:spPr bwMode="auto">
          <a:xfrm>
            <a:off x="5888062" y="4437112"/>
            <a:ext cx="1492250" cy="81597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64000">
                <a:srgbClr val="FFFF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9F9F9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en-GB" sz="1600" dirty="0" err="1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Acceso</a:t>
            </a:r>
            <a:r>
              <a:rPr lang="en-GB" sz="16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limitado</a:t>
            </a:r>
            <a:r>
              <a:rPr lang="en-GB" sz="16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al </a:t>
            </a:r>
            <a:r>
              <a:rPr lang="en-GB" sz="16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mercado</a:t>
            </a:r>
            <a:endParaRPr lang="en-GB" sz="1600" dirty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4788024" y="2852936"/>
            <a:ext cx="2069954" cy="111705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64000">
                <a:srgbClr val="FFFF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9F9F9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es-CO" sz="16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Bajos </a:t>
            </a:r>
            <a:r>
              <a:rPr lang="es-CO" sz="16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precios de venta de los pescadores </a:t>
            </a:r>
            <a:r>
              <a:rPr lang="es-CO" sz="16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en aldeas </a:t>
            </a:r>
            <a:r>
              <a:rPr lang="es-CO" sz="16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beneficiarias</a:t>
            </a:r>
            <a:endParaRPr lang="en-GB" sz="1600" dirty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D8B1B-4EBA-4F15-8DA0-94DD9716041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80603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35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35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35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907" grpId="0" autoUpdateAnimBg="0"/>
      <p:bldP spid="635908" grpId="0" autoUpdateAnimBg="0"/>
      <p:bldP spid="635909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712" y="3493988"/>
            <a:ext cx="2997200" cy="252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19" name="Imagen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9216" y="3493988"/>
            <a:ext cx="2997200" cy="252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7860" name="AutoShape 4"/>
          <p:cNvSpPr>
            <a:spLocks noChangeArrowheads="1"/>
          </p:cNvSpPr>
          <p:nvPr/>
        </p:nvSpPr>
        <p:spPr bwMode="auto">
          <a:xfrm>
            <a:off x="35496" y="980728"/>
            <a:ext cx="4173538" cy="1801812"/>
          </a:xfrm>
          <a:prstGeom prst="cloudCallout">
            <a:avLst>
              <a:gd name="adj1" fmla="val -7130"/>
              <a:gd name="adj2" fmla="val 102630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AU" sz="2400" b="1" dirty="0" err="1" smtClean="0"/>
              <a:t>Estoy</a:t>
            </a:r>
            <a:r>
              <a:rPr lang="en-AU" sz="2400" b="1" dirty="0" smtClean="0"/>
              <a:t> </a:t>
            </a:r>
            <a:r>
              <a:rPr lang="en-AU" sz="2400" b="1" dirty="0" err="1" smtClean="0"/>
              <a:t>haciendo</a:t>
            </a:r>
            <a:r>
              <a:rPr lang="en-AU" sz="2400" b="1" dirty="0" smtClean="0"/>
              <a:t> </a:t>
            </a:r>
            <a:r>
              <a:rPr lang="en-AU" sz="2400" b="1" dirty="0" err="1" smtClean="0"/>
              <a:t>una</a:t>
            </a:r>
            <a:r>
              <a:rPr lang="en-AU" sz="2400" b="1" dirty="0" smtClean="0"/>
              <a:t> auditoria</a:t>
            </a:r>
            <a:endParaRPr lang="en-US" sz="2400" b="1" dirty="0"/>
          </a:p>
        </p:txBody>
      </p:sp>
      <p:sp>
        <p:nvSpPr>
          <p:cNvPr id="34821" name="Text Box 7"/>
          <p:cNvSpPr txBox="1">
            <a:spLocks noChangeArrowheads="1"/>
          </p:cNvSpPr>
          <p:nvPr/>
        </p:nvSpPr>
        <p:spPr bwMode="auto">
          <a:xfrm>
            <a:off x="107504" y="44624"/>
            <a:ext cx="87598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/>
              <a:t>– </a:t>
            </a:r>
            <a:r>
              <a:rPr lang="en-US" sz="2800" b="1" dirty="0" err="1" smtClean="0"/>
              <a:t>Vinculando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actividades</a:t>
            </a:r>
            <a:r>
              <a:rPr lang="en-US" sz="2800" b="1" dirty="0" smtClean="0"/>
              <a:t> de la EFS con  </a:t>
            </a:r>
            <a:r>
              <a:rPr lang="en-US" sz="2800" b="1" dirty="0" err="1" smtClean="0"/>
              <a:t>sus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resultados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esperados</a:t>
            </a:r>
            <a:endParaRPr lang="en-US" sz="2800" b="1" dirty="0"/>
          </a:p>
        </p:txBody>
      </p:sp>
      <p:sp>
        <p:nvSpPr>
          <p:cNvPr id="377863" name="AutoShape 7"/>
          <p:cNvSpPr>
            <a:spLocks noChangeArrowheads="1"/>
          </p:cNvSpPr>
          <p:nvPr/>
        </p:nvSpPr>
        <p:spPr bwMode="auto">
          <a:xfrm>
            <a:off x="4283968" y="856804"/>
            <a:ext cx="4837112" cy="2356172"/>
          </a:xfrm>
          <a:prstGeom prst="cloudCallout">
            <a:avLst>
              <a:gd name="adj1" fmla="val -8042"/>
              <a:gd name="adj2" fmla="val 112991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AU" sz="2400" b="1" dirty="0" err="1" smtClean="0"/>
              <a:t>Estoy</a:t>
            </a:r>
            <a:r>
              <a:rPr lang="en-AU" sz="2400" b="1" dirty="0" smtClean="0"/>
              <a:t> </a:t>
            </a:r>
            <a:r>
              <a:rPr lang="en-AU" sz="2400" b="1" dirty="0" err="1" smtClean="0"/>
              <a:t>proveyendo</a:t>
            </a:r>
            <a:r>
              <a:rPr lang="en-AU" sz="2400" b="1" dirty="0" smtClean="0"/>
              <a:t> </a:t>
            </a:r>
            <a:r>
              <a:rPr lang="en-AU" sz="2400" b="1" dirty="0" err="1" smtClean="0"/>
              <a:t>recomendaciones</a:t>
            </a:r>
            <a:r>
              <a:rPr lang="en-AU" sz="2400" b="1" dirty="0" smtClean="0"/>
              <a:t> </a:t>
            </a:r>
            <a:r>
              <a:rPr lang="en-AU" sz="2400" b="1" dirty="0" err="1" smtClean="0"/>
              <a:t>para</a:t>
            </a:r>
            <a:r>
              <a:rPr lang="en-AU" sz="2400" b="1" dirty="0" smtClean="0"/>
              <a:t> </a:t>
            </a:r>
            <a:r>
              <a:rPr lang="en-AU" sz="2400" b="1" dirty="0" err="1" smtClean="0"/>
              <a:t>fortalecer</a:t>
            </a:r>
            <a:r>
              <a:rPr lang="en-AU" sz="2400" b="1" dirty="0" smtClean="0"/>
              <a:t> el </a:t>
            </a:r>
            <a:r>
              <a:rPr lang="en-AU" sz="2400" b="1" dirty="0" err="1" smtClean="0"/>
              <a:t>Sistema</a:t>
            </a:r>
            <a:r>
              <a:rPr lang="en-AU" sz="2400" b="1" dirty="0" smtClean="0"/>
              <a:t> de </a:t>
            </a:r>
            <a:r>
              <a:rPr lang="en-AU" sz="2400" b="1" dirty="0" err="1" smtClean="0"/>
              <a:t>Gestión</a:t>
            </a:r>
            <a:r>
              <a:rPr lang="en-AU" sz="2400" b="1" dirty="0" smtClean="0"/>
              <a:t> </a:t>
            </a:r>
            <a:r>
              <a:rPr lang="en-AU" sz="2400" b="1" dirty="0" err="1" smtClean="0"/>
              <a:t>Financiera</a:t>
            </a:r>
            <a:r>
              <a:rPr lang="en-AU" sz="2400" b="1" dirty="0" smtClean="0"/>
              <a:t> </a:t>
            </a:r>
            <a:r>
              <a:rPr lang="en-AU" sz="2400" b="1" dirty="0" err="1" smtClean="0"/>
              <a:t>Pública</a:t>
            </a:r>
            <a:r>
              <a:rPr lang="en-AU" sz="2400" b="1" dirty="0" smtClean="0"/>
              <a:t>.</a:t>
            </a:r>
            <a:endParaRPr lang="en-US" sz="24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24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85017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860" grpId="0" animBg="1"/>
      <p:bldP spid="37786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1354056" y="3500438"/>
            <a:ext cx="6818344" cy="1296714"/>
          </a:xfrm>
          <a:prstGeom prst="rect">
            <a:avLst/>
          </a:prstGeom>
          <a:solidFill>
            <a:srgbClr val="660066">
              <a:alpha val="70195"/>
            </a:srgbClr>
          </a:solidFill>
          <a:ln>
            <a:noFill/>
          </a:ln>
          <a:extLst/>
        </p:spPr>
        <p:txBody>
          <a:bodyPr wrap="none" anchor="ctr"/>
          <a:lstStyle/>
          <a:p>
            <a:endParaRPr lang="es-ES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1331641" y="2276475"/>
            <a:ext cx="6840759" cy="1223963"/>
          </a:xfrm>
          <a:prstGeom prst="rect">
            <a:avLst/>
          </a:prstGeom>
          <a:solidFill>
            <a:srgbClr val="F2F21A">
              <a:alpha val="70195"/>
            </a:srgbClr>
          </a:solidFill>
          <a:ln>
            <a:noFill/>
          </a:ln>
          <a:extLst/>
        </p:spPr>
        <p:txBody>
          <a:bodyPr wrap="none" anchor="ctr"/>
          <a:lstStyle/>
          <a:p>
            <a:endParaRPr lang="es-ES"/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1354056" y="2351502"/>
            <a:ext cx="6962360" cy="23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lvl="0" algn="ctr" eaLnBrk="1" hangingPunct="1">
              <a:spcBef>
                <a:spcPct val="20000"/>
              </a:spcBef>
            </a:pPr>
            <a:r>
              <a:rPr lang="es-ES" sz="3400" b="1" i="1" dirty="0">
                <a:solidFill>
                  <a:prstClr val="black"/>
                </a:solidFill>
                <a:latin typeface="Times New Roman" pitchFamily="18" charset="0"/>
              </a:rPr>
              <a:t>1. </a:t>
            </a:r>
            <a:r>
              <a:rPr lang="es-CO" sz="3400" b="1" i="1" dirty="0">
                <a:solidFill>
                  <a:prstClr val="black"/>
                </a:solidFill>
                <a:latin typeface="Times New Roman" pitchFamily="18" charset="0"/>
              </a:rPr>
              <a:t>FORTALECIMIENTO DE LAS CAPACIDADES DE DIAGNÓSTICO</a:t>
            </a:r>
          </a:p>
          <a:p>
            <a:pPr algn="ctr" eaLnBrk="1" hangingPunct="1">
              <a:spcBef>
                <a:spcPct val="20000"/>
              </a:spcBef>
            </a:pPr>
            <a:r>
              <a:rPr lang="es-ES" sz="3600" b="1" dirty="0" smtClean="0">
                <a:solidFill>
                  <a:schemeClr val="bg1"/>
                </a:solidFill>
                <a:latin typeface="Times New Roman" pitchFamily="18" charset="0"/>
              </a:rPr>
              <a:t>Sesión 3 (Cont.) - </a:t>
            </a:r>
            <a:r>
              <a:rPr lang="es-ES" sz="3600" b="1" dirty="0">
                <a:solidFill>
                  <a:schemeClr val="bg1"/>
                </a:solidFill>
                <a:latin typeface="Times New Roman" pitchFamily="18" charset="0"/>
              </a:rPr>
              <a:t>Práctica sobre Análisis de </a:t>
            </a:r>
            <a:r>
              <a:rPr lang="es-ES" sz="3600" b="1" dirty="0" smtClean="0">
                <a:solidFill>
                  <a:schemeClr val="bg1"/>
                </a:solidFill>
                <a:latin typeface="Times New Roman" pitchFamily="18" charset="0"/>
              </a:rPr>
              <a:t>Problemas</a:t>
            </a:r>
            <a:endParaRPr lang="es-ES" sz="36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25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09793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ítulo 1"/>
          <p:cNvSpPr>
            <a:spLocks noGrp="1"/>
          </p:cNvSpPr>
          <p:nvPr>
            <p:ph type="title"/>
          </p:nvPr>
        </p:nvSpPr>
        <p:spPr>
          <a:xfrm>
            <a:off x="468313" y="25400"/>
            <a:ext cx="8229600" cy="739775"/>
          </a:xfrm>
        </p:spPr>
        <p:txBody>
          <a:bodyPr/>
          <a:lstStyle/>
          <a:p>
            <a:pPr algn="ctr">
              <a:defRPr/>
            </a:pPr>
            <a:r>
              <a:rPr lang="es-ES" sz="3200" b="1" kern="1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Caso de </a:t>
            </a:r>
            <a:r>
              <a:rPr lang="es-ES" sz="3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estudio 1 EFS</a:t>
            </a:r>
            <a:endParaRPr lang="es-ES" sz="3200" b="1" kern="1200" dirty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1475680" y="3933056"/>
            <a:ext cx="7416800" cy="2862322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64000">
                <a:srgbClr val="FFFF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9F9F9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>
            <a:lvl1pPr marL="174625" indent="-174625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indent="0" eaLnBrk="1" hangingPunct="1">
              <a:spcBef>
                <a:spcPct val="50000"/>
              </a:spcBef>
              <a:defRPr/>
            </a:pPr>
            <a:r>
              <a:rPr lang="en-GB" sz="1800" dirty="0" err="1" smtClean="0"/>
              <a:t>Grupos</a:t>
            </a:r>
            <a:r>
              <a:rPr lang="en-GB" sz="1800" dirty="0" smtClean="0"/>
              <a:t> de </a:t>
            </a:r>
            <a:r>
              <a:rPr lang="en-GB" sz="1800" dirty="0" err="1" smtClean="0"/>
              <a:t>trabajo</a:t>
            </a:r>
            <a:r>
              <a:rPr lang="en-GB" sz="1800" dirty="0" smtClean="0"/>
              <a:t>: </a:t>
            </a:r>
          </a:p>
          <a:p>
            <a:pPr marL="854075" lvl="1" eaLnBrk="1" hangingPunct="1">
              <a:spcBef>
                <a:spcPct val="50000"/>
              </a:spcBef>
              <a:buFont typeface="Courier New"/>
              <a:buChar char="o"/>
              <a:defRPr/>
            </a:pPr>
            <a:r>
              <a:rPr lang="en-GB" sz="1800" b="0" dirty="0" smtClean="0"/>
              <a:t> Lean </a:t>
            </a:r>
            <a:r>
              <a:rPr lang="en-GB" sz="1800" b="0" dirty="0" err="1" smtClean="0"/>
              <a:t>cuidadosamente</a:t>
            </a:r>
            <a:r>
              <a:rPr lang="en-GB" sz="1800" b="0" dirty="0" smtClean="0"/>
              <a:t> el </a:t>
            </a:r>
            <a:r>
              <a:rPr lang="en-GB" sz="1800" b="0" dirty="0" err="1" smtClean="0"/>
              <a:t>texto</a:t>
            </a:r>
            <a:r>
              <a:rPr lang="en-GB" sz="1800" b="0" dirty="0" smtClean="0"/>
              <a:t> y </a:t>
            </a:r>
            <a:r>
              <a:rPr lang="en-GB" sz="1800" b="0" dirty="0" err="1" smtClean="0"/>
              <a:t>discutanlo</a:t>
            </a:r>
            <a:r>
              <a:rPr lang="en-GB" sz="1800" b="0" dirty="0" smtClean="0"/>
              <a:t>, </a:t>
            </a:r>
            <a:r>
              <a:rPr lang="en-GB" sz="1800" b="0" dirty="0" err="1" smtClean="0"/>
              <a:t>identificando</a:t>
            </a:r>
            <a:r>
              <a:rPr lang="en-GB" sz="1800" b="0" dirty="0" smtClean="0"/>
              <a:t> los </a:t>
            </a:r>
            <a:r>
              <a:rPr lang="en-GB" sz="1800" b="0" dirty="0" err="1" smtClean="0"/>
              <a:t>problemas</a:t>
            </a:r>
            <a:r>
              <a:rPr lang="en-GB" sz="1800" b="0" dirty="0" smtClean="0"/>
              <a:t>.</a:t>
            </a:r>
          </a:p>
          <a:p>
            <a:pPr marL="854075" lvl="1" eaLnBrk="1" hangingPunct="1">
              <a:spcBef>
                <a:spcPct val="50000"/>
              </a:spcBef>
              <a:buFont typeface="Courier New"/>
              <a:buChar char="o"/>
              <a:defRPr/>
            </a:pPr>
            <a:r>
              <a:rPr lang="en-GB" sz="1800" b="0" dirty="0" smtClean="0"/>
              <a:t> </a:t>
            </a:r>
            <a:r>
              <a:rPr lang="en-GB" sz="1800" b="0" dirty="0" err="1" smtClean="0"/>
              <a:t>Escriban</a:t>
            </a:r>
            <a:r>
              <a:rPr lang="en-GB" sz="1800" b="0" dirty="0" smtClean="0"/>
              <a:t> un </a:t>
            </a:r>
            <a:r>
              <a:rPr lang="en-GB" sz="1800" b="0" dirty="0" err="1" smtClean="0"/>
              <a:t>problema</a:t>
            </a:r>
            <a:r>
              <a:rPr lang="en-GB" sz="1800" b="0" dirty="0" smtClean="0"/>
              <a:t> </a:t>
            </a:r>
            <a:r>
              <a:rPr lang="en-GB" sz="1800" b="0" dirty="0" err="1" smtClean="0"/>
              <a:t>por</a:t>
            </a:r>
            <a:r>
              <a:rPr lang="en-GB" sz="1800" b="0" dirty="0" smtClean="0"/>
              <a:t> </a:t>
            </a:r>
            <a:r>
              <a:rPr lang="en-GB" sz="1800" b="0" dirty="0" err="1" smtClean="0"/>
              <a:t>cada</a:t>
            </a:r>
            <a:r>
              <a:rPr lang="en-GB" sz="1800" b="0" dirty="0" smtClean="0"/>
              <a:t> </a:t>
            </a:r>
            <a:r>
              <a:rPr lang="en-GB" sz="1800" b="0" dirty="0" err="1" smtClean="0"/>
              <a:t>tarjeta</a:t>
            </a:r>
            <a:r>
              <a:rPr lang="en-GB" sz="1800" b="0" dirty="0" smtClean="0"/>
              <a:t>.</a:t>
            </a:r>
          </a:p>
          <a:p>
            <a:pPr marL="854075" lvl="1" eaLnBrk="1" hangingPunct="1">
              <a:spcBef>
                <a:spcPct val="50000"/>
              </a:spcBef>
              <a:buFont typeface="Courier New"/>
              <a:buChar char="o"/>
              <a:defRPr/>
            </a:pPr>
            <a:r>
              <a:rPr lang="en-GB" sz="1800" b="0" dirty="0" err="1" smtClean="0"/>
              <a:t>Ubique</a:t>
            </a:r>
            <a:r>
              <a:rPr lang="en-GB" sz="1800" b="0" dirty="0" smtClean="0"/>
              <a:t> </a:t>
            </a:r>
            <a:r>
              <a:rPr lang="en-GB" sz="1800" b="0" dirty="0" err="1" smtClean="0"/>
              <a:t>cada</a:t>
            </a:r>
            <a:r>
              <a:rPr lang="en-GB" sz="1800" b="0" dirty="0" smtClean="0"/>
              <a:t> </a:t>
            </a:r>
            <a:r>
              <a:rPr lang="en-GB" sz="1800" b="0" dirty="0" err="1" smtClean="0"/>
              <a:t>problema</a:t>
            </a:r>
            <a:r>
              <a:rPr lang="en-GB" sz="1800" b="0" dirty="0" smtClean="0"/>
              <a:t> en </a:t>
            </a:r>
            <a:r>
              <a:rPr lang="en-GB" sz="1800" b="0" dirty="0" err="1" smtClean="0"/>
              <a:t>su</a:t>
            </a:r>
            <a:r>
              <a:rPr lang="en-GB" sz="1800" b="0" dirty="0" smtClean="0"/>
              <a:t> </a:t>
            </a:r>
            <a:r>
              <a:rPr lang="en-GB" sz="1800" b="0" dirty="0" err="1" smtClean="0"/>
              <a:t>lugar</a:t>
            </a:r>
            <a:r>
              <a:rPr lang="en-GB" sz="1800" b="0" dirty="0" smtClean="0"/>
              <a:t> </a:t>
            </a:r>
            <a:r>
              <a:rPr lang="en-GB" sz="1800" b="0" dirty="0" err="1" smtClean="0"/>
              <a:t>apropiado</a:t>
            </a:r>
            <a:r>
              <a:rPr lang="en-GB" sz="1800" b="0" dirty="0" smtClean="0"/>
              <a:t> en el </a:t>
            </a:r>
            <a:r>
              <a:rPr lang="en-GB" sz="1800" b="0" dirty="0" err="1" smtClean="0"/>
              <a:t>Árbol</a:t>
            </a:r>
            <a:r>
              <a:rPr lang="en-GB" sz="1800" b="0" dirty="0" smtClean="0"/>
              <a:t> de </a:t>
            </a:r>
            <a:r>
              <a:rPr lang="en-GB" sz="1800" b="0" dirty="0" err="1" smtClean="0"/>
              <a:t>Problemas</a:t>
            </a:r>
            <a:r>
              <a:rPr lang="en-GB" sz="1800" b="0" dirty="0" smtClean="0"/>
              <a:t>, </a:t>
            </a:r>
            <a:r>
              <a:rPr lang="en-GB" sz="1800" b="0" dirty="0" err="1" smtClean="0"/>
              <a:t>revisando</a:t>
            </a:r>
            <a:r>
              <a:rPr lang="en-GB" sz="1800" b="0" dirty="0" smtClean="0"/>
              <a:t> </a:t>
            </a:r>
            <a:r>
              <a:rPr lang="en-GB" sz="1800" b="0" dirty="0" err="1" smtClean="0"/>
              <a:t>las</a:t>
            </a:r>
            <a:r>
              <a:rPr lang="en-GB" sz="1800" b="0" dirty="0" smtClean="0"/>
              <a:t> </a:t>
            </a:r>
            <a:r>
              <a:rPr lang="en-GB" sz="1800" b="0" dirty="0" err="1" smtClean="0"/>
              <a:t>relaciones</a:t>
            </a:r>
            <a:r>
              <a:rPr lang="en-GB" sz="1800" b="0" dirty="0" smtClean="0"/>
              <a:t> de </a:t>
            </a:r>
            <a:r>
              <a:rPr lang="en-GB" sz="1800" b="0" dirty="0" err="1" smtClean="0"/>
              <a:t>causa</a:t>
            </a:r>
            <a:r>
              <a:rPr lang="en-GB" sz="1800" b="0" dirty="0" smtClean="0"/>
              <a:t> y </a:t>
            </a:r>
            <a:r>
              <a:rPr lang="en-GB" sz="1800" b="0" dirty="0" err="1" smtClean="0"/>
              <a:t>efecto</a:t>
            </a:r>
            <a:r>
              <a:rPr lang="en-GB" sz="1800" b="0" dirty="0" smtClean="0"/>
              <a:t> e </a:t>
            </a:r>
            <a:r>
              <a:rPr lang="en-GB" sz="1800" b="0" dirty="0" err="1" smtClean="0"/>
              <a:t>incluyendo</a:t>
            </a:r>
            <a:r>
              <a:rPr lang="en-GB" sz="1800" b="0" dirty="0" smtClean="0"/>
              <a:t> </a:t>
            </a:r>
            <a:r>
              <a:rPr lang="en-GB" sz="1800" b="0" dirty="0" err="1" smtClean="0"/>
              <a:t>nuevos</a:t>
            </a:r>
            <a:r>
              <a:rPr lang="en-GB" sz="1800" b="0" dirty="0" smtClean="0"/>
              <a:t> </a:t>
            </a:r>
            <a:r>
              <a:rPr lang="en-GB" sz="1800" b="0" dirty="0" err="1" smtClean="0"/>
              <a:t>problemas</a:t>
            </a:r>
            <a:r>
              <a:rPr lang="en-GB" sz="1800" b="0" dirty="0" smtClean="0"/>
              <a:t> (</a:t>
            </a:r>
            <a:r>
              <a:rPr lang="en-GB" sz="1800" b="0" dirty="0" err="1" smtClean="0"/>
              <a:t>causas</a:t>
            </a:r>
            <a:r>
              <a:rPr lang="en-GB" sz="1800" b="0" dirty="0" smtClean="0"/>
              <a:t>) </a:t>
            </a:r>
            <a:r>
              <a:rPr lang="en-GB" sz="1800" b="0" dirty="0" err="1" smtClean="0"/>
              <a:t>si</a:t>
            </a:r>
            <a:r>
              <a:rPr lang="en-GB" sz="1800" b="0" dirty="0" smtClean="0"/>
              <a:t> </a:t>
            </a:r>
            <a:r>
              <a:rPr lang="en-GB" sz="1800" b="0" dirty="0" err="1" smtClean="0"/>
              <a:t>es</a:t>
            </a:r>
            <a:r>
              <a:rPr lang="en-GB" sz="1800" b="0" dirty="0" smtClean="0"/>
              <a:t> </a:t>
            </a:r>
            <a:r>
              <a:rPr lang="en-GB" sz="1800" b="0" dirty="0" err="1" smtClean="0"/>
              <a:t>necesario</a:t>
            </a:r>
            <a:r>
              <a:rPr lang="en-GB" sz="1800" b="0" dirty="0" smtClean="0"/>
              <a:t>. </a:t>
            </a:r>
          </a:p>
          <a:p>
            <a:pPr marL="0" indent="0" eaLnBrk="1" hangingPunct="1">
              <a:spcBef>
                <a:spcPct val="50000"/>
              </a:spcBef>
              <a:defRPr/>
            </a:pPr>
            <a:r>
              <a:rPr lang="en-GB" sz="1800" dirty="0" err="1" smtClean="0"/>
              <a:t>Discusión</a:t>
            </a:r>
            <a:r>
              <a:rPr lang="en-GB" sz="1800" dirty="0" smtClean="0"/>
              <a:t> en </a:t>
            </a:r>
            <a:r>
              <a:rPr lang="en-GB" sz="1800" dirty="0" err="1" smtClean="0"/>
              <a:t>plenaria</a:t>
            </a:r>
            <a:r>
              <a:rPr lang="en-GB" sz="1800" b="0" dirty="0" smtClean="0"/>
              <a:t>: revision entre pares: 2 </a:t>
            </a:r>
            <a:r>
              <a:rPr lang="en-GB" sz="1800" b="0" dirty="0" err="1" smtClean="0"/>
              <a:t>grupos</a:t>
            </a:r>
            <a:r>
              <a:rPr lang="en-GB" sz="1800" b="0" dirty="0" smtClean="0"/>
              <a:t> </a:t>
            </a:r>
            <a:r>
              <a:rPr lang="en-GB" sz="1800" b="0" dirty="0" err="1" smtClean="0"/>
              <a:t>por</a:t>
            </a:r>
            <a:r>
              <a:rPr lang="en-GB" sz="1800" b="0" dirty="0" smtClean="0"/>
              <a:t> </a:t>
            </a:r>
            <a:r>
              <a:rPr lang="en-GB" sz="1800" b="0" dirty="0" err="1" smtClean="0"/>
              <a:t>cada</a:t>
            </a:r>
            <a:r>
              <a:rPr lang="en-GB" sz="1800" b="0" dirty="0" smtClean="0"/>
              <a:t> </a:t>
            </a:r>
            <a:r>
              <a:rPr lang="en-GB" sz="1800" b="0" dirty="0" err="1" smtClean="0"/>
              <a:t>área</a:t>
            </a:r>
            <a:r>
              <a:rPr lang="en-GB" sz="1800" b="0" dirty="0" smtClean="0"/>
              <a:t> </a:t>
            </a:r>
            <a:r>
              <a:rPr lang="en-GB" sz="1800" b="0" dirty="0" err="1" smtClean="0"/>
              <a:t>temática</a:t>
            </a:r>
            <a:endParaRPr lang="es-ES" sz="1800" b="0" dirty="0" smtClean="0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915816" y="836712"/>
            <a:ext cx="5904656" cy="769441"/>
          </a:xfrm>
          <a:prstGeom prst="rect">
            <a:avLst/>
          </a:prstGeom>
          <a:solidFill>
            <a:srgbClr val="F2F21A"/>
          </a:solidFill>
          <a:ln>
            <a:noFill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174625" indent="-174625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GB" sz="2200" dirty="0" err="1" smtClean="0"/>
              <a:t>Entorno</a:t>
            </a:r>
            <a:r>
              <a:rPr lang="en-GB" sz="2200" dirty="0" smtClean="0"/>
              <a:t> </a:t>
            </a:r>
            <a:r>
              <a:rPr lang="en-GB" sz="2200" dirty="0" err="1" smtClean="0"/>
              <a:t>operativo</a:t>
            </a:r>
            <a:r>
              <a:rPr lang="en-GB" sz="2200" dirty="0" smtClean="0"/>
              <a:t> EFS (</a:t>
            </a:r>
            <a:r>
              <a:rPr lang="en-GB" sz="2200" dirty="0" err="1" smtClean="0"/>
              <a:t>marco</a:t>
            </a:r>
            <a:r>
              <a:rPr lang="en-GB" sz="2200" dirty="0" smtClean="0"/>
              <a:t> legal, </a:t>
            </a:r>
            <a:r>
              <a:rPr lang="en-GB" sz="2200" dirty="0" err="1" smtClean="0"/>
              <a:t>independencia</a:t>
            </a:r>
            <a:r>
              <a:rPr lang="en-GB" sz="2200" dirty="0" smtClean="0"/>
              <a:t>, etc.)</a:t>
            </a:r>
          </a:p>
        </p:txBody>
      </p:sp>
      <p:sp>
        <p:nvSpPr>
          <p:cNvPr id="7" name="AutoShape 15"/>
          <p:cNvSpPr>
            <a:spLocks noChangeArrowheads="1"/>
          </p:cNvSpPr>
          <p:nvPr/>
        </p:nvSpPr>
        <p:spPr bwMode="auto">
          <a:xfrm>
            <a:off x="611188" y="836613"/>
            <a:ext cx="2305050" cy="863600"/>
          </a:xfrm>
          <a:prstGeom prst="rightArrowCallout">
            <a:avLst>
              <a:gd name="adj1" fmla="val 25000"/>
              <a:gd name="adj2" fmla="val 25000"/>
              <a:gd name="adj3" fmla="val 30139"/>
              <a:gd name="adj4" fmla="val 81699"/>
            </a:avLst>
          </a:prstGeom>
          <a:gradFill rotWithShape="1">
            <a:gsLst>
              <a:gs pos="0">
                <a:srgbClr val="E8E8FA"/>
              </a:gs>
              <a:gs pos="64999">
                <a:srgbClr val="C3C3EF"/>
              </a:gs>
              <a:gs pos="100000">
                <a:srgbClr val="A8A8EA"/>
              </a:gs>
            </a:gsLst>
            <a:lin ang="5400000" scaled="1"/>
          </a:gradFill>
          <a:ln w="9525">
            <a:solidFill>
              <a:srgbClr val="2F2F98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r>
              <a:rPr lang="en-GB" sz="2800" dirty="0" err="1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Tema</a:t>
            </a:r>
            <a:r>
              <a:rPr lang="en-GB" sz="28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A</a:t>
            </a:r>
            <a:endParaRPr lang="es-ES_tradnl" sz="28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987824" y="1916832"/>
            <a:ext cx="5832648" cy="892552"/>
          </a:xfrm>
          <a:prstGeom prst="rect">
            <a:avLst/>
          </a:prstGeom>
          <a:solidFill>
            <a:srgbClr val="F2F21A"/>
          </a:solidFill>
          <a:ln>
            <a:noFill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174625" indent="-174625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GB" sz="2200" dirty="0" err="1" smtClean="0"/>
              <a:t>Proceso</a:t>
            </a:r>
            <a:r>
              <a:rPr lang="en-GB" sz="2200" dirty="0" smtClean="0"/>
              <a:t> de </a:t>
            </a:r>
            <a:r>
              <a:rPr lang="en-GB" sz="2200" dirty="0" err="1" smtClean="0"/>
              <a:t>trabajo</a:t>
            </a:r>
            <a:r>
              <a:rPr lang="en-GB" sz="2200" dirty="0" smtClean="0"/>
              <a:t> de la EFS</a:t>
            </a:r>
          </a:p>
          <a:p>
            <a:pPr>
              <a:defRPr/>
            </a:pPr>
            <a:endParaRPr lang="en-GB" sz="2800" dirty="0" smtClean="0"/>
          </a:p>
        </p:txBody>
      </p:sp>
      <p:sp>
        <p:nvSpPr>
          <p:cNvPr id="9" name="AutoShape 15"/>
          <p:cNvSpPr>
            <a:spLocks noChangeArrowheads="1"/>
          </p:cNvSpPr>
          <p:nvPr/>
        </p:nvSpPr>
        <p:spPr bwMode="auto">
          <a:xfrm>
            <a:off x="611188" y="1916113"/>
            <a:ext cx="2305050" cy="863600"/>
          </a:xfrm>
          <a:prstGeom prst="rightArrowCallout">
            <a:avLst>
              <a:gd name="adj1" fmla="val 25000"/>
              <a:gd name="adj2" fmla="val 25000"/>
              <a:gd name="adj3" fmla="val 30139"/>
              <a:gd name="adj4" fmla="val 81699"/>
            </a:avLst>
          </a:prstGeom>
          <a:gradFill rotWithShape="1">
            <a:gsLst>
              <a:gs pos="0">
                <a:srgbClr val="E8E8FA"/>
              </a:gs>
              <a:gs pos="64999">
                <a:srgbClr val="C3C3EF"/>
              </a:gs>
              <a:gs pos="100000">
                <a:srgbClr val="A8A8EA"/>
              </a:gs>
            </a:gsLst>
            <a:lin ang="5400000" scaled="1"/>
          </a:gradFill>
          <a:ln w="9525">
            <a:solidFill>
              <a:srgbClr val="2F2F98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r>
              <a:rPr lang="en-GB" sz="2800" dirty="0" err="1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Tema</a:t>
            </a:r>
            <a:r>
              <a:rPr lang="en-GB" sz="28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B</a:t>
            </a:r>
            <a:endParaRPr lang="es-ES_tradnl" sz="28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2987824" y="2996952"/>
            <a:ext cx="5832648" cy="769441"/>
          </a:xfrm>
          <a:prstGeom prst="rect">
            <a:avLst/>
          </a:prstGeom>
          <a:solidFill>
            <a:srgbClr val="F2F21A"/>
          </a:solidFill>
          <a:ln>
            <a:noFill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174625" indent="-174625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GB" sz="2200" dirty="0" err="1" smtClean="0"/>
              <a:t>Seguimiento</a:t>
            </a:r>
            <a:r>
              <a:rPr lang="en-GB" sz="2200" dirty="0" smtClean="0"/>
              <a:t> (</a:t>
            </a:r>
            <a:r>
              <a:rPr lang="en-GB" sz="2200" dirty="0" err="1" smtClean="0"/>
              <a:t>por</a:t>
            </a:r>
            <a:r>
              <a:rPr lang="en-GB" sz="2200" dirty="0" smtClean="0"/>
              <a:t> los </a:t>
            </a:r>
            <a:r>
              <a:rPr lang="en-GB" sz="2200" dirty="0" err="1" smtClean="0"/>
              <a:t>auditados</a:t>
            </a:r>
            <a:r>
              <a:rPr lang="en-GB" sz="2200" dirty="0" smtClean="0"/>
              <a:t> /</a:t>
            </a:r>
            <a:r>
              <a:rPr lang="en-GB" sz="2200" dirty="0" err="1" smtClean="0"/>
              <a:t>Comité</a:t>
            </a:r>
            <a:r>
              <a:rPr lang="en-GB" sz="2200" dirty="0" smtClean="0"/>
              <a:t> de </a:t>
            </a:r>
            <a:r>
              <a:rPr lang="en-GB" sz="2200" dirty="0" err="1" smtClean="0"/>
              <a:t>Cuentas</a:t>
            </a:r>
            <a:r>
              <a:rPr lang="en-GB" sz="2200" dirty="0" smtClean="0"/>
              <a:t> </a:t>
            </a:r>
            <a:r>
              <a:rPr lang="en-GB" sz="2200" dirty="0" err="1" smtClean="0"/>
              <a:t>Públicas</a:t>
            </a:r>
            <a:r>
              <a:rPr lang="en-GB" sz="2200" dirty="0" smtClean="0"/>
              <a:t> / EFS (Corte de </a:t>
            </a:r>
            <a:r>
              <a:rPr lang="en-GB" sz="2200" dirty="0" err="1" smtClean="0"/>
              <a:t>Cuentas</a:t>
            </a:r>
            <a:r>
              <a:rPr lang="en-GB" sz="2200" dirty="0" smtClean="0"/>
              <a:t>)</a:t>
            </a:r>
          </a:p>
        </p:txBody>
      </p:sp>
      <p:sp>
        <p:nvSpPr>
          <p:cNvPr id="11" name="AutoShape 15"/>
          <p:cNvSpPr>
            <a:spLocks noChangeArrowheads="1"/>
          </p:cNvSpPr>
          <p:nvPr/>
        </p:nvSpPr>
        <p:spPr bwMode="auto">
          <a:xfrm>
            <a:off x="611188" y="2997200"/>
            <a:ext cx="2305050" cy="863600"/>
          </a:xfrm>
          <a:prstGeom prst="rightArrowCallout">
            <a:avLst>
              <a:gd name="adj1" fmla="val 25000"/>
              <a:gd name="adj2" fmla="val 25000"/>
              <a:gd name="adj3" fmla="val 30139"/>
              <a:gd name="adj4" fmla="val 81699"/>
            </a:avLst>
          </a:prstGeom>
          <a:gradFill rotWithShape="1">
            <a:gsLst>
              <a:gs pos="0">
                <a:srgbClr val="E8E8FA"/>
              </a:gs>
              <a:gs pos="64999">
                <a:srgbClr val="C3C3EF"/>
              </a:gs>
              <a:gs pos="100000">
                <a:srgbClr val="A8A8EA"/>
              </a:gs>
            </a:gsLst>
            <a:lin ang="5400000" scaled="1"/>
          </a:gradFill>
          <a:ln w="9525">
            <a:solidFill>
              <a:srgbClr val="2F2F98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r>
              <a:rPr lang="en-GB" sz="2800" dirty="0" err="1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Tema</a:t>
            </a:r>
            <a:r>
              <a:rPr lang="en-GB" sz="28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C</a:t>
            </a:r>
            <a:endParaRPr lang="es-ES_tradnl" sz="28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D8B1B-4EBA-4F15-8DA0-94DD9716041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48147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CO" dirty="0">
                <a:latin typeface="Arial" pitchFamily="34" charset="0"/>
                <a:cs typeface="Arial" pitchFamily="34" charset="0"/>
              </a:rPr>
              <a:t>Identificación de los problemas </a:t>
            </a:r>
            <a:r>
              <a:rPr lang="es-CO" dirty="0" smtClean="0">
                <a:latin typeface="Arial" pitchFamily="34" charset="0"/>
                <a:cs typeface="Arial" pitchFamily="34" charset="0"/>
              </a:rPr>
              <a:t>mas relevantes por </a:t>
            </a:r>
            <a:r>
              <a:rPr lang="es-CO" dirty="0">
                <a:latin typeface="Arial" pitchFamily="34" charset="0"/>
                <a:cs typeface="Arial" pitchFamily="34" charset="0"/>
              </a:rPr>
              <a:t>cada </a:t>
            </a:r>
            <a:r>
              <a:rPr lang="es-CO" dirty="0" smtClean="0">
                <a:latin typeface="Arial" pitchFamily="34" charset="0"/>
                <a:cs typeface="Arial" pitchFamily="34" charset="0"/>
              </a:rPr>
              <a:t>EFS presente, definir </a:t>
            </a:r>
            <a:r>
              <a:rPr lang="es-CO" dirty="0">
                <a:latin typeface="Arial" pitchFamily="34" charset="0"/>
                <a:cs typeface="Arial" pitchFamily="34" charset="0"/>
              </a:rPr>
              <a:t>sus raíces e identificar </a:t>
            </a:r>
            <a:r>
              <a:rPr lang="es-CO" dirty="0" smtClean="0">
                <a:latin typeface="Arial" pitchFamily="34" charset="0"/>
                <a:cs typeface="Arial" pitchFamily="34" charset="0"/>
              </a:rPr>
              <a:t>tentativamente el </a:t>
            </a:r>
            <a:r>
              <a:rPr lang="es-CO" dirty="0">
                <a:latin typeface="Arial" pitchFamily="34" charset="0"/>
                <a:cs typeface="Arial" pitchFamily="34" charset="0"/>
              </a:rPr>
              <a:t>problema </a:t>
            </a:r>
            <a:r>
              <a:rPr lang="es-CO" dirty="0" smtClean="0">
                <a:latin typeface="Arial" pitchFamily="34" charset="0"/>
                <a:cs typeface="Arial" pitchFamily="34" charset="0"/>
              </a:rPr>
              <a:t>principal, el cual sería </a:t>
            </a:r>
            <a:r>
              <a:rPr lang="es-CO" dirty="0">
                <a:latin typeface="Arial" pitchFamily="34" charset="0"/>
                <a:cs typeface="Arial" pitchFamily="34" charset="0"/>
              </a:rPr>
              <a:t>el </a:t>
            </a:r>
            <a:r>
              <a:rPr lang="es-CO" dirty="0" smtClean="0">
                <a:latin typeface="Arial" pitchFamily="34" charset="0"/>
                <a:cs typeface="Arial" pitchFamily="34" charset="0"/>
              </a:rPr>
              <a:t>más apropiado como punto </a:t>
            </a:r>
            <a:r>
              <a:rPr lang="es-CO" dirty="0">
                <a:latin typeface="Arial" pitchFamily="34" charset="0"/>
                <a:cs typeface="Arial" pitchFamily="34" charset="0"/>
              </a:rPr>
              <a:t>central de una propuesta</a:t>
            </a:r>
            <a:r>
              <a:rPr lang="es-CO" dirty="0" smtClean="0">
                <a:latin typeface="Arial" pitchFamily="34" charset="0"/>
                <a:cs typeface="Arial" pitchFamily="34" charset="0"/>
              </a:rPr>
              <a:t>.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27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O" sz="4000" dirty="0" smtClean="0">
                <a:effectLst/>
                <a:latin typeface="Arial" pitchFamily="34" charset="0"/>
                <a:cs typeface="Arial" pitchFamily="34" charset="0"/>
              </a:rPr>
              <a:t>Tarea en casa</a:t>
            </a:r>
            <a:endParaRPr lang="es-CO" sz="4000" dirty="0"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49555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ChangeArrowheads="1"/>
          </p:cNvSpPr>
          <p:nvPr/>
        </p:nvSpPr>
        <p:spPr bwMode="auto">
          <a:xfrm>
            <a:off x="1547813" y="2997200"/>
            <a:ext cx="6264275" cy="2087563"/>
          </a:xfrm>
          <a:prstGeom prst="rect">
            <a:avLst/>
          </a:prstGeom>
          <a:solidFill>
            <a:srgbClr val="660066">
              <a:alpha val="70195"/>
            </a:srgbClr>
          </a:solidFill>
          <a:ln>
            <a:noFill/>
          </a:ln>
          <a:extLst/>
        </p:spPr>
        <p:txBody>
          <a:bodyPr wrap="none" anchor="ctr"/>
          <a:lstStyle/>
          <a:p>
            <a:endParaRPr lang="es-E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1547813" y="1773238"/>
            <a:ext cx="6264275" cy="1223962"/>
          </a:xfrm>
          <a:prstGeom prst="rect">
            <a:avLst/>
          </a:prstGeom>
          <a:solidFill>
            <a:srgbClr val="F2F21A">
              <a:alpha val="70195"/>
            </a:srgbClr>
          </a:solidFill>
          <a:ln>
            <a:noFill/>
          </a:ln>
          <a:extLst/>
        </p:spPr>
        <p:txBody>
          <a:bodyPr wrap="none" anchor="ctr"/>
          <a:lstStyle/>
          <a:p>
            <a:endParaRPr lang="es-ES"/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619250" y="1773238"/>
            <a:ext cx="6119813" cy="3083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600" b="1" i="1" dirty="0">
                <a:latin typeface="Times New Roman" pitchFamily="18" charset="0"/>
              </a:rPr>
              <a:t>2. </a:t>
            </a:r>
            <a:r>
              <a:rPr lang="es-CO" sz="3600" b="1" i="1" dirty="0" smtClean="0">
                <a:latin typeface="Times New Roman" pitchFamily="18" charset="0"/>
              </a:rPr>
              <a:t>DEL </a:t>
            </a:r>
            <a:r>
              <a:rPr lang="es-CO" sz="3600" b="1" i="1" dirty="0">
                <a:latin typeface="Times New Roman" pitchFamily="18" charset="0"/>
              </a:rPr>
              <a:t>DIAGNÓSTICO A LA PROGRAMACIÓN</a:t>
            </a:r>
            <a:endParaRPr lang="en-GB" sz="3600" b="1" i="1" dirty="0" smtClean="0">
              <a:latin typeface="Times New Roman" pitchFamily="18" charset="0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GB" sz="3600" b="1" i="1" dirty="0" smtClean="0">
                <a:latin typeface="Times New Roman" pitchFamily="18" charset="0"/>
              </a:rPr>
              <a:t> </a:t>
            </a:r>
            <a:r>
              <a:rPr lang="es-ES" sz="3600" b="1" dirty="0" smtClean="0">
                <a:solidFill>
                  <a:schemeClr val="bg1"/>
                </a:solidFill>
                <a:latin typeface="Times New Roman" pitchFamily="18" charset="0"/>
              </a:rPr>
              <a:t>Sesión 4.</a:t>
            </a:r>
          </a:p>
          <a:p>
            <a:pPr algn="ctr" eaLnBrk="1" hangingPunct="1">
              <a:spcBef>
                <a:spcPct val="20000"/>
              </a:spcBef>
            </a:pPr>
            <a:r>
              <a:rPr lang="es-CO" sz="3600" b="1" dirty="0">
                <a:solidFill>
                  <a:schemeClr val="bg1"/>
                </a:solidFill>
                <a:latin typeface="Times New Roman" pitchFamily="18" charset="0"/>
              </a:rPr>
              <a:t>Jerarquía de </a:t>
            </a:r>
            <a:r>
              <a:rPr lang="es-CO" sz="3600" b="1" dirty="0" smtClean="0">
                <a:solidFill>
                  <a:schemeClr val="bg1"/>
                </a:solidFill>
                <a:latin typeface="Times New Roman" pitchFamily="18" charset="0"/>
              </a:rPr>
              <a:t>los objetivos </a:t>
            </a:r>
            <a:r>
              <a:rPr lang="es-CO" sz="3600" b="1" dirty="0">
                <a:solidFill>
                  <a:schemeClr val="bg1"/>
                </a:solidFill>
                <a:latin typeface="Times New Roman" pitchFamily="18" charset="0"/>
              </a:rPr>
              <a:t>y la estrategia de </a:t>
            </a:r>
            <a:r>
              <a:rPr lang="es-CO" sz="3600" b="1" dirty="0" smtClean="0">
                <a:solidFill>
                  <a:schemeClr val="bg1"/>
                </a:solidFill>
                <a:latin typeface="Times New Roman" pitchFamily="18" charset="0"/>
              </a:rPr>
              <a:t>intervención</a:t>
            </a:r>
            <a:endParaRPr lang="es-ES" sz="36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28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73929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29208" y="836712"/>
            <a:ext cx="8579296" cy="5544616"/>
          </a:xfrm>
        </p:spPr>
        <p:txBody>
          <a:bodyPr>
            <a:normAutofit fontScale="85000" lnSpcReduction="20000"/>
          </a:bodyPr>
          <a:lstStyle/>
          <a:p>
            <a:r>
              <a:rPr lang="es-CO" dirty="0"/>
              <a:t>Convertir las tarjetas-problema en tarjetas-objetivo teniendo un cierto cuidado en </a:t>
            </a:r>
            <a:r>
              <a:rPr lang="es-CO" dirty="0" smtClean="0"/>
              <a:t>la redacción </a:t>
            </a:r>
            <a:r>
              <a:rPr lang="es-CO" dirty="0"/>
              <a:t>para que exista una mínima coherencia: no se trata de establecer un </a:t>
            </a:r>
            <a:r>
              <a:rPr lang="es-CO" dirty="0" smtClean="0"/>
              <a:t>enunciado inverso </a:t>
            </a:r>
            <a:r>
              <a:rPr lang="es-CO" dirty="0"/>
              <a:t>sino de expresarlo en unos términos que resulten razonables.</a:t>
            </a:r>
          </a:p>
          <a:p>
            <a:r>
              <a:rPr lang="es-CO" dirty="0" smtClean="0"/>
              <a:t>Las </a:t>
            </a:r>
            <a:r>
              <a:rPr lang="es-CO" dirty="0"/>
              <a:t>tarjetas que se considere que no son modificables pasan sin cambios (es decir </a:t>
            </a:r>
            <a:r>
              <a:rPr lang="es-CO" dirty="0" smtClean="0"/>
              <a:t>como problemas</a:t>
            </a:r>
            <a:r>
              <a:rPr lang="es-CO" dirty="0"/>
              <a:t>) al nuevo árbol.</a:t>
            </a:r>
          </a:p>
          <a:p>
            <a:r>
              <a:rPr lang="es-CO" dirty="0" smtClean="0"/>
              <a:t>Se </a:t>
            </a:r>
            <a:r>
              <a:rPr lang="es-CO" dirty="0"/>
              <a:t>incluyen nuevas tarjetas que representen </a:t>
            </a:r>
            <a:r>
              <a:rPr lang="es-CO" b="1" dirty="0" smtClean="0"/>
              <a:t>medios </a:t>
            </a:r>
            <a:r>
              <a:rPr lang="es-CO" dirty="0"/>
              <a:t>adicionales que consideramos </a:t>
            </a:r>
            <a:r>
              <a:rPr lang="es-CO" dirty="0" smtClean="0"/>
              <a:t>importantes a </a:t>
            </a:r>
            <a:r>
              <a:rPr lang="es-CO" dirty="0"/>
              <a:t>la hora de garantizar la consecución de las tarjetas superiores.</a:t>
            </a:r>
          </a:p>
          <a:p>
            <a:r>
              <a:rPr lang="es-CO" dirty="0" smtClean="0"/>
              <a:t>Se </a:t>
            </a:r>
            <a:r>
              <a:rPr lang="es-CO" dirty="0"/>
              <a:t>comprueba la relación </a:t>
            </a:r>
            <a:r>
              <a:rPr lang="es-CO" b="1" dirty="0"/>
              <a:t>medios-fines</a:t>
            </a:r>
            <a:r>
              <a:rPr lang="es-CO" dirty="0"/>
              <a:t>. En este caso la pregunta clave es “¿cómo?” y </a:t>
            </a:r>
            <a:r>
              <a:rPr lang="es-CO" dirty="0" smtClean="0"/>
              <a:t>se supone </a:t>
            </a:r>
            <a:r>
              <a:rPr lang="es-CO" dirty="0"/>
              <a:t>que las respuestas serán en cada caso las tarjetas situadas en los niveles inferiores.</a:t>
            </a:r>
          </a:p>
          <a:p>
            <a:r>
              <a:rPr lang="es-CO" dirty="0" smtClean="0"/>
              <a:t>Se </a:t>
            </a:r>
            <a:r>
              <a:rPr lang="es-CO" dirty="0"/>
              <a:t>dibuja un “árbol” que será el inverso en positivo del de problemas, con algunas </a:t>
            </a:r>
            <a:r>
              <a:rPr lang="es-CO" dirty="0" smtClean="0"/>
              <a:t>tarjetas no </a:t>
            </a:r>
            <a:r>
              <a:rPr lang="es-CO" dirty="0"/>
              <a:t>modificadas y algunas tarjetas nuevas en los niveles </a:t>
            </a:r>
            <a:r>
              <a:rPr lang="es-CO" dirty="0" smtClean="0"/>
              <a:t>inferiores.</a:t>
            </a:r>
            <a:endParaRPr lang="es-CO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29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7504" y="-90264"/>
            <a:ext cx="8507288" cy="1143000"/>
          </a:xfrm>
        </p:spPr>
        <p:txBody>
          <a:bodyPr>
            <a:normAutofit/>
          </a:bodyPr>
          <a:lstStyle/>
          <a:p>
            <a:pPr algn="ctr"/>
            <a:r>
              <a:rPr lang="es-CO" sz="3200" dirty="0" smtClean="0"/>
              <a:t>Conversión problemas en logros 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107966275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5"/>
          <p:cNvSpPr>
            <a:spLocks noChangeArrowheads="1"/>
          </p:cNvSpPr>
          <p:nvPr/>
        </p:nvSpPr>
        <p:spPr bwMode="auto">
          <a:xfrm>
            <a:off x="539750" y="1052513"/>
            <a:ext cx="8208714" cy="49688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18434" name="Text Box 12"/>
          <p:cNvSpPr txBox="1">
            <a:spLocks noChangeArrowheads="1"/>
          </p:cNvSpPr>
          <p:nvPr/>
        </p:nvSpPr>
        <p:spPr bwMode="auto">
          <a:xfrm>
            <a:off x="1476375" y="260350"/>
            <a:ext cx="611981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  <a:defRPr/>
            </a:pPr>
            <a:r>
              <a:rPr lang="es-ES" sz="3200" b="1" dirty="0" smtClean="0">
                <a:latin typeface="Arial" pitchFamily="34" charset="0"/>
                <a:cs typeface="Arial" pitchFamily="34" charset="0"/>
              </a:rPr>
              <a:t>OBJETIVOS DEL CURSO </a:t>
            </a:r>
            <a:endParaRPr lang="es-E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Text Box 13"/>
          <p:cNvSpPr txBox="1">
            <a:spLocks noChangeArrowheads="1"/>
          </p:cNvSpPr>
          <p:nvPr/>
        </p:nvSpPr>
        <p:spPr bwMode="auto">
          <a:xfrm>
            <a:off x="684212" y="1052512"/>
            <a:ext cx="8208267" cy="489364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 typeface="Arial" charset="0"/>
              <a:buAutoNum type="arabicPeriod"/>
              <a:defRPr/>
            </a:pPr>
            <a:r>
              <a:rPr lang="en-029" sz="2600" dirty="0" smtClean="0">
                <a:latin typeface="Arial" pitchFamily="34" charset="0"/>
                <a:ea typeface="Times New Roman"/>
                <a:cs typeface="Arial" pitchFamily="34" charset="0"/>
              </a:rPr>
              <a:t>Mejorar la </a:t>
            </a:r>
            <a:r>
              <a:rPr lang="en-029" sz="2600" dirty="0" err="1" smtClean="0">
                <a:latin typeface="Arial" pitchFamily="34" charset="0"/>
                <a:ea typeface="Times New Roman"/>
                <a:cs typeface="Arial" pitchFamily="34" charset="0"/>
              </a:rPr>
              <a:t>capacidad</a:t>
            </a:r>
            <a:r>
              <a:rPr lang="en-029" sz="2600" dirty="0" smtClean="0">
                <a:latin typeface="Arial" pitchFamily="34" charset="0"/>
                <a:ea typeface="Times New Roman"/>
                <a:cs typeface="Arial" pitchFamily="34" charset="0"/>
              </a:rPr>
              <a:t> de los </a:t>
            </a:r>
            <a:r>
              <a:rPr lang="en-029" sz="2600" dirty="0" err="1" smtClean="0">
                <a:latin typeface="Arial" pitchFamily="34" charset="0"/>
                <a:ea typeface="Times New Roman"/>
                <a:cs typeface="Arial" pitchFamily="34" charset="0"/>
              </a:rPr>
              <a:t>participantes</a:t>
            </a:r>
            <a:r>
              <a:rPr lang="en-029" sz="26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029" sz="2600" dirty="0" err="1" smtClean="0">
                <a:latin typeface="Arial" pitchFamily="34" charset="0"/>
                <a:ea typeface="Times New Roman"/>
                <a:cs typeface="Arial" pitchFamily="34" charset="0"/>
              </a:rPr>
              <a:t>para</a:t>
            </a:r>
            <a:r>
              <a:rPr lang="en-029" sz="26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029" sz="2600" dirty="0" err="1" smtClean="0">
                <a:latin typeface="Arial" pitchFamily="34" charset="0"/>
                <a:ea typeface="Times New Roman"/>
                <a:cs typeface="Arial" pitchFamily="34" charset="0"/>
              </a:rPr>
              <a:t>desarrollar</a:t>
            </a:r>
            <a:r>
              <a:rPr lang="en-029" sz="26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029" sz="2600" dirty="0" err="1" smtClean="0">
                <a:latin typeface="Arial" pitchFamily="34" charset="0"/>
                <a:ea typeface="Times New Roman"/>
                <a:cs typeface="Arial" pitchFamily="34" charset="0"/>
              </a:rPr>
              <a:t>propuestas</a:t>
            </a:r>
            <a:r>
              <a:rPr lang="en-029" sz="26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029" sz="2600" dirty="0" err="1" smtClean="0">
                <a:latin typeface="Arial" pitchFamily="34" charset="0"/>
                <a:ea typeface="Times New Roman"/>
                <a:cs typeface="Arial" pitchFamily="34" charset="0"/>
              </a:rPr>
              <a:t>financieras</a:t>
            </a:r>
            <a:r>
              <a:rPr lang="en-029" sz="26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029" sz="2600" dirty="0" err="1" smtClean="0">
                <a:latin typeface="Arial" pitchFamily="34" charset="0"/>
                <a:ea typeface="Times New Roman"/>
                <a:cs typeface="Arial" pitchFamily="34" charset="0"/>
              </a:rPr>
              <a:t>significativas</a:t>
            </a:r>
            <a:r>
              <a:rPr lang="en-029" sz="26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029" sz="2600" dirty="0" err="1" smtClean="0">
                <a:latin typeface="Arial" pitchFamily="34" charset="0"/>
                <a:ea typeface="Times New Roman"/>
                <a:cs typeface="Arial" pitchFamily="34" charset="0"/>
              </a:rPr>
              <a:t>basadas</a:t>
            </a:r>
            <a:r>
              <a:rPr lang="en-029" sz="2600" dirty="0" smtClean="0">
                <a:latin typeface="Arial" pitchFamily="34" charset="0"/>
                <a:ea typeface="Times New Roman"/>
                <a:cs typeface="Arial" pitchFamily="34" charset="0"/>
              </a:rPr>
              <a:t> en </a:t>
            </a:r>
            <a:r>
              <a:rPr lang="en-029" sz="2600" dirty="0" err="1" smtClean="0">
                <a:latin typeface="Arial" pitchFamily="34" charset="0"/>
                <a:ea typeface="Times New Roman"/>
                <a:cs typeface="Arial" pitchFamily="34" charset="0"/>
              </a:rPr>
              <a:t>necesidades</a:t>
            </a:r>
            <a:r>
              <a:rPr lang="en-029" sz="26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029" sz="2600" dirty="0" err="1" smtClean="0">
                <a:latin typeface="Arial" pitchFamily="34" charset="0"/>
                <a:ea typeface="Times New Roman"/>
                <a:cs typeface="Arial" pitchFamily="34" charset="0"/>
              </a:rPr>
              <a:t>que</a:t>
            </a:r>
            <a:r>
              <a:rPr lang="en-029" sz="26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029" sz="2600" dirty="0" err="1" smtClean="0">
                <a:latin typeface="Arial" pitchFamily="34" charset="0"/>
                <a:ea typeface="Times New Roman"/>
                <a:cs typeface="Arial" pitchFamily="34" charset="0"/>
              </a:rPr>
              <a:t>incluyan</a:t>
            </a:r>
            <a:r>
              <a:rPr lang="en-029" sz="26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029" sz="2600" dirty="0" err="1" smtClean="0"/>
              <a:t>sólidos</a:t>
            </a:r>
            <a:r>
              <a:rPr lang="en-029" sz="2600" dirty="0" smtClean="0"/>
              <a:t>  </a:t>
            </a:r>
            <a:r>
              <a:rPr lang="en-029" sz="2600" dirty="0" err="1" smtClean="0">
                <a:latin typeface="Arial" pitchFamily="34" charset="0"/>
                <a:ea typeface="Times New Roman"/>
                <a:cs typeface="Arial" pitchFamily="34" charset="0"/>
              </a:rPr>
              <a:t>marcos</a:t>
            </a:r>
            <a:r>
              <a:rPr lang="en-029" sz="2600" dirty="0" smtClean="0">
                <a:latin typeface="Arial" pitchFamily="34" charset="0"/>
                <a:ea typeface="Times New Roman"/>
                <a:cs typeface="Arial" pitchFamily="34" charset="0"/>
              </a:rPr>
              <a:t> de </a:t>
            </a:r>
            <a:r>
              <a:rPr lang="en-029" sz="2600" dirty="0" err="1" smtClean="0">
                <a:latin typeface="Arial" pitchFamily="34" charset="0"/>
                <a:ea typeface="Times New Roman"/>
                <a:cs typeface="Arial" pitchFamily="34" charset="0"/>
              </a:rPr>
              <a:t>resultados</a:t>
            </a:r>
            <a:r>
              <a:rPr lang="en-029" sz="2600" dirty="0" smtClean="0">
                <a:latin typeface="Arial" pitchFamily="34" charset="0"/>
                <a:ea typeface="Times New Roman"/>
                <a:cs typeface="Arial" pitchFamily="34" charset="0"/>
              </a:rPr>
              <a:t>.  </a:t>
            </a:r>
          </a:p>
          <a:p>
            <a:pPr>
              <a:buFont typeface="Arial" charset="0"/>
              <a:buAutoNum type="arabicPeriod"/>
              <a:defRPr/>
            </a:pPr>
            <a:endParaRPr lang="en-029" sz="26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>
              <a:buFont typeface="Arial" charset="0"/>
              <a:buAutoNum type="arabicPeriod"/>
              <a:defRPr/>
            </a:pPr>
            <a:r>
              <a:rPr lang="en-029" sz="2600" dirty="0" smtClean="0"/>
              <a:t>Mejorar la </a:t>
            </a:r>
            <a:r>
              <a:rPr lang="en-029" sz="2600" dirty="0" err="1" smtClean="0"/>
              <a:t>comprensión</a:t>
            </a:r>
            <a:r>
              <a:rPr lang="en-029" sz="2600" dirty="0" smtClean="0"/>
              <a:t> de los </a:t>
            </a:r>
            <a:r>
              <a:rPr lang="en-029" sz="2600" dirty="0" err="1" smtClean="0"/>
              <a:t>participantes</a:t>
            </a:r>
            <a:r>
              <a:rPr lang="en-029" sz="2600" dirty="0" smtClean="0"/>
              <a:t> </a:t>
            </a:r>
            <a:r>
              <a:rPr lang="en-029" sz="2600" dirty="0" err="1" smtClean="0"/>
              <a:t>acerca</a:t>
            </a:r>
            <a:r>
              <a:rPr lang="en-029" sz="2600" dirty="0" smtClean="0"/>
              <a:t> del </a:t>
            </a:r>
            <a:r>
              <a:rPr lang="en-029" sz="2600" dirty="0" err="1" smtClean="0"/>
              <a:t>proceso</a:t>
            </a:r>
            <a:r>
              <a:rPr lang="en-029" sz="2600" dirty="0" smtClean="0"/>
              <a:t> </a:t>
            </a:r>
            <a:r>
              <a:rPr lang="en-029" sz="2600" dirty="0" err="1" smtClean="0"/>
              <a:t>para</a:t>
            </a:r>
            <a:r>
              <a:rPr lang="en-029" sz="2600" dirty="0" smtClean="0"/>
              <a:t> </a:t>
            </a:r>
            <a:r>
              <a:rPr lang="en-029" sz="2600" dirty="0" err="1" smtClean="0"/>
              <a:t>crear</a:t>
            </a:r>
            <a:r>
              <a:rPr lang="en-029" sz="2600" dirty="0" smtClean="0"/>
              <a:t> un </a:t>
            </a:r>
            <a:r>
              <a:rPr lang="en-029" sz="2600" dirty="0" err="1" smtClean="0"/>
              <a:t>diagnóstico</a:t>
            </a:r>
            <a:r>
              <a:rPr lang="en-029" sz="2600" dirty="0" smtClean="0"/>
              <a:t> </a:t>
            </a:r>
            <a:r>
              <a:rPr lang="en-029" sz="2600" dirty="0" err="1" smtClean="0"/>
              <a:t>institucional</a:t>
            </a:r>
            <a:r>
              <a:rPr lang="en-029" sz="2600" dirty="0" smtClean="0"/>
              <a:t> </a:t>
            </a:r>
            <a:r>
              <a:rPr lang="en-029" sz="2600" dirty="0" err="1" smtClean="0"/>
              <a:t>como</a:t>
            </a:r>
            <a:r>
              <a:rPr lang="en-029" sz="2600" dirty="0" smtClean="0"/>
              <a:t> base </a:t>
            </a:r>
            <a:r>
              <a:rPr lang="en-029" sz="2600" dirty="0" err="1" smtClean="0"/>
              <a:t>para</a:t>
            </a:r>
            <a:r>
              <a:rPr lang="en-029" sz="2600" dirty="0" smtClean="0"/>
              <a:t> la </a:t>
            </a:r>
            <a:r>
              <a:rPr lang="en-029" sz="2600" dirty="0" err="1" smtClean="0"/>
              <a:t>planeación</a:t>
            </a:r>
            <a:r>
              <a:rPr lang="en-029" sz="2600" dirty="0" smtClean="0"/>
              <a:t> y </a:t>
            </a:r>
            <a:r>
              <a:rPr lang="en-029" sz="2600" dirty="0" err="1" smtClean="0"/>
              <a:t>programación</a:t>
            </a:r>
            <a:r>
              <a:rPr lang="en-029" sz="2600" dirty="0" smtClean="0"/>
              <a:t> de </a:t>
            </a:r>
            <a:r>
              <a:rPr lang="en-029" sz="2600" dirty="0" err="1" smtClean="0"/>
              <a:t>iniciativas</a:t>
            </a:r>
            <a:r>
              <a:rPr lang="en-029" sz="2600" dirty="0" smtClean="0"/>
              <a:t> de </a:t>
            </a:r>
            <a:r>
              <a:rPr lang="en-029" sz="2600" dirty="0" err="1" smtClean="0"/>
              <a:t>desarrollo</a:t>
            </a:r>
            <a:r>
              <a:rPr lang="en-029" sz="2600" dirty="0" smtClean="0"/>
              <a:t> de </a:t>
            </a:r>
            <a:r>
              <a:rPr lang="en-029" sz="2600" dirty="0" err="1" smtClean="0"/>
              <a:t>capacidades</a:t>
            </a:r>
            <a:r>
              <a:rPr lang="en-029" sz="2600" dirty="0" smtClean="0"/>
              <a:t>. </a:t>
            </a:r>
          </a:p>
          <a:p>
            <a:pPr>
              <a:buFont typeface="Arial" charset="0"/>
              <a:buAutoNum type="arabicPeriod"/>
              <a:defRPr/>
            </a:pPr>
            <a:endParaRPr lang="en-029" sz="2600" dirty="0" smtClean="0"/>
          </a:p>
          <a:p>
            <a:pPr>
              <a:buFont typeface="Arial" charset="0"/>
              <a:buAutoNum type="arabicPeriod"/>
              <a:defRPr/>
            </a:pP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Obtener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información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de los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participantes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sobre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la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entrega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del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curso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y los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materiales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formación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19563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algn="ctr">
              <a:defRPr/>
            </a:pPr>
            <a:r>
              <a:rPr lang="es-ES" sz="3200" dirty="0">
                <a:solidFill>
                  <a:srgbClr val="000000"/>
                </a:solidFill>
              </a:rPr>
              <a:t>Jerarquía de los </a:t>
            </a:r>
            <a:r>
              <a:rPr lang="es-ES" sz="3200" dirty="0" smtClean="0">
                <a:solidFill>
                  <a:srgbClr val="000000"/>
                </a:solidFill>
              </a:rPr>
              <a:t>objetivos</a:t>
            </a:r>
            <a:endParaRPr lang="es-ES" sz="3200" b="1" kern="1200" dirty="0">
              <a:solidFill>
                <a:srgbClr val="000000"/>
              </a:solidFill>
            </a:endParaRPr>
          </a:p>
        </p:txBody>
      </p:sp>
      <p:sp>
        <p:nvSpPr>
          <p:cNvPr id="5" name="Rectangle 1027"/>
          <p:cNvSpPr>
            <a:spLocks noChangeArrowheads="1"/>
          </p:cNvSpPr>
          <p:nvPr/>
        </p:nvSpPr>
        <p:spPr bwMode="auto">
          <a:xfrm>
            <a:off x="7848600" y="2438400"/>
            <a:ext cx="62036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2000" b="1" dirty="0" smtClean="0">
                <a:solidFill>
                  <a:srgbClr val="000000"/>
                </a:solidFill>
                <a:latin typeface="Arial Narrow" pitchFamily="34" charset="0"/>
              </a:rPr>
              <a:t>FINES</a:t>
            </a:r>
            <a:endParaRPr lang="en-GB" sz="2000" b="1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6" name="Rectangle 1028"/>
          <p:cNvSpPr>
            <a:spLocks noChangeArrowheads="1"/>
          </p:cNvSpPr>
          <p:nvPr/>
        </p:nvSpPr>
        <p:spPr bwMode="auto">
          <a:xfrm>
            <a:off x="7780338" y="5181600"/>
            <a:ext cx="8303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2000" b="1" dirty="0" err="1" smtClean="0">
                <a:solidFill>
                  <a:srgbClr val="000000"/>
                </a:solidFill>
                <a:latin typeface="Arial Narrow" pitchFamily="34" charset="0"/>
              </a:rPr>
              <a:t>MEDIOS</a:t>
            </a:r>
            <a:endParaRPr lang="en-GB" sz="2000" b="1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7" name="AutoShape 1029"/>
          <p:cNvSpPr>
            <a:spLocks noChangeArrowheads="1"/>
          </p:cNvSpPr>
          <p:nvPr/>
        </p:nvSpPr>
        <p:spPr bwMode="auto">
          <a:xfrm>
            <a:off x="8001000" y="2895600"/>
            <a:ext cx="304800" cy="2133600"/>
          </a:xfrm>
          <a:prstGeom prst="upArrow">
            <a:avLst>
              <a:gd name="adj1" fmla="val 50000"/>
              <a:gd name="adj2" fmla="val 175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grpSp>
        <p:nvGrpSpPr>
          <p:cNvPr id="38940" name="Group 1059"/>
          <p:cNvGrpSpPr>
            <a:grpSpLocks/>
          </p:cNvGrpSpPr>
          <p:nvPr/>
        </p:nvGrpSpPr>
        <p:grpSpPr bwMode="auto">
          <a:xfrm>
            <a:off x="1301750" y="4522638"/>
            <a:ext cx="1082675" cy="490538"/>
            <a:chOff x="820" y="2950"/>
            <a:chExt cx="682" cy="309"/>
          </a:xfrm>
        </p:grpSpPr>
        <p:sp>
          <p:nvSpPr>
            <p:cNvPr id="38958" name="Freeform 1060"/>
            <p:cNvSpPr>
              <a:spLocks/>
            </p:cNvSpPr>
            <p:nvPr/>
          </p:nvSpPr>
          <p:spPr bwMode="auto">
            <a:xfrm>
              <a:off x="820" y="3015"/>
              <a:ext cx="648" cy="244"/>
            </a:xfrm>
            <a:custGeom>
              <a:avLst/>
              <a:gdLst>
                <a:gd name="T0" fmla="*/ 0 w 648"/>
                <a:gd name="T1" fmla="*/ 244 h 244"/>
                <a:gd name="T2" fmla="*/ 0 w 648"/>
                <a:gd name="T3" fmla="*/ 90 h 244"/>
                <a:gd name="T4" fmla="*/ 648 w 648"/>
                <a:gd name="T5" fmla="*/ 90 h 244"/>
                <a:gd name="T6" fmla="*/ 648 w 648"/>
                <a:gd name="T7" fmla="*/ 0 h 2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48"/>
                <a:gd name="T13" fmla="*/ 0 h 244"/>
                <a:gd name="T14" fmla="*/ 648 w 648"/>
                <a:gd name="T15" fmla="*/ 244 h 2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48" h="244">
                  <a:moveTo>
                    <a:pt x="0" y="244"/>
                  </a:moveTo>
                  <a:lnTo>
                    <a:pt x="0" y="90"/>
                  </a:lnTo>
                  <a:lnTo>
                    <a:pt x="648" y="90"/>
                  </a:lnTo>
                  <a:lnTo>
                    <a:pt x="648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38959" name="Freeform 1061"/>
            <p:cNvSpPr>
              <a:spLocks/>
            </p:cNvSpPr>
            <p:nvPr/>
          </p:nvSpPr>
          <p:spPr bwMode="auto">
            <a:xfrm>
              <a:off x="1435" y="2950"/>
              <a:ext cx="67" cy="68"/>
            </a:xfrm>
            <a:custGeom>
              <a:avLst/>
              <a:gdLst>
                <a:gd name="T0" fmla="*/ 67 w 67"/>
                <a:gd name="T1" fmla="*/ 68 h 68"/>
                <a:gd name="T2" fmla="*/ 33 w 67"/>
                <a:gd name="T3" fmla="*/ 0 h 68"/>
                <a:gd name="T4" fmla="*/ 0 w 67"/>
                <a:gd name="T5" fmla="*/ 68 h 68"/>
                <a:gd name="T6" fmla="*/ 67 w 67"/>
                <a:gd name="T7" fmla="*/ 68 h 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68"/>
                <a:gd name="T14" fmla="*/ 67 w 67"/>
                <a:gd name="T15" fmla="*/ 68 h 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68">
                  <a:moveTo>
                    <a:pt x="67" y="68"/>
                  </a:moveTo>
                  <a:lnTo>
                    <a:pt x="33" y="0"/>
                  </a:lnTo>
                  <a:lnTo>
                    <a:pt x="0" y="68"/>
                  </a:lnTo>
                  <a:lnTo>
                    <a:pt x="67" y="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38941" name="Group 1062"/>
          <p:cNvGrpSpPr>
            <a:grpSpLocks/>
          </p:cNvGrpSpPr>
          <p:nvPr/>
        </p:nvGrpSpPr>
        <p:grpSpPr bwMode="auto">
          <a:xfrm>
            <a:off x="2278063" y="4522638"/>
            <a:ext cx="928687" cy="490538"/>
            <a:chOff x="1435" y="2950"/>
            <a:chExt cx="585" cy="309"/>
          </a:xfrm>
        </p:grpSpPr>
        <p:sp>
          <p:nvSpPr>
            <p:cNvPr id="38956" name="Freeform 1063"/>
            <p:cNvSpPr>
              <a:spLocks/>
            </p:cNvSpPr>
            <p:nvPr/>
          </p:nvSpPr>
          <p:spPr bwMode="auto">
            <a:xfrm>
              <a:off x="1468" y="3015"/>
              <a:ext cx="552" cy="244"/>
            </a:xfrm>
            <a:custGeom>
              <a:avLst/>
              <a:gdLst>
                <a:gd name="T0" fmla="*/ 552 w 552"/>
                <a:gd name="T1" fmla="*/ 244 h 244"/>
                <a:gd name="T2" fmla="*/ 552 w 552"/>
                <a:gd name="T3" fmla="*/ 90 h 244"/>
                <a:gd name="T4" fmla="*/ 0 w 552"/>
                <a:gd name="T5" fmla="*/ 90 h 244"/>
                <a:gd name="T6" fmla="*/ 0 w 552"/>
                <a:gd name="T7" fmla="*/ 0 h 2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2"/>
                <a:gd name="T13" fmla="*/ 0 h 244"/>
                <a:gd name="T14" fmla="*/ 552 w 552"/>
                <a:gd name="T15" fmla="*/ 244 h 2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2" h="244">
                  <a:moveTo>
                    <a:pt x="552" y="244"/>
                  </a:moveTo>
                  <a:lnTo>
                    <a:pt x="552" y="90"/>
                  </a:lnTo>
                  <a:lnTo>
                    <a:pt x="0" y="9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38957" name="Freeform 1064"/>
            <p:cNvSpPr>
              <a:spLocks/>
            </p:cNvSpPr>
            <p:nvPr/>
          </p:nvSpPr>
          <p:spPr bwMode="auto">
            <a:xfrm>
              <a:off x="1435" y="2950"/>
              <a:ext cx="67" cy="68"/>
            </a:xfrm>
            <a:custGeom>
              <a:avLst/>
              <a:gdLst>
                <a:gd name="T0" fmla="*/ 67 w 67"/>
                <a:gd name="T1" fmla="*/ 68 h 68"/>
                <a:gd name="T2" fmla="*/ 33 w 67"/>
                <a:gd name="T3" fmla="*/ 0 h 68"/>
                <a:gd name="T4" fmla="*/ 0 w 67"/>
                <a:gd name="T5" fmla="*/ 68 h 68"/>
                <a:gd name="T6" fmla="*/ 67 w 67"/>
                <a:gd name="T7" fmla="*/ 68 h 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68"/>
                <a:gd name="T14" fmla="*/ 67 w 67"/>
                <a:gd name="T15" fmla="*/ 68 h 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68">
                  <a:moveTo>
                    <a:pt x="67" y="68"/>
                  </a:moveTo>
                  <a:lnTo>
                    <a:pt x="33" y="0"/>
                  </a:lnTo>
                  <a:lnTo>
                    <a:pt x="0" y="68"/>
                  </a:lnTo>
                  <a:lnTo>
                    <a:pt x="67" y="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38942" name="Group 1065"/>
          <p:cNvGrpSpPr>
            <a:grpSpLocks/>
          </p:cNvGrpSpPr>
          <p:nvPr/>
        </p:nvGrpSpPr>
        <p:grpSpPr bwMode="auto">
          <a:xfrm>
            <a:off x="5111750" y="4522638"/>
            <a:ext cx="901700" cy="490538"/>
            <a:chOff x="3220" y="2950"/>
            <a:chExt cx="568" cy="309"/>
          </a:xfrm>
        </p:grpSpPr>
        <p:sp>
          <p:nvSpPr>
            <p:cNvPr id="38954" name="Freeform 1066"/>
            <p:cNvSpPr>
              <a:spLocks/>
            </p:cNvSpPr>
            <p:nvPr/>
          </p:nvSpPr>
          <p:spPr bwMode="auto">
            <a:xfrm>
              <a:off x="3220" y="3015"/>
              <a:ext cx="534" cy="244"/>
            </a:xfrm>
            <a:custGeom>
              <a:avLst/>
              <a:gdLst>
                <a:gd name="T0" fmla="*/ 0 w 534"/>
                <a:gd name="T1" fmla="*/ 244 h 244"/>
                <a:gd name="T2" fmla="*/ 0 w 534"/>
                <a:gd name="T3" fmla="*/ 90 h 244"/>
                <a:gd name="T4" fmla="*/ 534 w 534"/>
                <a:gd name="T5" fmla="*/ 90 h 244"/>
                <a:gd name="T6" fmla="*/ 534 w 534"/>
                <a:gd name="T7" fmla="*/ 0 h 2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34"/>
                <a:gd name="T13" fmla="*/ 0 h 244"/>
                <a:gd name="T14" fmla="*/ 534 w 534"/>
                <a:gd name="T15" fmla="*/ 244 h 2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34" h="244">
                  <a:moveTo>
                    <a:pt x="0" y="244"/>
                  </a:moveTo>
                  <a:lnTo>
                    <a:pt x="0" y="90"/>
                  </a:lnTo>
                  <a:lnTo>
                    <a:pt x="534" y="90"/>
                  </a:lnTo>
                  <a:lnTo>
                    <a:pt x="534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38955" name="Freeform 1067"/>
            <p:cNvSpPr>
              <a:spLocks/>
            </p:cNvSpPr>
            <p:nvPr/>
          </p:nvSpPr>
          <p:spPr bwMode="auto">
            <a:xfrm>
              <a:off x="3721" y="2950"/>
              <a:ext cx="67" cy="68"/>
            </a:xfrm>
            <a:custGeom>
              <a:avLst/>
              <a:gdLst>
                <a:gd name="T0" fmla="*/ 67 w 67"/>
                <a:gd name="T1" fmla="*/ 68 h 68"/>
                <a:gd name="T2" fmla="*/ 33 w 67"/>
                <a:gd name="T3" fmla="*/ 0 h 68"/>
                <a:gd name="T4" fmla="*/ 0 w 67"/>
                <a:gd name="T5" fmla="*/ 68 h 68"/>
                <a:gd name="T6" fmla="*/ 67 w 67"/>
                <a:gd name="T7" fmla="*/ 68 h 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68"/>
                <a:gd name="T14" fmla="*/ 67 w 67"/>
                <a:gd name="T15" fmla="*/ 68 h 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68">
                  <a:moveTo>
                    <a:pt x="67" y="68"/>
                  </a:moveTo>
                  <a:lnTo>
                    <a:pt x="33" y="0"/>
                  </a:lnTo>
                  <a:lnTo>
                    <a:pt x="0" y="68"/>
                  </a:lnTo>
                  <a:lnTo>
                    <a:pt x="67" y="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38943" name="Group 1068"/>
          <p:cNvGrpSpPr>
            <a:grpSpLocks/>
          </p:cNvGrpSpPr>
          <p:nvPr/>
        </p:nvGrpSpPr>
        <p:grpSpPr bwMode="auto">
          <a:xfrm>
            <a:off x="5907088" y="4522638"/>
            <a:ext cx="919162" cy="490538"/>
            <a:chOff x="3721" y="2950"/>
            <a:chExt cx="579" cy="309"/>
          </a:xfrm>
        </p:grpSpPr>
        <p:sp>
          <p:nvSpPr>
            <p:cNvPr id="38952" name="Freeform 1069"/>
            <p:cNvSpPr>
              <a:spLocks/>
            </p:cNvSpPr>
            <p:nvPr/>
          </p:nvSpPr>
          <p:spPr bwMode="auto">
            <a:xfrm>
              <a:off x="3754" y="3015"/>
              <a:ext cx="546" cy="244"/>
            </a:xfrm>
            <a:custGeom>
              <a:avLst/>
              <a:gdLst>
                <a:gd name="T0" fmla="*/ 546 w 546"/>
                <a:gd name="T1" fmla="*/ 244 h 244"/>
                <a:gd name="T2" fmla="*/ 546 w 546"/>
                <a:gd name="T3" fmla="*/ 90 h 244"/>
                <a:gd name="T4" fmla="*/ 0 w 546"/>
                <a:gd name="T5" fmla="*/ 90 h 244"/>
                <a:gd name="T6" fmla="*/ 0 w 546"/>
                <a:gd name="T7" fmla="*/ 0 h 2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46"/>
                <a:gd name="T13" fmla="*/ 0 h 244"/>
                <a:gd name="T14" fmla="*/ 546 w 546"/>
                <a:gd name="T15" fmla="*/ 244 h 2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46" h="244">
                  <a:moveTo>
                    <a:pt x="546" y="244"/>
                  </a:moveTo>
                  <a:lnTo>
                    <a:pt x="546" y="90"/>
                  </a:lnTo>
                  <a:lnTo>
                    <a:pt x="0" y="9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38953" name="Freeform 1070"/>
            <p:cNvSpPr>
              <a:spLocks/>
            </p:cNvSpPr>
            <p:nvPr/>
          </p:nvSpPr>
          <p:spPr bwMode="auto">
            <a:xfrm>
              <a:off x="3721" y="2950"/>
              <a:ext cx="67" cy="68"/>
            </a:xfrm>
            <a:custGeom>
              <a:avLst/>
              <a:gdLst>
                <a:gd name="T0" fmla="*/ 67 w 67"/>
                <a:gd name="T1" fmla="*/ 68 h 68"/>
                <a:gd name="T2" fmla="*/ 33 w 67"/>
                <a:gd name="T3" fmla="*/ 0 h 68"/>
                <a:gd name="T4" fmla="*/ 0 w 67"/>
                <a:gd name="T5" fmla="*/ 68 h 68"/>
                <a:gd name="T6" fmla="*/ 67 w 67"/>
                <a:gd name="T7" fmla="*/ 68 h 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68"/>
                <a:gd name="T14" fmla="*/ 67 w 67"/>
                <a:gd name="T15" fmla="*/ 68 h 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68">
                  <a:moveTo>
                    <a:pt x="67" y="68"/>
                  </a:moveTo>
                  <a:lnTo>
                    <a:pt x="33" y="0"/>
                  </a:lnTo>
                  <a:lnTo>
                    <a:pt x="0" y="68"/>
                  </a:lnTo>
                  <a:lnTo>
                    <a:pt x="67" y="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38944" name="Group 1071"/>
          <p:cNvGrpSpPr>
            <a:grpSpLocks/>
          </p:cNvGrpSpPr>
          <p:nvPr/>
        </p:nvGrpSpPr>
        <p:grpSpPr bwMode="auto">
          <a:xfrm>
            <a:off x="2330450" y="3063999"/>
            <a:ext cx="1882775" cy="581025"/>
            <a:chOff x="1468" y="2086"/>
            <a:chExt cx="1186" cy="366"/>
          </a:xfrm>
        </p:grpSpPr>
        <p:sp>
          <p:nvSpPr>
            <p:cNvPr id="38950" name="Freeform 1072"/>
            <p:cNvSpPr>
              <a:spLocks/>
            </p:cNvSpPr>
            <p:nvPr/>
          </p:nvSpPr>
          <p:spPr bwMode="auto">
            <a:xfrm>
              <a:off x="1468" y="2151"/>
              <a:ext cx="1152" cy="301"/>
            </a:xfrm>
            <a:custGeom>
              <a:avLst/>
              <a:gdLst>
                <a:gd name="T0" fmla="*/ 0 w 1152"/>
                <a:gd name="T1" fmla="*/ 301 h 301"/>
                <a:gd name="T2" fmla="*/ 0 w 1152"/>
                <a:gd name="T3" fmla="*/ 118 h 301"/>
                <a:gd name="T4" fmla="*/ 1152 w 1152"/>
                <a:gd name="T5" fmla="*/ 118 h 301"/>
                <a:gd name="T6" fmla="*/ 1152 w 1152"/>
                <a:gd name="T7" fmla="*/ 0 h 30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52"/>
                <a:gd name="T13" fmla="*/ 0 h 301"/>
                <a:gd name="T14" fmla="*/ 1152 w 1152"/>
                <a:gd name="T15" fmla="*/ 301 h 30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52" h="301">
                  <a:moveTo>
                    <a:pt x="0" y="301"/>
                  </a:moveTo>
                  <a:lnTo>
                    <a:pt x="0" y="118"/>
                  </a:lnTo>
                  <a:lnTo>
                    <a:pt x="1152" y="118"/>
                  </a:lnTo>
                  <a:lnTo>
                    <a:pt x="1152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38951" name="Freeform 1073"/>
            <p:cNvSpPr>
              <a:spLocks/>
            </p:cNvSpPr>
            <p:nvPr/>
          </p:nvSpPr>
          <p:spPr bwMode="auto">
            <a:xfrm>
              <a:off x="2587" y="2086"/>
              <a:ext cx="67" cy="68"/>
            </a:xfrm>
            <a:custGeom>
              <a:avLst/>
              <a:gdLst>
                <a:gd name="T0" fmla="*/ 67 w 67"/>
                <a:gd name="T1" fmla="*/ 68 h 68"/>
                <a:gd name="T2" fmla="*/ 33 w 67"/>
                <a:gd name="T3" fmla="*/ 0 h 68"/>
                <a:gd name="T4" fmla="*/ 0 w 67"/>
                <a:gd name="T5" fmla="*/ 68 h 68"/>
                <a:gd name="T6" fmla="*/ 67 w 67"/>
                <a:gd name="T7" fmla="*/ 68 h 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68"/>
                <a:gd name="T14" fmla="*/ 67 w 67"/>
                <a:gd name="T15" fmla="*/ 68 h 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68">
                  <a:moveTo>
                    <a:pt x="67" y="68"/>
                  </a:moveTo>
                  <a:lnTo>
                    <a:pt x="33" y="0"/>
                  </a:lnTo>
                  <a:lnTo>
                    <a:pt x="0" y="68"/>
                  </a:lnTo>
                  <a:lnTo>
                    <a:pt x="67" y="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38945" name="Group 1074"/>
          <p:cNvGrpSpPr>
            <a:grpSpLocks/>
          </p:cNvGrpSpPr>
          <p:nvPr/>
        </p:nvGrpSpPr>
        <p:grpSpPr bwMode="auto">
          <a:xfrm>
            <a:off x="4106863" y="3095748"/>
            <a:ext cx="1852612" cy="549276"/>
            <a:chOff x="2587" y="2086"/>
            <a:chExt cx="1167" cy="346"/>
          </a:xfrm>
        </p:grpSpPr>
        <p:sp>
          <p:nvSpPr>
            <p:cNvPr id="38948" name="Freeform 1075"/>
            <p:cNvSpPr>
              <a:spLocks/>
            </p:cNvSpPr>
            <p:nvPr/>
          </p:nvSpPr>
          <p:spPr bwMode="auto">
            <a:xfrm>
              <a:off x="2620" y="2131"/>
              <a:ext cx="1134" cy="301"/>
            </a:xfrm>
            <a:custGeom>
              <a:avLst/>
              <a:gdLst>
                <a:gd name="T0" fmla="*/ 1134 w 1134"/>
                <a:gd name="T1" fmla="*/ 301 h 301"/>
                <a:gd name="T2" fmla="*/ 1134 w 1134"/>
                <a:gd name="T3" fmla="*/ 118 h 301"/>
                <a:gd name="T4" fmla="*/ 0 w 1134"/>
                <a:gd name="T5" fmla="*/ 118 h 301"/>
                <a:gd name="T6" fmla="*/ 0 w 1134"/>
                <a:gd name="T7" fmla="*/ 0 h 30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34"/>
                <a:gd name="T13" fmla="*/ 0 h 301"/>
                <a:gd name="T14" fmla="*/ 1134 w 1134"/>
                <a:gd name="T15" fmla="*/ 301 h 30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34" h="301">
                  <a:moveTo>
                    <a:pt x="1134" y="301"/>
                  </a:moveTo>
                  <a:lnTo>
                    <a:pt x="1134" y="118"/>
                  </a:lnTo>
                  <a:lnTo>
                    <a:pt x="0" y="118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38949" name="Freeform 1076"/>
            <p:cNvSpPr>
              <a:spLocks/>
            </p:cNvSpPr>
            <p:nvPr/>
          </p:nvSpPr>
          <p:spPr bwMode="auto">
            <a:xfrm>
              <a:off x="2587" y="2086"/>
              <a:ext cx="67" cy="68"/>
            </a:xfrm>
            <a:custGeom>
              <a:avLst/>
              <a:gdLst>
                <a:gd name="T0" fmla="*/ 67 w 67"/>
                <a:gd name="T1" fmla="*/ 68 h 68"/>
                <a:gd name="T2" fmla="*/ 33 w 67"/>
                <a:gd name="T3" fmla="*/ 0 h 68"/>
                <a:gd name="T4" fmla="*/ 0 w 67"/>
                <a:gd name="T5" fmla="*/ 68 h 68"/>
                <a:gd name="T6" fmla="*/ 67 w 67"/>
                <a:gd name="T7" fmla="*/ 68 h 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68"/>
                <a:gd name="T14" fmla="*/ 67 w 67"/>
                <a:gd name="T15" fmla="*/ 68 h 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68">
                  <a:moveTo>
                    <a:pt x="67" y="68"/>
                  </a:moveTo>
                  <a:lnTo>
                    <a:pt x="33" y="0"/>
                  </a:lnTo>
                  <a:lnTo>
                    <a:pt x="0" y="68"/>
                  </a:lnTo>
                  <a:lnTo>
                    <a:pt x="67" y="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</p:grpSp>
      <p:sp>
        <p:nvSpPr>
          <p:cNvPr id="48" name="Rectangle 1030"/>
          <p:cNvSpPr>
            <a:spLocks noChangeArrowheads="1"/>
          </p:cNvSpPr>
          <p:nvPr/>
        </p:nvSpPr>
        <p:spPr bwMode="auto">
          <a:xfrm>
            <a:off x="381000" y="908720"/>
            <a:ext cx="8610600" cy="95410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CO" sz="2800" i="1" dirty="0">
                <a:solidFill>
                  <a:schemeClr val="accent4">
                    <a:lumMod val="75000"/>
                    <a:lumOff val="25000"/>
                  </a:schemeClr>
                </a:solidFill>
                <a:latin typeface="Arial Narrow" charset="0"/>
                <a:ea typeface="ＭＳ Ｐゴシック" charset="0"/>
                <a:cs typeface="ＭＳ Ｐゴシック" charset="0"/>
              </a:rPr>
              <a:t>Convertir los problemas en logros positivos mediante el establecimiento de </a:t>
            </a:r>
            <a:r>
              <a:rPr lang="es-CO" sz="2800" i="1" dirty="0" smtClean="0">
                <a:solidFill>
                  <a:schemeClr val="accent4">
                    <a:lumMod val="75000"/>
                    <a:lumOff val="25000"/>
                  </a:schemeClr>
                </a:solidFill>
                <a:latin typeface="Arial Narrow" charset="0"/>
                <a:ea typeface="ＭＳ Ｐゴシック" charset="0"/>
                <a:cs typeface="ＭＳ Ｐゴシック" charset="0"/>
              </a:rPr>
              <a:t>relaciones entre </a:t>
            </a:r>
            <a:r>
              <a:rPr lang="es-CO" sz="2800" i="1" dirty="0">
                <a:solidFill>
                  <a:schemeClr val="accent4">
                    <a:lumMod val="75000"/>
                    <a:lumOff val="25000"/>
                  </a:schemeClr>
                </a:solidFill>
                <a:latin typeface="Arial Narrow" charset="0"/>
                <a:ea typeface="ＭＳ Ｐゴシック" charset="0"/>
                <a:cs typeface="ＭＳ Ｐゴシック" charset="0"/>
              </a:rPr>
              <a:t>medios / </a:t>
            </a:r>
            <a:r>
              <a:rPr lang="es-CO" sz="2800" i="1" dirty="0" smtClean="0">
                <a:solidFill>
                  <a:schemeClr val="accent4">
                    <a:lumMod val="75000"/>
                    <a:lumOff val="25000"/>
                  </a:schemeClr>
                </a:solidFill>
                <a:latin typeface="Arial Narrow" charset="0"/>
                <a:ea typeface="ＭＳ Ｐゴシック" charset="0"/>
                <a:cs typeface="ＭＳ Ｐゴシック" charset="0"/>
              </a:rPr>
              <a:t>fines</a:t>
            </a:r>
            <a:endParaRPr lang="en-GB" sz="2800" i="1" dirty="0">
              <a:solidFill>
                <a:schemeClr val="accent4">
                  <a:lumMod val="75000"/>
                  <a:lumOff val="25000"/>
                </a:schemeClr>
              </a:solidFill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9" name="Rectangle 14"/>
          <p:cNvSpPr>
            <a:spLocks noChangeArrowheads="1"/>
          </p:cNvSpPr>
          <p:nvPr/>
        </p:nvSpPr>
        <p:spPr bwMode="auto">
          <a:xfrm>
            <a:off x="2986013" y="2132856"/>
            <a:ext cx="2378075" cy="864096"/>
          </a:xfrm>
          <a:prstGeom prst="rect">
            <a:avLst/>
          </a:prstGeom>
          <a:solidFill>
            <a:schemeClr val="bg1"/>
          </a:solidFill>
          <a:ln w="57150">
            <a:solidFill>
              <a:srgbClr val="F9F9F9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es-CO" sz="1500" dirty="0" smtClean="0">
                <a:solidFill>
                  <a:srgbClr val="000000"/>
                </a:solidFill>
                <a:latin typeface="Arial Narrow" panose="020B0606020202030204" pitchFamily="34" charset="0"/>
                <a:cs typeface="Arial" pitchFamily="34" charset="0"/>
              </a:rPr>
              <a:t>Incremento en los ingresos </a:t>
            </a:r>
            <a:r>
              <a:rPr lang="es-CO" sz="1500" dirty="0">
                <a:solidFill>
                  <a:srgbClr val="000000"/>
                </a:solidFill>
                <a:latin typeface="Arial Narrow" panose="020B0606020202030204" pitchFamily="34" charset="0"/>
                <a:cs typeface="Arial" pitchFamily="34" charset="0"/>
              </a:rPr>
              <a:t>de los pescadores </a:t>
            </a:r>
            <a:r>
              <a:rPr lang="es-CO" sz="1500" dirty="0" smtClean="0">
                <a:solidFill>
                  <a:srgbClr val="000000"/>
                </a:solidFill>
                <a:latin typeface="Arial Narrow" panose="020B0606020202030204" pitchFamily="34" charset="0"/>
                <a:cs typeface="Arial" pitchFamily="34" charset="0"/>
              </a:rPr>
              <a:t>artesanales</a:t>
            </a:r>
            <a:endParaRPr lang="en-GB" sz="1500" dirty="0">
              <a:solidFill>
                <a:srgbClr val="00000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50" name="Rectangle 7"/>
          <p:cNvSpPr>
            <a:spLocks noChangeArrowheads="1"/>
          </p:cNvSpPr>
          <p:nvPr/>
        </p:nvSpPr>
        <p:spPr bwMode="auto">
          <a:xfrm>
            <a:off x="1331640" y="3674368"/>
            <a:ext cx="2088232" cy="762744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64000">
                <a:srgbClr val="FFFF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9F9F9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es-CO" sz="1400" dirty="0" smtClean="0">
                <a:solidFill>
                  <a:srgbClr val="000000"/>
                </a:solidFill>
                <a:latin typeface="Arial Narrow" panose="020B0606020202030204" pitchFamily="34" charset="0"/>
                <a:cs typeface="Arial" pitchFamily="34" charset="0"/>
              </a:rPr>
              <a:t>Agotamiento de </a:t>
            </a:r>
            <a:r>
              <a:rPr lang="es-CO" sz="1400" dirty="0">
                <a:solidFill>
                  <a:srgbClr val="000000"/>
                </a:solidFill>
                <a:latin typeface="Arial Narrow" panose="020B0606020202030204" pitchFamily="34" charset="0"/>
                <a:cs typeface="Arial" pitchFamily="34" charset="0"/>
              </a:rPr>
              <a:t>los recursos </a:t>
            </a:r>
            <a:r>
              <a:rPr lang="es-CO" sz="1400" dirty="0" smtClean="0">
                <a:solidFill>
                  <a:srgbClr val="000000"/>
                </a:solidFill>
                <a:latin typeface="Arial Narrow" panose="020B0606020202030204" pitchFamily="34" charset="0"/>
                <a:cs typeface="Arial" pitchFamily="34" charset="0"/>
              </a:rPr>
              <a:t>pesqueros reducido o interrumpido</a:t>
            </a:r>
            <a:endParaRPr lang="en-GB" sz="1400" dirty="0">
              <a:solidFill>
                <a:schemeClr val="dk1"/>
              </a:solidFill>
              <a:latin typeface="Arial Narrow" panose="020B0606020202030204" pitchFamily="34" charset="0"/>
            </a:endParaRPr>
          </a:p>
        </p:txBody>
      </p:sp>
      <p:sp>
        <p:nvSpPr>
          <p:cNvPr id="51" name="Rectangle 17"/>
          <p:cNvSpPr>
            <a:spLocks noChangeArrowheads="1"/>
          </p:cNvSpPr>
          <p:nvPr/>
        </p:nvSpPr>
        <p:spPr bwMode="auto">
          <a:xfrm>
            <a:off x="467544" y="4989289"/>
            <a:ext cx="1650752" cy="81597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64000">
                <a:srgbClr val="FFFF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9F9F9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en-GB" sz="1500" dirty="0" err="1" smtClean="0">
                <a:solidFill>
                  <a:schemeClr val="dk1"/>
                </a:solidFill>
                <a:latin typeface="Arial Narrow" panose="020B0606020202030204" pitchFamily="34" charset="0"/>
                <a:cs typeface="Arial" pitchFamily="34" charset="0"/>
              </a:rPr>
              <a:t>Hábitat</a:t>
            </a:r>
            <a:r>
              <a:rPr lang="en-GB" sz="1500" dirty="0" smtClean="0">
                <a:solidFill>
                  <a:schemeClr val="dk1"/>
                </a:solidFill>
                <a:latin typeface="Arial Narrow" panose="020B0606020202030204" pitchFamily="34" charset="0"/>
                <a:cs typeface="Arial" pitchFamily="34" charset="0"/>
              </a:rPr>
              <a:t> natural de los </a:t>
            </a:r>
            <a:r>
              <a:rPr lang="en-GB" sz="1500" dirty="0" err="1" smtClean="0">
                <a:solidFill>
                  <a:schemeClr val="dk1"/>
                </a:solidFill>
                <a:latin typeface="Arial Narrow" panose="020B0606020202030204" pitchFamily="34" charset="0"/>
                <a:cs typeface="Arial" pitchFamily="34" charset="0"/>
              </a:rPr>
              <a:t>recursos</a:t>
            </a:r>
            <a:r>
              <a:rPr lang="en-GB" sz="1500" dirty="0" smtClean="0">
                <a:solidFill>
                  <a:schemeClr val="dk1"/>
                </a:solidFill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en-GB" sz="1500" dirty="0" err="1" smtClean="0">
                <a:solidFill>
                  <a:schemeClr val="dk1"/>
                </a:solidFill>
                <a:latin typeface="Arial Narrow" panose="020B0606020202030204" pitchFamily="34" charset="0"/>
                <a:cs typeface="Arial" pitchFamily="34" charset="0"/>
              </a:rPr>
              <a:t>pesqueros</a:t>
            </a:r>
            <a:r>
              <a:rPr lang="en-GB" sz="1500" dirty="0" smtClean="0">
                <a:solidFill>
                  <a:schemeClr val="dk1"/>
                </a:solidFill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en-GB" sz="1500" dirty="0" err="1" smtClean="0">
                <a:solidFill>
                  <a:schemeClr val="dk1"/>
                </a:solidFill>
                <a:latin typeface="Arial Narrow" panose="020B0606020202030204" pitchFamily="34" charset="0"/>
                <a:cs typeface="Arial" pitchFamily="34" charset="0"/>
              </a:rPr>
              <a:t>protegido</a:t>
            </a:r>
            <a:endParaRPr lang="en-GB" sz="1500" dirty="0">
              <a:solidFill>
                <a:schemeClr val="dk1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52" name="Rectangle 21"/>
          <p:cNvSpPr>
            <a:spLocks noChangeArrowheads="1"/>
          </p:cNvSpPr>
          <p:nvPr/>
        </p:nvSpPr>
        <p:spPr bwMode="auto">
          <a:xfrm>
            <a:off x="2277343" y="4984526"/>
            <a:ext cx="1790601" cy="8207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64000">
                <a:srgbClr val="FFFF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9F9F9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en-GB" sz="1500" dirty="0" err="1">
                <a:solidFill>
                  <a:schemeClr val="dk1"/>
                </a:solidFill>
                <a:latin typeface="Arial Narrow" panose="020B0606020202030204" pitchFamily="34" charset="0"/>
                <a:cs typeface="Arial" pitchFamily="34" charset="0"/>
              </a:rPr>
              <a:t>Prácticas</a:t>
            </a:r>
            <a:r>
              <a:rPr lang="en-GB" sz="1500" dirty="0">
                <a:solidFill>
                  <a:schemeClr val="dk1"/>
                </a:solidFill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en-GB" sz="1500" dirty="0" err="1" smtClean="0">
                <a:solidFill>
                  <a:schemeClr val="dk1"/>
                </a:solidFill>
                <a:latin typeface="Arial Narrow" panose="020B0606020202030204" pitchFamily="34" charset="0"/>
                <a:cs typeface="Arial" pitchFamily="34" charset="0"/>
              </a:rPr>
              <a:t>ilegales</a:t>
            </a:r>
            <a:r>
              <a:rPr lang="en-GB" sz="1500" dirty="0" smtClean="0">
                <a:solidFill>
                  <a:schemeClr val="dk1"/>
                </a:solidFill>
                <a:latin typeface="Arial Narrow" panose="020B0606020202030204" pitchFamily="34" charset="0"/>
                <a:cs typeface="Arial" pitchFamily="34" charset="0"/>
              </a:rPr>
              <a:t> de </a:t>
            </a:r>
            <a:r>
              <a:rPr lang="en-GB" sz="1500" dirty="0" err="1">
                <a:solidFill>
                  <a:schemeClr val="dk1"/>
                </a:solidFill>
                <a:latin typeface="Arial Narrow" panose="020B0606020202030204" pitchFamily="34" charset="0"/>
                <a:cs typeface="Arial" pitchFamily="34" charset="0"/>
              </a:rPr>
              <a:t>pesca</a:t>
            </a:r>
            <a:r>
              <a:rPr lang="en-GB" sz="1500" dirty="0">
                <a:solidFill>
                  <a:schemeClr val="dk1"/>
                </a:solidFill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en-GB" sz="1500" dirty="0" err="1" smtClean="0">
                <a:solidFill>
                  <a:schemeClr val="dk1"/>
                </a:solidFill>
                <a:latin typeface="Arial Narrow" panose="020B0606020202030204" pitchFamily="34" charset="0"/>
                <a:cs typeface="Arial" pitchFamily="34" charset="0"/>
              </a:rPr>
              <a:t>reducidas</a:t>
            </a:r>
            <a:r>
              <a:rPr lang="en-GB" sz="1500" dirty="0" smtClean="0">
                <a:solidFill>
                  <a:schemeClr val="dk1"/>
                </a:solidFill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en-GB" sz="1500" dirty="0" err="1" smtClean="0">
                <a:solidFill>
                  <a:schemeClr val="dk1"/>
                </a:solidFill>
                <a:latin typeface="Arial Narrow" panose="020B0606020202030204" pitchFamily="34" charset="0"/>
                <a:cs typeface="Arial" pitchFamily="34" charset="0"/>
              </a:rPr>
              <a:t>significativamente</a:t>
            </a:r>
            <a:endParaRPr lang="en-GB" sz="1500" dirty="0">
              <a:solidFill>
                <a:schemeClr val="dk1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53" name="Rectangle 10"/>
          <p:cNvSpPr>
            <a:spLocks noChangeArrowheads="1"/>
          </p:cNvSpPr>
          <p:nvPr/>
        </p:nvSpPr>
        <p:spPr bwMode="auto">
          <a:xfrm>
            <a:off x="4932040" y="3717033"/>
            <a:ext cx="2069954" cy="79208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64000">
                <a:srgbClr val="FFFF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9F9F9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es-CO" sz="1600" dirty="0">
                <a:solidFill>
                  <a:schemeClr val="dk1"/>
                </a:solidFill>
                <a:latin typeface="Arial Narrow" panose="020B0606020202030204" pitchFamily="34" charset="0"/>
                <a:cs typeface="Arial" pitchFamily="34" charset="0"/>
              </a:rPr>
              <a:t>Precio de venta para los pescadores aumentó</a:t>
            </a:r>
            <a:endParaRPr lang="en-GB" sz="1600" dirty="0">
              <a:solidFill>
                <a:schemeClr val="dk1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54" name="Rectangle 24"/>
          <p:cNvSpPr>
            <a:spLocks noChangeArrowheads="1"/>
          </p:cNvSpPr>
          <p:nvPr/>
        </p:nvSpPr>
        <p:spPr bwMode="auto">
          <a:xfrm>
            <a:off x="4297089" y="5013176"/>
            <a:ext cx="1643063" cy="81597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64000">
                <a:srgbClr val="FFFF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9F9F9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es-CO" sz="1500" dirty="0" smtClean="0">
                <a:solidFill>
                  <a:schemeClr val="dk1"/>
                </a:solidFill>
                <a:latin typeface="Arial Narrow" panose="020B0606020202030204" pitchFamily="34" charset="0"/>
                <a:cs typeface="Arial" pitchFamily="34" charset="0"/>
              </a:rPr>
              <a:t>Calidad del proceso de pesca incrementado</a:t>
            </a:r>
            <a:endParaRPr lang="en-GB" sz="1500" dirty="0">
              <a:solidFill>
                <a:schemeClr val="dk1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55" name="Rectangle 24"/>
          <p:cNvSpPr>
            <a:spLocks noChangeArrowheads="1"/>
          </p:cNvSpPr>
          <p:nvPr/>
        </p:nvSpPr>
        <p:spPr bwMode="auto">
          <a:xfrm>
            <a:off x="6012160" y="5013176"/>
            <a:ext cx="1643063" cy="81597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64000">
                <a:srgbClr val="FFFF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9F9F9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es-CO" sz="1500" dirty="0" smtClean="0">
                <a:solidFill>
                  <a:schemeClr val="dk1"/>
                </a:solidFill>
                <a:latin typeface="Arial Narrow" panose="020B0606020202030204" pitchFamily="34" charset="0"/>
                <a:cs typeface="Arial" pitchFamily="34" charset="0"/>
              </a:rPr>
              <a:t>Acceso a los mercados mejorado</a:t>
            </a:r>
            <a:endParaRPr lang="en-GB" sz="1500" dirty="0">
              <a:solidFill>
                <a:schemeClr val="dk1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D8B1B-4EBA-4F15-8DA0-94DD9716041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40486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nimBg="1"/>
      <p:bldP spid="48" grpId="0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1724025" y="2987675"/>
            <a:ext cx="1449388" cy="65405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grpSp>
        <p:nvGrpSpPr>
          <p:cNvPr id="39942" name="Group 6"/>
          <p:cNvGrpSpPr>
            <a:grpSpLocks/>
          </p:cNvGrpSpPr>
          <p:nvPr/>
        </p:nvGrpSpPr>
        <p:grpSpPr bwMode="auto">
          <a:xfrm>
            <a:off x="5314950" y="2871788"/>
            <a:ext cx="1563688" cy="768350"/>
            <a:chOff x="3348" y="2209"/>
            <a:chExt cx="985" cy="484"/>
          </a:xfrm>
        </p:grpSpPr>
        <p:sp>
          <p:nvSpPr>
            <p:cNvPr id="40031" name="Freeform 7"/>
            <p:cNvSpPr>
              <a:spLocks/>
            </p:cNvSpPr>
            <p:nvPr/>
          </p:nvSpPr>
          <p:spPr bwMode="auto">
            <a:xfrm>
              <a:off x="4260" y="2209"/>
              <a:ext cx="73" cy="484"/>
            </a:xfrm>
            <a:custGeom>
              <a:avLst/>
              <a:gdLst>
                <a:gd name="T0" fmla="*/ 0 w 73"/>
                <a:gd name="T1" fmla="*/ 484 h 484"/>
                <a:gd name="T2" fmla="*/ 0 w 73"/>
                <a:gd name="T3" fmla="*/ 73 h 484"/>
                <a:gd name="T4" fmla="*/ 73 w 73"/>
                <a:gd name="T5" fmla="*/ 0 h 484"/>
                <a:gd name="T6" fmla="*/ 73 w 73"/>
                <a:gd name="T7" fmla="*/ 373 h 484"/>
                <a:gd name="T8" fmla="*/ 0 w 73"/>
                <a:gd name="T9" fmla="*/ 484 h 4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3"/>
                <a:gd name="T16" fmla="*/ 0 h 484"/>
                <a:gd name="T17" fmla="*/ 73 w 73"/>
                <a:gd name="T18" fmla="*/ 484 h 4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3" h="484">
                  <a:moveTo>
                    <a:pt x="0" y="484"/>
                  </a:moveTo>
                  <a:lnTo>
                    <a:pt x="0" y="73"/>
                  </a:lnTo>
                  <a:lnTo>
                    <a:pt x="73" y="0"/>
                  </a:lnTo>
                  <a:lnTo>
                    <a:pt x="73" y="373"/>
                  </a:lnTo>
                  <a:lnTo>
                    <a:pt x="0" y="484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40032" name="Freeform 8"/>
            <p:cNvSpPr>
              <a:spLocks/>
            </p:cNvSpPr>
            <p:nvPr/>
          </p:nvSpPr>
          <p:spPr bwMode="auto">
            <a:xfrm>
              <a:off x="3348" y="2209"/>
              <a:ext cx="985" cy="73"/>
            </a:xfrm>
            <a:custGeom>
              <a:avLst/>
              <a:gdLst>
                <a:gd name="T0" fmla="*/ 912 w 985"/>
                <a:gd name="T1" fmla="*/ 73 h 73"/>
                <a:gd name="T2" fmla="*/ 0 w 985"/>
                <a:gd name="T3" fmla="*/ 73 h 73"/>
                <a:gd name="T4" fmla="*/ 157 w 985"/>
                <a:gd name="T5" fmla="*/ 0 h 73"/>
                <a:gd name="T6" fmla="*/ 985 w 985"/>
                <a:gd name="T7" fmla="*/ 0 h 73"/>
                <a:gd name="T8" fmla="*/ 912 w 985"/>
                <a:gd name="T9" fmla="*/ 73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85"/>
                <a:gd name="T16" fmla="*/ 0 h 73"/>
                <a:gd name="T17" fmla="*/ 985 w 985"/>
                <a:gd name="T18" fmla="*/ 73 h 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85" h="73">
                  <a:moveTo>
                    <a:pt x="912" y="73"/>
                  </a:moveTo>
                  <a:lnTo>
                    <a:pt x="0" y="73"/>
                  </a:lnTo>
                  <a:lnTo>
                    <a:pt x="157" y="0"/>
                  </a:lnTo>
                  <a:lnTo>
                    <a:pt x="985" y="0"/>
                  </a:lnTo>
                  <a:lnTo>
                    <a:pt x="912" y="73"/>
                  </a:lnTo>
                  <a:close/>
                </a:path>
              </a:pathLst>
            </a:custGeom>
            <a:solidFill>
              <a:srgbClr val="9797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40033" name="Rectangle 9"/>
            <p:cNvSpPr>
              <a:spLocks noChangeArrowheads="1"/>
            </p:cNvSpPr>
            <p:nvPr/>
          </p:nvSpPr>
          <p:spPr bwMode="auto">
            <a:xfrm>
              <a:off x="3348" y="2282"/>
              <a:ext cx="912" cy="411"/>
            </a:xfrm>
            <a:prstGeom prst="rect">
              <a:avLst/>
            </a:pr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39943" name="Rectangle 10"/>
          <p:cNvSpPr>
            <a:spLocks noChangeArrowheads="1"/>
          </p:cNvSpPr>
          <p:nvPr/>
        </p:nvSpPr>
        <p:spPr bwMode="auto">
          <a:xfrm>
            <a:off x="5264150" y="3040063"/>
            <a:ext cx="1525588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grpSp>
        <p:nvGrpSpPr>
          <p:cNvPr id="39946" name="Group 13"/>
          <p:cNvGrpSpPr>
            <a:grpSpLocks/>
          </p:cNvGrpSpPr>
          <p:nvPr/>
        </p:nvGrpSpPr>
        <p:grpSpPr bwMode="auto">
          <a:xfrm>
            <a:off x="3521075" y="1506538"/>
            <a:ext cx="1727994" cy="755650"/>
            <a:chOff x="2218" y="1349"/>
            <a:chExt cx="977" cy="476"/>
          </a:xfrm>
        </p:grpSpPr>
        <p:sp>
          <p:nvSpPr>
            <p:cNvPr id="40028" name="Freeform 14"/>
            <p:cNvSpPr>
              <a:spLocks/>
            </p:cNvSpPr>
            <p:nvPr/>
          </p:nvSpPr>
          <p:spPr bwMode="auto">
            <a:xfrm>
              <a:off x="3122" y="1349"/>
              <a:ext cx="73" cy="476"/>
            </a:xfrm>
            <a:custGeom>
              <a:avLst/>
              <a:gdLst>
                <a:gd name="T0" fmla="*/ 0 w 73"/>
                <a:gd name="T1" fmla="*/ 476 h 476"/>
                <a:gd name="T2" fmla="*/ 0 w 73"/>
                <a:gd name="T3" fmla="*/ 73 h 476"/>
                <a:gd name="T4" fmla="*/ 73 w 73"/>
                <a:gd name="T5" fmla="*/ 0 h 476"/>
                <a:gd name="T6" fmla="*/ 73 w 73"/>
                <a:gd name="T7" fmla="*/ 366 h 476"/>
                <a:gd name="T8" fmla="*/ 0 w 73"/>
                <a:gd name="T9" fmla="*/ 476 h 4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3"/>
                <a:gd name="T16" fmla="*/ 0 h 476"/>
                <a:gd name="T17" fmla="*/ 73 w 73"/>
                <a:gd name="T18" fmla="*/ 476 h 47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3" h="476">
                  <a:moveTo>
                    <a:pt x="0" y="476"/>
                  </a:moveTo>
                  <a:lnTo>
                    <a:pt x="0" y="73"/>
                  </a:lnTo>
                  <a:lnTo>
                    <a:pt x="73" y="0"/>
                  </a:lnTo>
                  <a:lnTo>
                    <a:pt x="73" y="366"/>
                  </a:lnTo>
                  <a:lnTo>
                    <a:pt x="0" y="476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40029" name="Freeform 15"/>
            <p:cNvSpPr>
              <a:spLocks/>
            </p:cNvSpPr>
            <p:nvPr/>
          </p:nvSpPr>
          <p:spPr bwMode="auto">
            <a:xfrm>
              <a:off x="2218" y="1349"/>
              <a:ext cx="977" cy="73"/>
            </a:xfrm>
            <a:custGeom>
              <a:avLst/>
              <a:gdLst>
                <a:gd name="T0" fmla="*/ 904 w 977"/>
                <a:gd name="T1" fmla="*/ 73 h 73"/>
                <a:gd name="T2" fmla="*/ 0 w 977"/>
                <a:gd name="T3" fmla="*/ 73 h 73"/>
                <a:gd name="T4" fmla="*/ 156 w 977"/>
                <a:gd name="T5" fmla="*/ 0 h 73"/>
                <a:gd name="T6" fmla="*/ 977 w 977"/>
                <a:gd name="T7" fmla="*/ 0 h 73"/>
                <a:gd name="T8" fmla="*/ 904 w 977"/>
                <a:gd name="T9" fmla="*/ 73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77"/>
                <a:gd name="T16" fmla="*/ 0 h 73"/>
                <a:gd name="T17" fmla="*/ 977 w 977"/>
                <a:gd name="T18" fmla="*/ 73 h 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77" h="73">
                  <a:moveTo>
                    <a:pt x="904" y="73"/>
                  </a:moveTo>
                  <a:lnTo>
                    <a:pt x="0" y="73"/>
                  </a:lnTo>
                  <a:lnTo>
                    <a:pt x="156" y="0"/>
                  </a:lnTo>
                  <a:lnTo>
                    <a:pt x="977" y="0"/>
                  </a:lnTo>
                  <a:lnTo>
                    <a:pt x="904" y="73"/>
                  </a:lnTo>
                  <a:close/>
                </a:path>
              </a:pathLst>
            </a:custGeom>
            <a:solidFill>
              <a:srgbClr val="9797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40030" name="Rectangle 16"/>
            <p:cNvSpPr>
              <a:spLocks noChangeArrowheads="1"/>
            </p:cNvSpPr>
            <p:nvPr/>
          </p:nvSpPr>
          <p:spPr bwMode="auto">
            <a:xfrm>
              <a:off x="2218" y="1422"/>
              <a:ext cx="904" cy="403"/>
            </a:xfrm>
            <a:prstGeom prst="rect">
              <a:avLst/>
            </a:pr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39947" name="Rectangle 17"/>
          <p:cNvSpPr>
            <a:spLocks noChangeArrowheads="1"/>
          </p:cNvSpPr>
          <p:nvPr/>
        </p:nvSpPr>
        <p:spPr bwMode="auto">
          <a:xfrm>
            <a:off x="3613149" y="1498600"/>
            <a:ext cx="1343025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39953" name="Rectangle 26"/>
          <p:cNvSpPr>
            <a:spLocks noChangeArrowheads="1"/>
          </p:cNvSpPr>
          <p:nvPr/>
        </p:nvSpPr>
        <p:spPr bwMode="auto">
          <a:xfrm>
            <a:off x="3563888" y="1650866"/>
            <a:ext cx="163761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eaLnBrk="0" hangingPunct="0"/>
            <a:r>
              <a:rPr lang="en-US" sz="1200" dirty="0" smtClean="0">
                <a:solidFill>
                  <a:srgbClr val="000000"/>
                </a:solidFill>
                <a:latin typeface="Arial Narrow" pitchFamily="34" charset="0"/>
              </a:rPr>
              <a:t>In</a:t>
            </a:r>
            <a:r>
              <a:rPr lang="es-CO" sz="1200" dirty="0" smtClean="0">
                <a:solidFill>
                  <a:srgbClr val="000000"/>
                </a:solidFill>
                <a:latin typeface="Arial Narrow" pitchFamily="34" charset="0"/>
              </a:rPr>
              <a:t>cremento </a:t>
            </a:r>
            <a:r>
              <a:rPr lang="es-CO" sz="1200" dirty="0">
                <a:solidFill>
                  <a:srgbClr val="000000"/>
                </a:solidFill>
                <a:latin typeface="Arial Narrow" pitchFamily="34" charset="0"/>
              </a:rPr>
              <a:t>en los ingresos de los pescadores </a:t>
            </a:r>
            <a:r>
              <a:rPr lang="es-CO" sz="1200" dirty="0" smtClean="0">
                <a:solidFill>
                  <a:srgbClr val="000000"/>
                </a:solidFill>
                <a:latin typeface="Arial Narrow" pitchFamily="34" charset="0"/>
              </a:rPr>
              <a:t>artesanales</a:t>
            </a:r>
            <a:r>
              <a:rPr lang="en-US" sz="1200" dirty="0" smtClean="0">
                <a:solidFill>
                  <a:srgbClr val="000000"/>
                </a:solidFill>
                <a:latin typeface="Arial Narrow" pitchFamily="34" charset="0"/>
              </a:rPr>
              <a:t> </a:t>
            </a:r>
            <a:endParaRPr lang="en-US" sz="4000" dirty="0">
              <a:latin typeface="Arial Narrow" pitchFamily="34" charset="0"/>
            </a:endParaRPr>
          </a:p>
        </p:txBody>
      </p:sp>
      <p:sp>
        <p:nvSpPr>
          <p:cNvPr id="39956" name="Rectangle 29"/>
          <p:cNvSpPr>
            <a:spLocks noChangeArrowheads="1"/>
          </p:cNvSpPr>
          <p:nvPr/>
        </p:nvSpPr>
        <p:spPr bwMode="auto">
          <a:xfrm>
            <a:off x="847725" y="4268788"/>
            <a:ext cx="1449388" cy="65405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9961" name="Rectangle 34"/>
          <p:cNvSpPr>
            <a:spLocks noChangeArrowheads="1"/>
          </p:cNvSpPr>
          <p:nvPr/>
        </p:nvSpPr>
        <p:spPr bwMode="auto">
          <a:xfrm>
            <a:off x="2600325" y="4268788"/>
            <a:ext cx="1449388" cy="65405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grpSp>
        <p:nvGrpSpPr>
          <p:cNvPr id="39965" name="Group 38"/>
          <p:cNvGrpSpPr>
            <a:grpSpLocks/>
          </p:cNvGrpSpPr>
          <p:nvPr/>
        </p:nvGrpSpPr>
        <p:grpSpPr bwMode="auto">
          <a:xfrm>
            <a:off x="4352925" y="4152900"/>
            <a:ext cx="1792288" cy="768350"/>
            <a:chOff x="2742" y="3016"/>
            <a:chExt cx="1129" cy="484"/>
          </a:xfrm>
        </p:grpSpPr>
        <p:sp>
          <p:nvSpPr>
            <p:cNvPr id="40022" name="Freeform 39"/>
            <p:cNvSpPr>
              <a:spLocks/>
            </p:cNvSpPr>
            <p:nvPr/>
          </p:nvSpPr>
          <p:spPr bwMode="auto">
            <a:xfrm>
              <a:off x="3798" y="3016"/>
              <a:ext cx="73" cy="484"/>
            </a:xfrm>
            <a:custGeom>
              <a:avLst/>
              <a:gdLst>
                <a:gd name="T0" fmla="*/ 0 w 73"/>
                <a:gd name="T1" fmla="*/ 484 h 484"/>
                <a:gd name="T2" fmla="*/ 0 w 73"/>
                <a:gd name="T3" fmla="*/ 73 h 484"/>
                <a:gd name="T4" fmla="*/ 73 w 73"/>
                <a:gd name="T5" fmla="*/ 0 h 484"/>
                <a:gd name="T6" fmla="*/ 73 w 73"/>
                <a:gd name="T7" fmla="*/ 373 h 484"/>
                <a:gd name="T8" fmla="*/ 0 w 73"/>
                <a:gd name="T9" fmla="*/ 484 h 4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3"/>
                <a:gd name="T16" fmla="*/ 0 h 484"/>
                <a:gd name="T17" fmla="*/ 73 w 73"/>
                <a:gd name="T18" fmla="*/ 484 h 4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3" h="484">
                  <a:moveTo>
                    <a:pt x="0" y="484"/>
                  </a:moveTo>
                  <a:lnTo>
                    <a:pt x="0" y="73"/>
                  </a:lnTo>
                  <a:lnTo>
                    <a:pt x="73" y="0"/>
                  </a:lnTo>
                  <a:lnTo>
                    <a:pt x="73" y="373"/>
                  </a:lnTo>
                  <a:lnTo>
                    <a:pt x="0" y="484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40023" name="Freeform 40"/>
            <p:cNvSpPr>
              <a:spLocks/>
            </p:cNvSpPr>
            <p:nvPr/>
          </p:nvSpPr>
          <p:spPr bwMode="auto">
            <a:xfrm>
              <a:off x="2742" y="3016"/>
              <a:ext cx="1129" cy="73"/>
            </a:xfrm>
            <a:custGeom>
              <a:avLst/>
              <a:gdLst>
                <a:gd name="T0" fmla="*/ 1056 w 1129"/>
                <a:gd name="T1" fmla="*/ 73 h 73"/>
                <a:gd name="T2" fmla="*/ 0 w 1129"/>
                <a:gd name="T3" fmla="*/ 73 h 73"/>
                <a:gd name="T4" fmla="*/ 170 w 1129"/>
                <a:gd name="T5" fmla="*/ 0 h 73"/>
                <a:gd name="T6" fmla="*/ 1129 w 1129"/>
                <a:gd name="T7" fmla="*/ 0 h 73"/>
                <a:gd name="T8" fmla="*/ 1056 w 1129"/>
                <a:gd name="T9" fmla="*/ 73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9"/>
                <a:gd name="T16" fmla="*/ 0 h 73"/>
                <a:gd name="T17" fmla="*/ 1129 w 1129"/>
                <a:gd name="T18" fmla="*/ 73 h 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9" h="73">
                  <a:moveTo>
                    <a:pt x="1056" y="73"/>
                  </a:moveTo>
                  <a:lnTo>
                    <a:pt x="0" y="73"/>
                  </a:lnTo>
                  <a:lnTo>
                    <a:pt x="170" y="0"/>
                  </a:lnTo>
                  <a:lnTo>
                    <a:pt x="1129" y="0"/>
                  </a:lnTo>
                  <a:lnTo>
                    <a:pt x="1056" y="73"/>
                  </a:lnTo>
                  <a:close/>
                </a:path>
              </a:pathLst>
            </a:custGeom>
            <a:solidFill>
              <a:srgbClr val="9797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40024" name="Rectangle 41"/>
            <p:cNvSpPr>
              <a:spLocks noChangeArrowheads="1"/>
            </p:cNvSpPr>
            <p:nvPr/>
          </p:nvSpPr>
          <p:spPr bwMode="auto">
            <a:xfrm>
              <a:off x="2742" y="3089"/>
              <a:ext cx="1056" cy="411"/>
            </a:xfrm>
            <a:prstGeom prst="rect">
              <a:avLst/>
            </a:pr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39966" name="Rectangle 42"/>
          <p:cNvSpPr>
            <a:spLocks noChangeArrowheads="1"/>
          </p:cNvSpPr>
          <p:nvPr/>
        </p:nvSpPr>
        <p:spPr bwMode="auto">
          <a:xfrm>
            <a:off x="4451350" y="4321175"/>
            <a:ext cx="1481138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39967" name="Rectangle 43"/>
          <p:cNvSpPr>
            <a:spLocks noChangeArrowheads="1"/>
          </p:cNvSpPr>
          <p:nvPr/>
        </p:nvSpPr>
        <p:spPr bwMode="auto">
          <a:xfrm>
            <a:off x="4733925" y="4375150"/>
            <a:ext cx="10017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>
                <a:solidFill>
                  <a:srgbClr val="000000"/>
                </a:solidFill>
                <a:latin typeface="Arial Narrow" pitchFamily="34" charset="0"/>
              </a:rPr>
              <a:t>Processing of the </a:t>
            </a:r>
            <a:endParaRPr lang="en-US" sz="4000">
              <a:latin typeface="Arial Narrow" pitchFamily="34" charset="0"/>
            </a:endParaRPr>
          </a:p>
        </p:txBody>
      </p:sp>
      <p:sp>
        <p:nvSpPr>
          <p:cNvPr id="39968" name="Rectangle 44"/>
          <p:cNvSpPr>
            <a:spLocks noChangeArrowheads="1"/>
          </p:cNvSpPr>
          <p:nvPr/>
        </p:nvSpPr>
        <p:spPr bwMode="auto">
          <a:xfrm>
            <a:off x="4794250" y="4557713"/>
            <a:ext cx="8477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>
                <a:solidFill>
                  <a:srgbClr val="000000"/>
                </a:solidFill>
                <a:latin typeface="Arial Narrow" pitchFamily="34" charset="0"/>
              </a:rPr>
              <a:t>catch improved</a:t>
            </a:r>
            <a:endParaRPr lang="en-US" sz="4000">
              <a:latin typeface="Arial Narrow" pitchFamily="34" charset="0"/>
            </a:endParaRPr>
          </a:p>
        </p:txBody>
      </p:sp>
      <p:grpSp>
        <p:nvGrpSpPr>
          <p:cNvPr id="39969" name="Group 45"/>
          <p:cNvGrpSpPr>
            <a:grpSpLocks/>
          </p:cNvGrpSpPr>
          <p:nvPr/>
        </p:nvGrpSpPr>
        <p:grpSpPr bwMode="auto">
          <a:xfrm>
            <a:off x="4352925" y="4152900"/>
            <a:ext cx="1792288" cy="768350"/>
            <a:chOff x="2742" y="3016"/>
            <a:chExt cx="1129" cy="484"/>
          </a:xfrm>
        </p:grpSpPr>
        <p:sp>
          <p:nvSpPr>
            <p:cNvPr id="40019" name="Freeform 46"/>
            <p:cNvSpPr>
              <a:spLocks/>
            </p:cNvSpPr>
            <p:nvPr/>
          </p:nvSpPr>
          <p:spPr bwMode="auto">
            <a:xfrm>
              <a:off x="3798" y="3016"/>
              <a:ext cx="73" cy="484"/>
            </a:xfrm>
            <a:custGeom>
              <a:avLst/>
              <a:gdLst>
                <a:gd name="T0" fmla="*/ 0 w 73"/>
                <a:gd name="T1" fmla="*/ 484 h 484"/>
                <a:gd name="T2" fmla="*/ 0 w 73"/>
                <a:gd name="T3" fmla="*/ 73 h 484"/>
                <a:gd name="T4" fmla="*/ 73 w 73"/>
                <a:gd name="T5" fmla="*/ 0 h 484"/>
                <a:gd name="T6" fmla="*/ 73 w 73"/>
                <a:gd name="T7" fmla="*/ 373 h 484"/>
                <a:gd name="T8" fmla="*/ 0 w 73"/>
                <a:gd name="T9" fmla="*/ 484 h 4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3"/>
                <a:gd name="T16" fmla="*/ 0 h 484"/>
                <a:gd name="T17" fmla="*/ 73 w 73"/>
                <a:gd name="T18" fmla="*/ 484 h 4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3" h="484">
                  <a:moveTo>
                    <a:pt x="0" y="484"/>
                  </a:moveTo>
                  <a:lnTo>
                    <a:pt x="0" y="73"/>
                  </a:lnTo>
                  <a:lnTo>
                    <a:pt x="73" y="0"/>
                  </a:lnTo>
                  <a:lnTo>
                    <a:pt x="73" y="373"/>
                  </a:lnTo>
                  <a:lnTo>
                    <a:pt x="0" y="484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40020" name="Freeform 47"/>
            <p:cNvSpPr>
              <a:spLocks/>
            </p:cNvSpPr>
            <p:nvPr/>
          </p:nvSpPr>
          <p:spPr bwMode="auto">
            <a:xfrm>
              <a:off x="2742" y="3016"/>
              <a:ext cx="1129" cy="73"/>
            </a:xfrm>
            <a:custGeom>
              <a:avLst/>
              <a:gdLst>
                <a:gd name="T0" fmla="*/ 1056 w 1129"/>
                <a:gd name="T1" fmla="*/ 73 h 73"/>
                <a:gd name="T2" fmla="*/ 0 w 1129"/>
                <a:gd name="T3" fmla="*/ 73 h 73"/>
                <a:gd name="T4" fmla="*/ 170 w 1129"/>
                <a:gd name="T5" fmla="*/ 0 h 73"/>
                <a:gd name="T6" fmla="*/ 1129 w 1129"/>
                <a:gd name="T7" fmla="*/ 0 h 73"/>
                <a:gd name="T8" fmla="*/ 1056 w 1129"/>
                <a:gd name="T9" fmla="*/ 73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9"/>
                <a:gd name="T16" fmla="*/ 0 h 73"/>
                <a:gd name="T17" fmla="*/ 1129 w 1129"/>
                <a:gd name="T18" fmla="*/ 73 h 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9" h="73">
                  <a:moveTo>
                    <a:pt x="1056" y="73"/>
                  </a:moveTo>
                  <a:lnTo>
                    <a:pt x="0" y="73"/>
                  </a:lnTo>
                  <a:lnTo>
                    <a:pt x="170" y="0"/>
                  </a:lnTo>
                  <a:lnTo>
                    <a:pt x="1129" y="0"/>
                  </a:lnTo>
                  <a:lnTo>
                    <a:pt x="1056" y="73"/>
                  </a:lnTo>
                  <a:close/>
                </a:path>
              </a:pathLst>
            </a:custGeom>
            <a:solidFill>
              <a:srgbClr val="9797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40021" name="Rectangle 48"/>
            <p:cNvSpPr>
              <a:spLocks noChangeArrowheads="1"/>
            </p:cNvSpPr>
            <p:nvPr/>
          </p:nvSpPr>
          <p:spPr bwMode="auto">
            <a:xfrm>
              <a:off x="2742" y="3089"/>
              <a:ext cx="1056" cy="411"/>
            </a:xfrm>
            <a:prstGeom prst="rect">
              <a:avLst/>
            </a:pr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39970" name="Rectangle 49"/>
          <p:cNvSpPr>
            <a:spLocks noChangeArrowheads="1"/>
          </p:cNvSpPr>
          <p:nvPr/>
        </p:nvSpPr>
        <p:spPr bwMode="auto">
          <a:xfrm>
            <a:off x="4451350" y="4321175"/>
            <a:ext cx="1481138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grpSp>
        <p:nvGrpSpPr>
          <p:cNvPr id="39973" name="Group 53"/>
          <p:cNvGrpSpPr>
            <a:grpSpLocks/>
          </p:cNvGrpSpPr>
          <p:nvPr/>
        </p:nvGrpSpPr>
        <p:grpSpPr bwMode="auto">
          <a:xfrm>
            <a:off x="6181725" y="4152900"/>
            <a:ext cx="1563688" cy="768350"/>
            <a:chOff x="3894" y="3016"/>
            <a:chExt cx="985" cy="484"/>
          </a:xfrm>
        </p:grpSpPr>
        <p:sp>
          <p:nvSpPr>
            <p:cNvPr id="40016" name="Freeform 54"/>
            <p:cNvSpPr>
              <a:spLocks/>
            </p:cNvSpPr>
            <p:nvPr/>
          </p:nvSpPr>
          <p:spPr bwMode="auto">
            <a:xfrm>
              <a:off x="4806" y="3016"/>
              <a:ext cx="73" cy="484"/>
            </a:xfrm>
            <a:custGeom>
              <a:avLst/>
              <a:gdLst>
                <a:gd name="T0" fmla="*/ 0 w 73"/>
                <a:gd name="T1" fmla="*/ 484 h 484"/>
                <a:gd name="T2" fmla="*/ 0 w 73"/>
                <a:gd name="T3" fmla="*/ 73 h 484"/>
                <a:gd name="T4" fmla="*/ 73 w 73"/>
                <a:gd name="T5" fmla="*/ 0 h 484"/>
                <a:gd name="T6" fmla="*/ 73 w 73"/>
                <a:gd name="T7" fmla="*/ 373 h 484"/>
                <a:gd name="T8" fmla="*/ 0 w 73"/>
                <a:gd name="T9" fmla="*/ 484 h 4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3"/>
                <a:gd name="T16" fmla="*/ 0 h 484"/>
                <a:gd name="T17" fmla="*/ 73 w 73"/>
                <a:gd name="T18" fmla="*/ 484 h 4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3" h="484">
                  <a:moveTo>
                    <a:pt x="0" y="484"/>
                  </a:moveTo>
                  <a:lnTo>
                    <a:pt x="0" y="73"/>
                  </a:lnTo>
                  <a:lnTo>
                    <a:pt x="73" y="0"/>
                  </a:lnTo>
                  <a:lnTo>
                    <a:pt x="73" y="373"/>
                  </a:lnTo>
                  <a:lnTo>
                    <a:pt x="0" y="484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40017" name="Freeform 55"/>
            <p:cNvSpPr>
              <a:spLocks/>
            </p:cNvSpPr>
            <p:nvPr/>
          </p:nvSpPr>
          <p:spPr bwMode="auto">
            <a:xfrm>
              <a:off x="3894" y="3016"/>
              <a:ext cx="985" cy="73"/>
            </a:xfrm>
            <a:custGeom>
              <a:avLst/>
              <a:gdLst>
                <a:gd name="T0" fmla="*/ 912 w 985"/>
                <a:gd name="T1" fmla="*/ 73 h 73"/>
                <a:gd name="T2" fmla="*/ 0 w 985"/>
                <a:gd name="T3" fmla="*/ 73 h 73"/>
                <a:gd name="T4" fmla="*/ 157 w 985"/>
                <a:gd name="T5" fmla="*/ 0 h 73"/>
                <a:gd name="T6" fmla="*/ 985 w 985"/>
                <a:gd name="T7" fmla="*/ 0 h 73"/>
                <a:gd name="T8" fmla="*/ 912 w 985"/>
                <a:gd name="T9" fmla="*/ 73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85"/>
                <a:gd name="T16" fmla="*/ 0 h 73"/>
                <a:gd name="T17" fmla="*/ 985 w 985"/>
                <a:gd name="T18" fmla="*/ 73 h 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85" h="73">
                  <a:moveTo>
                    <a:pt x="912" y="73"/>
                  </a:moveTo>
                  <a:lnTo>
                    <a:pt x="0" y="73"/>
                  </a:lnTo>
                  <a:lnTo>
                    <a:pt x="157" y="0"/>
                  </a:lnTo>
                  <a:lnTo>
                    <a:pt x="985" y="0"/>
                  </a:lnTo>
                  <a:lnTo>
                    <a:pt x="912" y="73"/>
                  </a:lnTo>
                  <a:close/>
                </a:path>
              </a:pathLst>
            </a:custGeom>
            <a:solidFill>
              <a:srgbClr val="9797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40018" name="Rectangle 56"/>
            <p:cNvSpPr>
              <a:spLocks noChangeArrowheads="1"/>
            </p:cNvSpPr>
            <p:nvPr/>
          </p:nvSpPr>
          <p:spPr bwMode="auto">
            <a:xfrm>
              <a:off x="3894" y="3089"/>
              <a:ext cx="912" cy="411"/>
            </a:xfrm>
            <a:prstGeom prst="rect">
              <a:avLst/>
            </a:pr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39974" name="Rectangle 57"/>
          <p:cNvSpPr>
            <a:spLocks noChangeArrowheads="1"/>
          </p:cNvSpPr>
          <p:nvPr/>
        </p:nvSpPr>
        <p:spPr bwMode="auto">
          <a:xfrm>
            <a:off x="6280150" y="4321175"/>
            <a:ext cx="1252538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39978" name="Rectangle 64"/>
          <p:cNvSpPr>
            <a:spLocks noChangeArrowheads="1"/>
          </p:cNvSpPr>
          <p:nvPr/>
        </p:nvSpPr>
        <p:spPr bwMode="auto">
          <a:xfrm>
            <a:off x="6280150" y="4321175"/>
            <a:ext cx="1252538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grpSp>
        <p:nvGrpSpPr>
          <p:cNvPr id="39981" name="Group 67"/>
          <p:cNvGrpSpPr>
            <a:grpSpLocks/>
          </p:cNvGrpSpPr>
          <p:nvPr/>
        </p:nvGrpSpPr>
        <p:grpSpPr bwMode="auto">
          <a:xfrm>
            <a:off x="1571625" y="3638550"/>
            <a:ext cx="930275" cy="630238"/>
            <a:chOff x="990" y="2692"/>
            <a:chExt cx="586" cy="397"/>
          </a:xfrm>
        </p:grpSpPr>
        <p:sp>
          <p:nvSpPr>
            <p:cNvPr id="40011" name="Freeform 68"/>
            <p:cNvSpPr>
              <a:spLocks/>
            </p:cNvSpPr>
            <p:nvPr/>
          </p:nvSpPr>
          <p:spPr bwMode="auto">
            <a:xfrm>
              <a:off x="990" y="2736"/>
              <a:ext cx="552" cy="353"/>
            </a:xfrm>
            <a:custGeom>
              <a:avLst/>
              <a:gdLst>
                <a:gd name="T0" fmla="*/ 0 w 552"/>
                <a:gd name="T1" fmla="*/ 353 h 353"/>
                <a:gd name="T2" fmla="*/ 0 w 552"/>
                <a:gd name="T3" fmla="*/ 155 h 353"/>
                <a:gd name="T4" fmla="*/ 552 w 552"/>
                <a:gd name="T5" fmla="*/ 155 h 353"/>
                <a:gd name="T6" fmla="*/ 552 w 552"/>
                <a:gd name="T7" fmla="*/ 0 h 35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2"/>
                <a:gd name="T13" fmla="*/ 0 h 353"/>
                <a:gd name="T14" fmla="*/ 552 w 552"/>
                <a:gd name="T15" fmla="*/ 353 h 35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2" h="353">
                  <a:moveTo>
                    <a:pt x="0" y="353"/>
                  </a:moveTo>
                  <a:lnTo>
                    <a:pt x="0" y="155"/>
                  </a:lnTo>
                  <a:lnTo>
                    <a:pt x="552" y="155"/>
                  </a:lnTo>
                  <a:lnTo>
                    <a:pt x="552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40012" name="Freeform 69"/>
            <p:cNvSpPr>
              <a:spLocks/>
            </p:cNvSpPr>
            <p:nvPr/>
          </p:nvSpPr>
          <p:spPr bwMode="auto">
            <a:xfrm>
              <a:off x="1509" y="2692"/>
              <a:ext cx="67" cy="68"/>
            </a:xfrm>
            <a:custGeom>
              <a:avLst/>
              <a:gdLst>
                <a:gd name="T0" fmla="*/ 67 w 67"/>
                <a:gd name="T1" fmla="*/ 68 h 68"/>
                <a:gd name="T2" fmla="*/ 33 w 67"/>
                <a:gd name="T3" fmla="*/ 0 h 68"/>
                <a:gd name="T4" fmla="*/ 0 w 67"/>
                <a:gd name="T5" fmla="*/ 68 h 68"/>
                <a:gd name="T6" fmla="*/ 33 w 67"/>
                <a:gd name="T7" fmla="*/ 47 h 68"/>
                <a:gd name="T8" fmla="*/ 67 w 67"/>
                <a:gd name="T9" fmla="*/ 68 h 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"/>
                <a:gd name="T16" fmla="*/ 0 h 68"/>
                <a:gd name="T17" fmla="*/ 67 w 67"/>
                <a:gd name="T18" fmla="*/ 68 h 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" h="68">
                  <a:moveTo>
                    <a:pt x="67" y="68"/>
                  </a:moveTo>
                  <a:lnTo>
                    <a:pt x="33" y="0"/>
                  </a:lnTo>
                  <a:lnTo>
                    <a:pt x="0" y="68"/>
                  </a:lnTo>
                  <a:lnTo>
                    <a:pt x="33" y="47"/>
                  </a:lnTo>
                  <a:lnTo>
                    <a:pt x="67" y="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39982" name="Group 70"/>
          <p:cNvGrpSpPr>
            <a:grpSpLocks/>
          </p:cNvGrpSpPr>
          <p:nvPr/>
        </p:nvGrpSpPr>
        <p:grpSpPr bwMode="auto">
          <a:xfrm>
            <a:off x="2395538" y="3638550"/>
            <a:ext cx="928687" cy="630238"/>
            <a:chOff x="1509" y="2692"/>
            <a:chExt cx="585" cy="397"/>
          </a:xfrm>
        </p:grpSpPr>
        <p:sp>
          <p:nvSpPr>
            <p:cNvPr id="40009" name="Freeform 71"/>
            <p:cNvSpPr>
              <a:spLocks/>
            </p:cNvSpPr>
            <p:nvPr/>
          </p:nvSpPr>
          <p:spPr bwMode="auto">
            <a:xfrm>
              <a:off x="1542" y="2736"/>
              <a:ext cx="552" cy="353"/>
            </a:xfrm>
            <a:custGeom>
              <a:avLst/>
              <a:gdLst>
                <a:gd name="T0" fmla="*/ 552 w 552"/>
                <a:gd name="T1" fmla="*/ 353 h 353"/>
                <a:gd name="T2" fmla="*/ 552 w 552"/>
                <a:gd name="T3" fmla="*/ 155 h 353"/>
                <a:gd name="T4" fmla="*/ 0 w 552"/>
                <a:gd name="T5" fmla="*/ 155 h 353"/>
                <a:gd name="T6" fmla="*/ 0 w 552"/>
                <a:gd name="T7" fmla="*/ 0 h 35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2"/>
                <a:gd name="T13" fmla="*/ 0 h 353"/>
                <a:gd name="T14" fmla="*/ 552 w 552"/>
                <a:gd name="T15" fmla="*/ 353 h 35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2" h="353">
                  <a:moveTo>
                    <a:pt x="552" y="353"/>
                  </a:moveTo>
                  <a:lnTo>
                    <a:pt x="552" y="155"/>
                  </a:lnTo>
                  <a:lnTo>
                    <a:pt x="0" y="155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40010" name="Freeform 72"/>
            <p:cNvSpPr>
              <a:spLocks/>
            </p:cNvSpPr>
            <p:nvPr/>
          </p:nvSpPr>
          <p:spPr bwMode="auto">
            <a:xfrm>
              <a:off x="1509" y="2692"/>
              <a:ext cx="67" cy="68"/>
            </a:xfrm>
            <a:custGeom>
              <a:avLst/>
              <a:gdLst>
                <a:gd name="T0" fmla="*/ 67 w 67"/>
                <a:gd name="T1" fmla="*/ 68 h 68"/>
                <a:gd name="T2" fmla="*/ 33 w 67"/>
                <a:gd name="T3" fmla="*/ 0 h 68"/>
                <a:gd name="T4" fmla="*/ 0 w 67"/>
                <a:gd name="T5" fmla="*/ 68 h 68"/>
                <a:gd name="T6" fmla="*/ 33 w 67"/>
                <a:gd name="T7" fmla="*/ 47 h 68"/>
                <a:gd name="T8" fmla="*/ 67 w 67"/>
                <a:gd name="T9" fmla="*/ 68 h 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"/>
                <a:gd name="T16" fmla="*/ 0 h 68"/>
                <a:gd name="T17" fmla="*/ 67 w 67"/>
                <a:gd name="T18" fmla="*/ 68 h 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" h="68">
                  <a:moveTo>
                    <a:pt x="67" y="68"/>
                  </a:moveTo>
                  <a:lnTo>
                    <a:pt x="33" y="0"/>
                  </a:lnTo>
                  <a:lnTo>
                    <a:pt x="0" y="68"/>
                  </a:lnTo>
                  <a:lnTo>
                    <a:pt x="33" y="47"/>
                  </a:lnTo>
                  <a:lnTo>
                    <a:pt x="67" y="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39983" name="Group 73"/>
          <p:cNvGrpSpPr>
            <a:grpSpLocks/>
          </p:cNvGrpSpPr>
          <p:nvPr/>
        </p:nvGrpSpPr>
        <p:grpSpPr bwMode="auto">
          <a:xfrm>
            <a:off x="5191125" y="3641725"/>
            <a:ext cx="901700" cy="627063"/>
            <a:chOff x="3270" y="2694"/>
            <a:chExt cx="568" cy="395"/>
          </a:xfrm>
        </p:grpSpPr>
        <p:sp>
          <p:nvSpPr>
            <p:cNvPr id="40007" name="Freeform 74"/>
            <p:cNvSpPr>
              <a:spLocks/>
            </p:cNvSpPr>
            <p:nvPr/>
          </p:nvSpPr>
          <p:spPr bwMode="auto">
            <a:xfrm>
              <a:off x="3270" y="2737"/>
              <a:ext cx="534" cy="352"/>
            </a:xfrm>
            <a:custGeom>
              <a:avLst/>
              <a:gdLst>
                <a:gd name="T0" fmla="*/ 0 w 534"/>
                <a:gd name="T1" fmla="*/ 352 h 352"/>
                <a:gd name="T2" fmla="*/ 0 w 534"/>
                <a:gd name="T3" fmla="*/ 154 h 352"/>
                <a:gd name="T4" fmla="*/ 534 w 534"/>
                <a:gd name="T5" fmla="*/ 154 h 352"/>
                <a:gd name="T6" fmla="*/ 534 w 534"/>
                <a:gd name="T7" fmla="*/ 0 h 35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34"/>
                <a:gd name="T13" fmla="*/ 0 h 352"/>
                <a:gd name="T14" fmla="*/ 534 w 534"/>
                <a:gd name="T15" fmla="*/ 352 h 35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34" h="352">
                  <a:moveTo>
                    <a:pt x="0" y="352"/>
                  </a:moveTo>
                  <a:lnTo>
                    <a:pt x="0" y="154"/>
                  </a:lnTo>
                  <a:lnTo>
                    <a:pt x="534" y="154"/>
                  </a:lnTo>
                  <a:lnTo>
                    <a:pt x="534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40008" name="Freeform 75"/>
            <p:cNvSpPr>
              <a:spLocks/>
            </p:cNvSpPr>
            <p:nvPr/>
          </p:nvSpPr>
          <p:spPr bwMode="auto">
            <a:xfrm>
              <a:off x="3771" y="2694"/>
              <a:ext cx="67" cy="67"/>
            </a:xfrm>
            <a:custGeom>
              <a:avLst/>
              <a:gdLst>
                <a:gd name="T0" fmla="*/ 67 w 67"/>
                <a:gd name="T1" fmla="*/ 67 h 67"/>
                <a:gd name="T2" fmla="*/ 33 w 67"/>
                <a:gd name="T3" fmla="*/ 0 h 67"/>
                <a:gd name="T4" fmla="*/ 0 w 67"/>
                <a:gd name="T5" fmla="*/ 67 h 67"/>
                <a:gd name="T6" fmla="*/ 33 w 67"/>
                <a:gd name="T7" fmla="*/ 46 h 67"/>
                <a:gd name="T8" fmla="*/ 67 w 67"/>
                <a:gd name="T9" fmla="*/ 67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"/>
                <a:gd name="T16" fmla="*/ 0 h 67"/>
                <a:gd name="T17" fmla="*/ 67 w 67"/>
                <a:gd name="T18" fmla="*/ 67 h 6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" h="67">
                  <a:moveTo>
                    <a:pt x="67" y="67"/>
                  </a:moveTo>
                  <a:lnTo>
                    <a:pt x="33" y="0"/>
                  </a:lnTo>
                  <a:lnTo>
                    <a:pt x="0" y="67"/>
                  </a:lnTo>
                  <a:lnTo>
                    <a:pt x="33" y="46"/>
                  </a:lnTo>
                  <a:lnTo>
                    <a:pt x="67" y="6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39984" name="Group 76"/>
          <p:cNvGrpSpPr>
            <a:grpSpLocks/>
          </p:cNvGrpSpPr>
          <p:nvPr/>
        </p:nvGrpSpPr>
        <p:grpSpPr bwMode="auto">
          <a:xfrm>
            <a:off x="5986463" y="3641725"/>
            <a:ext cx="919162" cy="627063"/>
            <a:chOff x="3771" y="2694"/>
            <a:chExt cx="579" cy="395"/>
          </a:xfrm>
        </p:grpSpPr>
        <p:sp>
          <p:nvSpPr>
            <p:cNvPr id="40005" name="Freeform 77"/>
            <p:cNvSpPr>
              <a:spLocks/>
            </p:cNvSpPr>
            <p:nvPr/>
          </p:nvSpPr>
          <p:spPr bwMode="auto">
            <a:xfrm>
              <a:off x="3804" y="2737"/>
              <a:ext cx="546" cy="352"/>
            </a:xfrm>
            <a:custGeom>
              <a:avLst/>
              <a:gdLst>
                <a:gd name="T0" fmla="*/ 546 w 546"/>
                <a:gd name="T1" fmla="*/ 352 h 352"/>
                <a:gd name="T2" fmla="*/ 546 w 546"/>
                <a:gd name="T3" fmla="*/ 154 h 352"/>
                <a:gd name="T4" fmla="*/ 0 w 546"/>
                <a:gd name="T5" fmla="*/ 154 h 352"/>
                <a:gd name="T6" fmla="*/ 0 w 546"/>
                <a:gd name="T7" fmla="*/ 0 h 35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46"/>
                <a:gd name="T13" fmla="*/ 0 h 352"/>
                <a:gd name="T14" fmla="*/ 546 w 546"/>
                <a:gd name="T15" fmla="*/ 352 h 35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46" h="352">
                  <a:moveTo>
                    <a:pt x="546" y="352"/>
                  </a:moveTo>
                  <a:lnTo>
                    <a:pt x="546" y="154"/>
                  </a:lnTo>
                  <a:lnTo>
                    <a:pt x="0" y="154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40006" name="Freeform 78"/>
            <p:cNvSpPr>
              <a:spLocks/>
            </p:cNvSpPr>
            <p:nvPr/>
          </p:nvSpPr>
          <p:spPr bwMode="auto">
            <a:xfrm>
              <a:off x="3771" y="2694"/>
              <a:ext cx="67" cy="67"/>
            </a:xfrm>
            <a:custGeom>
              <a:avLst/>
              <a:gdLst>
                <a:gd name="T0" fmla="*/ 67 w 67"/>
                <a:gd name="T1" fmla="*/ 67 h 67"/>
                <a:gd name="T2" fmla="*/ 33 w 67"/>
                <a:gd name="T3" fmla="*/ 0 h 67"/>
                <a:gd name="T4" fmla="*/ 0 w 67"/>
                <a:gd name="T5" fmla="*/ 67 h 67"/>
                <a:gd name="T6" fmla="*/ 33 w 67"/>
                <a:gd name="T7" fmla="*/ 46 h 67"/>
                <a:gd name="T8" fmla="*/ 67 w 67"/>
                <a:gd name="T9" fmla="*/ 67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"/>
                <a:gd name="T16" fmla="*/ 0 h 67"/>
                <a:gd name="T17" fmla="*/ 67 w 67"/>
                <a:gd name="T18" fmla="*/ 67 h 6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" h="67">
                  <a:moveTo>
                    <a:pt x="67" y="67"/>
                  </a:moveTo>
                  <a:lnTo>
                    <a:pt x="33" y="0"/>
                  </a:lnTo>
                  <a:lnTo>
                    <a:pt x="0" y="67"/>
                  </a:lnTo>
                  <a:lnTo>
                    <a:pt x="33" y="46"/>
                  </a:lnTo>
                  <a:lnTo>
                    <a:pt x="67" y="6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39985" name="Group 79"/>
          <p:cNvGrpSpPr>
            <a:grpSpLocks/>
          </p:cNvGrpSpPr>
          <p:nvPr/>
        </p:nvGrpSpPr>
        <p:grpSpPr bwMode="auto">
          <a:xfrm>
            <a:off x="2447925" y="2263775"/>
            <a:ext cx="1844675" cy="723900"/>
            <a:chOff x="1542" y="1826"/>
            <a:chExt cx="1162" cy="456"/>
          </a:xfrm>
        </p:grpSpPr>
        <p:sp>
          <p:nvSpPr>
            <p:cNvPr id="40003" name="Freeform 80"/>
            <p:cNvSpPr>
              <a:spLocks/>
            </p:cNvSpPr>
            <p:nvPr/>
          </p:nvSpPr>
          <p:spPr bwMode="auto">
            <a:xfrm>
              <a:off x="1542" y="1869"/>
              <a:ext cx="1128" cy="413"/>
            </a:xfrm>
            <a:custGeom>
              <a:avLst/>
              <a:gdLst>
                <a:gd name="T0" fmla="*/ 0 w 1128"/>
                <a:gd name="T1" fmla="*/ 413 h 413"/>
                <a:gd name="T2" fmla="*/ 0 w 1128"/>
                <a:gd name="T3" fmla="*/ 185 h 413"/>
                <a:gd name="T4" fmla="*/ 1128 w 1128"/>
                <a:gd name="T5" fmla="*/ 185 h 413"/>
                <a:gd name="T6" fmla="*/ 1128 w 1128"/>
                <a:gd name="T7" fmla="*/ 0 h 41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28"/>
                <a:gd name="T13" fmla="*/ 0 h 413"/>
                <a:gd name="T14" fmla="*/ 1128 w 1128"/>
                <a:gd name="T15" fmla="*/ 413 h 41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28" h="413">
                  <a:moveTo>
                    <a:pt x="0" y="413"/>
                  </a:moveTo>
                  <a:lnTo>
                    <a:pt x="0" y="185"/>
                  </a:lnTo>
                  <a:lnTo>
                    <a:pt x="1128" y="185"/>
                  </a:lnTo>
                  <a:lnTo>
                    <a:pt x="1128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40004" name="Freeform 81"/>
            <p:cNvSpPr>
              <a:spLocks/>
            </p:cNvSpPr>
            <p:nvPr/>
          </p:nvSpPr>
          <p:spPr bwMode="auto">
            <a:xfrm>
              <a:off x="2637" y="1826"/>
              <a:ext cx="67" cy="67"/>
            </a:xfrm>
            <a:custGeom>
              <a:avLst/>
              <a:gdLst>
                <a:gd name="T0" fmla="*/ 67 w 67"/>
                <a:gd name="T1" fmla="*/ 67 h 67"/>
                <a:gd name="T2" fmla="*/ 33 w 67"/>
                <a:gd name="T3" fmla="*/ 0 h 67"/>
                <a:gd name="T4" fmla="*/ 0 w 67"/>
                <a:gd name="T5" fmla="*/ 67 h 67"/>
                <a:gd name="T6" fmla="*/ 33 w 67"/>
                <a:gd name="T7" fmla="*/ 46 h 67"/>
                <a:gd name="T8" fmla="*/ 67 w 67"/>
                <a:gd name="T9" fmla="*/ 67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"/>
                <a:gd name="T16" fmla="*/ 0 h 67"/>
                <a:gd name="T17" fmla="*/ 67 w 67"/>
                <a:gd name="T18" fmla="*/ 67 h 6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" h="67">
                  <a:moveTo>
                    <a:pt x="67" y="67"/>
                  </a:moveTo>
                  <a:lnTo>
                    <a:pt x="33" y="0"/>
                  </a:lnTo>
                  <a:lnTo>
                    <a:pt x="0" y="67"/>
                  </a:lnTo>
                  <a:lnTo>
                    <a:pt x="33" y="46"/>
                  </a:lnTo>
                  <a:lnTo>
                    <a:pt x="67" y="6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39986" name="Group 82"/>
          <p:cNvGrpSpPr>
            <a:grpSpLocks/>
          </p:cNvGrpSpPr>
          <p:nvPr/>
        </p:nvGrpSpPr>
        <p:grpSpPr bwMode="auto">
          <a:xfrm>
            <a:off x="4186238" y="2263775"/>
            <a:ext cx="1852612" cy="723900"/>
            <a:chOff x="2637" y="1826"/>
            <a:chExt cx="1167" cy="456"/>
          </a:xfrm>
        </p:grpSpPr>
        <p:sp>
          <p:nvSpPr>
            <p:cNvPr id="40001" name="Freeform 83"/>
            <p:cNvSpPr>
              <a:spLocks/>
            </p:cNvSpPr>
            <p:nvPr/>
          </p:nvSpPr>
          <p:spPr bwMode="auto">
            <a:xfrm>
              <a:off x="2670" y="1869"/>
              <a:ext cx="1134" cy="413"/>
            </a:xfrm>
            <a:custGeom>
              <a:avLst/>
              <a:gdLst>
                <a:gd name="T0" fmla="*/ 1134 w 1134"/>
                <a:gd name="T1" fmla="*/ 413 h 413"/>
                <a:gd name="T2" fmla="*/ 1134 w 1134"/>
                <a:gd name="T3" fmla="*/ 185 h 413"/>
                <a:gd name="T4" fmla="*/ 0 w 1134"/>
                <a:gd name="T5" fmla="*/ 185 h 413"/>
                <a:gd name="T6" fmla="*/ 0 w 1134"/>
                <a:gd name="T7" fmla="*/ 0 h 41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34"/>
                <a:gd name="T13" fmla="*/ 0 h 413"/>
                <a:gd name="T14" fmla="*/ 1134 w 1134"/>
                <a:gd name="T15" fmla="*/ 413 h 41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34" h="413">
                  <a:moveTo>
                    <a:pt x="1134" y="413"/>
                  </a:moveTo>
                  <a:lnTo>
                    <a:pt x="1134" y="185"/>
                  </a:lnTo>
                  <a:lnTo>
                    <a:pt x="0" y="185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40002" name="Freeform 84"/>
            <p:cNvSpPr>
              <a:spLocks/>
            </p:cNvSpPr>
            <p:nvPr/>
          </p:nvSpPr>
          <p:spPr bwMode="auto">
            <a:xfrm>
              <a:off x="2637" y="1826"/>
              <a:ext cx="67" cy="67"/>
            </a:xfrm>
            <a:custGeom>
              <a:avLst/>
              <a:gdLst>
                <a:gd name="T0" fmla="*/ 67 w 67"/>
                <a:gd name="T1" fmla="*/ 67 h 67"/>
                <a:gd name="T2" fmla="*/ 33 w 67"/>
                <a:gd name="T3" fmla="*/ 0 h 67"/>
                <a:gd name="T4" fmla="*/ 0 w 67"/>
                <a:gd name="T5" fmla="*/ 67 h 67"/>
                <a:gd name="T6" fmla="*/ 33 w 67"/>
                <a:gd name="T7" fmla="*/ 46 h 67"/>
                <a:gd name="T8" fmla="*/ 67 w 67"/>
                <a:gd name="T9" fmla="*/ 67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"/>
                <a:gd name="T16" fmla="*/ 0 h 67"/>
                <a:gd name="T17" fmla="*/ 67 w 67"/>
                <a:gd name="T18" fmla="*/ 67 h 6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" h="67">
                  <a:moveTo>
                    <a:pt x="67" y="67"/>
                  </a:moveTo>
                  <a:lnTo>
                    <a:pt x="33" y="0"/>
                  </a:lnTo>
                  <a:lnTo>
                    <a:pt x="0" y="67"/>
                  </a:lnTo>
                  <a:lnTo>
                    <a:pt x="33" y="46"/>
                  </a:lnTo>
                  <a:lnTo>
                    <a:pt x="67" y="6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</p:grpSp>
      <p:sp>
        <p:nvSpPr>
          <p:cNvPr id="278613" name="Rectangle 85"/>
          <p:cNvSpPr>
            <a:spLocks noGrp="1" noChangeArrowheads="1"/>
          </p:cNvSpPr>
          <p:nvPr>
            <p:ph type="title"/>
          </p:nvPr>
        </p:nvSpPr>
        <p:spPr>
          <a:xfrm>
            <a:off x="1116013" y="-161925"/>
            <a:ext cx="7162800" cy="1143000"/>
          </a:xfrm>
        </p:spPr>
        <p:txBody>
          <a:bodyPr/>
          <a:lstStyle/>
          <a:p>
            <a:pPr algn="ctr">
              <a:defRPr/>
            </a:pPr>
            <a:r>
              <a:rPr lang="en-GB" sz="3200" dirty="0" err="1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Análisis</a:t>
            </a:r>
            <a:r>
              <a:rPr lang="en-GB" sz="3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GB" sz="32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de la </a:t>
            </a:r>
            <a:r>
              <a:rPr lang="en-GB" sz="3200" dirty="0" err="1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estrategia</a:t>
            </a:r>
            <a:r>
              <a:rPr lang="en-GB" sz="3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GB" sz="3200" b="1" kern="1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(</a:t>
            </a:r>
            <a:r>
              <a:rPr lang="en-GB" sz="2400" dirty="0" err="1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introducción</a:t>
            </a:r>
            <a:r>
              <a:rPr lang="en-GB" sz="3200" b="1" kern="1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)</a:t>
            </a:r>
            <a:endParaRPr lang="en-GB" sz="3200" b="1" kern="1200" dirty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8614" name="Line 86"/>
          <p:cNvSpPr>
            <a:spLocks noChangeShapeType="1"/>
          </p:cNvSpPr>
          <p:nvPr/>
        </p:nvSpPr>
        <p:spPr bwMode="auto">
          <a:xfrm>
            <a:off x="2438400" y="812800"/>
            <a:ext cx="2057400" cy="441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278615" name="Rectangle 87"/>
          <p:cNvSpPr>
            <a:spLocks noChangeArrowheads="1"/>
          </p:cNvSpPr>
          <p:nvPr/>
        </p:nvSpPr>
        <p:spPr bwMode="auto">
          <a:xfrm>
            <a:off x="1969567" y="5772275"/>
            <a:ext cx="5698777" cy="897632"/>
          </a:xfrm>
          <a:prstGeom prst="rect">
            <a:avLst/>
          </a:prstGeom>
          <a:solidFill>
            <a:srgbClr val="FF660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GB" sz="2000" i="1" dirty="0" err="1" smtClean="0">
                <a:latin typeface="Arial Narrow" charset="0"/>
              </a:rPr>
              <a:t>Decisión</a:t>
            </a:r>
            <a:r>
              <a:rPr lang="en-GB" sz="2000" i="1" dirty="0" smtClean="0">
                <a:latin typeface="Arial Narrow" charset="0"/>
              </a:rPr>
              <a:t> </a:t>
            </a:r>
            <a:r>
              <a:rPr lang="en-GB" sz="2000" i="1" dirty="0" err="1" smtClean="0">
                <a:latin typeface="Arial Narrow" charset="0"/>
              </a:rPr>
              <a:t>fundada</a:t>
            </a:r>
            <a:r>
              <a:rPr lang="en-GB" sz="2000" i="1" dirty="0" smtClean="0">
                <a:latin typeface="Arial Narrow" charset="0"/>
              </a:rPr>
              <a:t> en </a:t>
            </a:r>
            <a:r>
              <a:rPr lang="en-GB" sz="2000" i="1" dirty="0" err="1" smtClean="0">
                <a:latin typeface="Arial Narrow" charset="0"/>
              </a:rPr>
              <a:t>prioridades</a:t>
            </a:r>
            <a:r>
              <a:rPr lang="en-GB" sz="2000" i="1" dirty="0" smtClean="0">
                <a:latin typeface="Arial Narrow" charset="0"/>
              </a:rPr>
              <a:t> de </a:t>
            </a:r>
            <a:r>
              <a:rPr lang="en-GB" sz="2000" i="1" dirty="0" err="1" smtClean="0">
                <a:latin typeface="Arial Narrow" charset="0"/>
              </a:rPr>
              <a:t>políticas</a:t>
            </a:r>
            <a:r>
              <a:rPr lang="en-GB" sz="2000" i="1" dirty="0" smtClean="0">
                <a:latin typeface="Arial Narrow" charset="0"/>
              </a:rPr>
              <a:t>, </a:t>
            </a:r>
            <a:r>
              <a:rPr lang="en-GB" sz="2000" i="1" dirty="0" err="1" smtClean="0">
                <a:latin typeface="Arial Narrow" charset="0"/>
              </a:rPr>
              <a:t>costo-beneficio</a:t>
            </a:r>
            <a:r>
              <a:rPr lang="en-GB" sz="2000" i="1" dirty="0" smtClean="0">
                <a:latin typeface="Arial Narrow" charset="0"/>
              </a:rPr>
              <a:t>, </a:t>
            </a:r>
          </a:p>
          <a:p>
            <a:pPr algn="ctr" eaLnBrk="0" hangingPunct="0">
              <a:defRPr/>
            </a:pPr>
            <a:r>
              <a:rPr lang="en-GB" sz="2000" i="1" dirty="0" err="1" smtClean="0">
                <a:latin typeface="Arial Narrow" charset="0"/>
              </a:rPr>
              <a:t>otros</a:t>
            </a:r>
            <a:r>
              <a:rPr lang="en-GB" sz="2000" i="1" dirty="0" smtClean="0">
                <a:latin typeface="Arial Narrow" charset="0"/>
              </a:rPr>
              <a:t> </a:t>
            </a:r>
            <a:r>
              <a:rPr lang="en-GB" sz="2000" i="1" dirty="0" err="1" smtClean="0">
                <a:latin typeface="Arial Narrow" charset="0"/>
              </a:rPr>
              <a:t>programas</a:t>
            </a:r>
            <a:r>
              <a:rPr lang="en-GB" sz="2000" i="1" dirty="0" smtClean="0">
                <a:latin typeface="Arial Narrow" charset="0"/>
              </a:rPr>
              <a:t> en </a:t>
            </a:r>
            <a:r>
              <a:rPr lang="en-GB" sz="2000" i="1" dirty="0" err="1" smtClean="0">
                <a:latin typeface="Arial Narrow" charset="0"/>
              </a:rPr>
              <a:t>curso</a:t>
            </a:r>
            <a:r>
              <a:rPr lang="en-GB" sz="2000" i="1" dirty="0" smtClean="0">
                <a:latin typeface="Arial Narrow" charset="0"/>
              </a:rPr>
              <a:t>, </a:t>
            </a:r>
            <a:r>
              <a:rPr lang="en-GB" sz="2000" i="1" dirty="0" err="1" smtClean="0">
                <a:latin typeface="Arial Narrow" charset="0"/>
              </a:rPr>
              <a:t>presupuesto</a:t>
            </a:r>
            <a:r>
              <a:rPr lang="en-GB" sz="2000" i="1" dirty="0" smtClean="0">
                <a:latin typeface="Arial Narrow" charset="0"/>
              </a:rPr>
              <a:t>, </a:t>
            </a:r>
            <a:r>
              <a:rPr lang="en-GB" sz="2000" i="1" dirty="0" err="1" smtClean="0">
                <a:latin typeface="Arial Narrow" charset="0"/>
              </a:rPr>
              <a:t>etc</a:t>
            </a:r>
            <a:endParaRPr lang="en-GB" sz="2000" i="1" dirty="0">
              <a:latin typeface="Arial Narrow" charset="0"/>
            </a:endParaRPr>
          </a:p>
        </p:txBody>
      </p:sp>
      <p:sp>
        <p:nvSpPr>
          <p:cNvPr id="278616" name="Text Box 88"/>
          <p:cNvSpPr txBox="1">
            <a:spLocks noChangeArrowheads="1"/>
          </p:cNvSpPr>
          <p:nvPr/>
        </p:nvSpPr>
        <p:spPr bwMode="auto">
          <a:xfrm>
            <a:off x="228600" y="5078511"/>
            <a:ext cx="3962400" cy="369332"/>
          </a:xfrm>
          <a:prstGeom prst="rect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GB" b="1" dirty="0" err="1" smtClean="0">
                <a:latin typeface="Arial Narrow" charset="0"/>
                <a:ea typeface="+mn-ea"/>
              </a:rPr>
              <a:t>Estrategia</a:t>
            </a:r>
            <a:r>
              <a:rPr lang="en-GB" b="1" dirty="0" smtClean="0">
                <a:latin typeface="Arial Narrow" charset="0"/>
                <a:ea typeface="+mn-ea"/>
              </a:rPr>
              <a:t> control </a:t>
            </a:r>
            <a:r>
              <a:rPr lang="en-GB" b="1" dirty="0" err="1" smtClean="0">
                <a:latin typeface="Arial Narrow" charset="0"/>
                <a:ea typeface="+mn-ea"/>
              </a:rPr>
              <a:t>existencias</a:t>
            </a:r>
            <a:r>
              <a:rPr lang="en-GB" b="1" dirty="0" smtClean="0">
                <a:latin typeface="Arial Narrow" charset="0"/>
                <a:ea typeface="+mn-ea"/>
              </a:rPr>
              <a:t> de </a:t>
            </a:r>
            <a:r>
              <a:rPr lang="en-GB" b="1" dirty="0" err="1" smtClean="0">
                <a:latin typeface="Arial Narrow" charset="0"/>
                <a:ea typeface="+mn-ea"/>
              </a:rPr>
              <a:t>pescado</a:t>
            </a:r>
            <a:endParaRPr lang="en-GB" b="1" dirty="0">
              <a:latin typeface="Arial Narrow" charset="0"/>
              <a:ea typeface="+mn-ea"/>
            </a:endParaRPr>
          </a:p>
        </p:txBody>
      </p:sp>
      <p:sp>
        <p:nvSpPr>
          <p:cNvPr id="278617" name="Text Box 89"/>
          <p:cNvSpPr txBox="1">
            <a:spLocks noChangeArrowheads="1"/>
          </p:cNvSpPr>
          <p:nvPr/>
        </p:nvSpPr>
        <p:spPr bwMode="auto">
          <a:xfrm>
            <a:off x="4616152" y="5078511"/>
            <a:ext cx="3268216" cy="369332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GB" dirty="0" err="1" smtClean="0">
                <a:ln>
                  <a:solidFill>
                    <a:schemeClr val="bg1"/>
                  </a:solidFill>
                </a:ln>
                <a:solidFill>
                  <a:srgbClr val="FF6600"/>
                </a:solidFill>
                <a:latin typeface="Arial Narrow" charset="0"/>
              </a:rPr>
              <a:t>Estrategia</a:t>
            </a: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FF6600"/>
                </a:solidFill>
                <a:latin typeface="Arial Narrow" charset="0"/>
              </a:rPr>
              <a:t> de </a:t>
            </a:r>
            <a:r>
              <a:rPr lang="en-GB" dirty="0" err="1" smtClean="0">
                <a:ln>
                  <a:solidFill>
                    <a:schemeClr val="bg1"/>
                  </a:solidFill>
                </a:ln>
                <a:solidFill>
                  <a:srgbClr val="FF6600"/>
                </a:solidFill>
                <a:latin typeface="Arial Narrow" charset="0"/>
              </a:rPr>
              <a:t>orientación</a:t>
            </a: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FF6600"/>
                </a:solidFill>
                <a:latin typeface="Arial Narrow" charset="0"/>
              </a:rPr>
              <a:t> al </a:t>
            </a:r>
            <a:r>
              <a:rPr lang="en-GB" dirty="0" err="1" smtClean="0">
                <a:ln>
                  <a:solidFill>
                    <a:schemeClr val="bg1"/>
                  </a:solidFill>
                </a:ln>
                <a:solidFill>
                  <a:srgbClr val="FF6600"/>
                </a:solidFill>
                <a:latin typeface="Arial Narrow" charset="0"/>
              </a:rPr>
              <a:t>mercado</a:t>
            </a:r>
            <a:endParaRPr lang="en-GB" dirty="0">
              <a:ln>
                <a:solidFill>
                  <a:schemeClr val="bg1"/>
                </a:solidFill>
              </a:ln>
              <a:solidFill>
                <a:srgbClr val="FF6600"/>
              </a:solidFill>
              <a:latin typeface="Arial Narrow" charset="0"/>
            </a:endParaRPr>
          </a:p>
        </p:txBody>
      </p:sp>
      <p:sp>
        <p:nvSpPr>
          <p:cNvPr id="278618" name="Text Box 90"/>
          <p:cNvSpPr txBox="1">
            <a:spLocks noChangeArrowheads="1"/>
          </p:cNvSpPr>
          <p:nvPr/>
        </p:nvSpPr>
        <p:spPr bwMode="auto">
          <a:xfrm>
            <a:off x="7629525" y="2781300"/>
            <a:ext cx="15144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600" dirty="0" err="1" smtClean="0">
                <a:latin typeface="Arial Narrow" pitchFamily="34" charset="0"/>
              </a:rPr>
              <a:t>PROPÓSITOS</a:t>
            </a:r>
            <a:r>
              <a:rPr lang="en-GB" sz="1600" dirty="0" smtClean="0">
                <a:latin typeface="Arial Narrow" pitchFamily="34" charset="0"/>
              </a:rPr>
              <a:t> </a:t>
            </a:r>
            <a:r>
              <a:rPr lang="en-GB" sz="1600" dirty="0" err="1" smtClean="0">
                <a:latin typeface="Arial Narrow" pitchFamily="34" charset="0"/>
              </a:rPr>
              <a:t>RESULTADOS</a:t>
            </a:r>
            <a:r>
              <a:rPr lang="en-GB" sz="1600" dirty="0" smtClean="0">
                <a:latin typeface="Arial Narrow" pitchFamily="34" charset="0"/>
              </a:rPr>
              <a:t> </a:t>
            </a:r>
            <a:r>
              <a:rPr lang="en-GB" sz="1600" dirty="0">
                <a:latin typeface="Arial Narrow" pitchFamily="34" charset="0"/>
              </a:rPr>
              <a:t>/ </a:t>
            </a:r>
            <a:r>
              <a:rPr lang="en-GB" sz="1600" dirty="0" err="1" smtClean="0">
                <a:latin typeface="Arial Narrow" pitchFamily="34" charset="0"/>
              </a:rPr>
              <a:t>esperados</a:t>
            </a:r>
            <a:endParaRPr lang="en-GB" sz="1600" dirty="0">
              <a:latin typeface="Arial Narrow" pitchFamily="34" charset="0"/>
            </a:endParaRPr>
          </a:p>
        </p:txBody>
      </p:sp>
      <p:sp>
        <p:nvSpPr>
          <p:cNvPr id="278619" name="Text Box 91"/>
          <p:cNvSpPr txBox="1">
            <a:spLocks noChangeArrowheads="1"/>
          </p:cNvSpPr>
          <p:nvPr/>
        </p:nvSpPr>
        <p:spPr bwMode="auto">
          <a:xfrm>
            <a:off x="7772400" y="1498600"/>
            <a:ext cx="1371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600" dirty="0" err="1" smtClean="0">
                <a:latin typeface="Arial Narrow" pitchFamily="34" charset="0"/>
              </a:rPr>
              <a:t>OBJETIVO</a:t>
            </a:r>
            <a:r>
              <a:rPr lang="en-GB" sz="1600" dirty="0" smtClean="0">
                <a:latin typeface="Arial Narrow" pitchFamily="34" charset="0"/>
              </a:rPr>
              <a:t> GENERAL</a:t>
            </a:r>
            <a:endParaRPr lang="en-GB" sz="1600" dirty="0">
              <a:latin typeface="Arial Narrow" pitchFamily="34" charset="0"/>
            </a:endParaRPr>
          </a:p>
        </p:txBody>
      </p:sp>
      <p:sp>
        <p:nvSpPr>
          <p:cNvPr id="278620" name="Text Box 92"/>
          <p:cNvSpPr txBox="1">
            <a:spLocks noChangeArrowheads="1"/>
          </p:cNvSpPr>
          <p:nvPr/>
        </p:nvSpPr>
        <p:spPr bwMode="auto">
          <a:xfrm>
            <a:off x="7772400" y="4286250"/>
            <a:ext cx="1371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600" dirty="0" err="1" smtClean="0">
                <a:latin typeface="Arial Narrow" pitchFamily="34" charset="0"/>
              </a:rPr>
              <a:t>PRODUCTOS</a:t>
            </a:r>
            <a:r>
              <a:rPr lang="en-GB" sz="1600" dirty="0" smtClean="0">
                <a:latin typeface="Arial Narrow" pitchFamily="34" charset="0"/>
              </a:rPr>
              <a:t>/ </a:t>
            </a:r>
            <a:r>
              <a:rPr lang="en-GB" sz="1600" dirty="0" err="1" smtClean="0">
                <a:latin typeface="Arial Narrow" pitchFamily="34" charset="0"/>
              </a:rPr>
              <a:t>RESULTADOS</a:t>
            </a:r>
            <a:endParaRPr lang="en-GB" sz="1600" dirty="0">
              <a:latin typeface="Arial Narrow" pitchFamily="34" charset="0"/>
            </a:endParaRPr>
          </a:p>
        </p:txBody>
      </p:sp>
      <p:sp>
        <p:nvSpPr>
          <p:cNvPr id="39999" name="Rectangle 95"/>
          <p:cNvSpPr>
            <a:spLocks noChangeArrowheads="1"/>
          </p:cNvSpPr>
          <p:nvPr/>
        </p:nvSpPr>
        <p:spPr bwMode="auto">
          <a:xfrm>
            <a:off x="228600" y="1839913"/>
            <a:ext cx="23288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78624" name="Text Box 96"/>
          <p:cNvSpPr txBox="1">
            <a:spLocks noChangeArrowheads="1"/>
          </p:cNvSpPr>
          <p:nvPr/>
        </p:nvSpPr>
        <p:spPr bwMode="auto">
          <a:xfrm>
            <a:off x="179512" y="1412776"/>
            <a:ext cx="19812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i="1" dirty="0" err="1" smtClean="0">
                <a:latin typeface="Arial Narrow" pitchFamily="34" charset="0"/>
              </a:rPr>
              <a:t>Estas</a:t>
            </a:r>
            <a:r>
              <a:rPr lang="en-US" sz="1600" i="1" dirty="0" smtClean="0">
                <a:latin typeface="Arial Narrow" pitchFamily="34" charset="0"/>
              </a:rPr>
              <a:t> </a:t>
            </a:r>
            <a:r>
              <a:rPr lang="en-US" sz="1600" i="1" dirty="0" err="1" smtClean="0">
                <a:latin typeface="Arial Narrow" pitchFamily="34" charset="0"/>
              </a:rPr>
              <a:t>declaraciones</a:t>
            </a:r>
            <a:r>
              <a:rPr lang="en-US" sz="1600" i="1" dirty="0" smtClean="0">
                <a:latin typeface="Arial Narrow" pitchFamily="34" charset="0"/>
              </a:rPr>
              <a:t> </a:t>
            </a:r>
            <a:r>
              <a:rPr lang="en-US" sz="1600" i="1" dirty="0" err="1" smtClean="0">
                <a:latin typeface="Arial Narrow" pitchFamily="34" charset="0"/>
              </a:rPr>
              <a:t>excluídas</a:t>
            </a:r>
            <a:r>
              <a:rPr lang="en-US" sz="1600" i="1" dirty="0" smtClean="0">
                <a:latin typeface="Arial Narrow" pitchFamily="34" charset="0"/>
              </a:rPr>
              <a:t> </a:t>
            </a:r>
            <a:r>
              <a:rPr lang="en-US" sz="1600" i="1" dirty="0" err="1" smtClean="0">
                <a:latin typeface="Arial Narrow" pitchFamily="34" charset="0"/>
              </a:rPr>
              <a:t>deben</a:t>
            </a:r>
            <a:r>
              <a:rPr lang="en-US" sz="1600" i="1" dirty="0" smtClean="0">
                <a:latin typeface="Arial Narrow" pitchFamily="34" charset="0"/>
              </a:rPr>
              <a:t> </a:t>
            </a:r>
            <a:r>
              <a:rPr lang="en-US" sz="1600" i="1" dirty="0" err="1" smtClean="0">
                <a:latin typeface="Arial Narrow" pitchFamily="34" charset="0"/>
              </a:rPr>
              <a:t>considerarse</a:t>
            </a:r>
            <a:r>
              <a:rPr lang="en-US" sz="1600" i="1" dirty="0" smtClean="0">
                <a:latin typeface="Arial Narrow" pitchFamily="34" charset="0"/>
              </a:rPr>
              <a:t>  </a:t>
            </a:r>
            <a:r>
              <a:rPr lang="en-US" sz="1600" i="1" dirty="0" err="1" smtClean="0">
                <a:latin typeface="Arial Narrow" pitchFamily="34" charset="0"/>
              </a:rPr>
              <a:t>durante</a:t>
            </a:r>
            <a:r>
              <a:rPr lang="en-US" sz="1600" i="1" dirty="0" smtClean="0">
                <a:latin typeface="Arial Narrow" pitchFamily="34" charset="0"/>
              </a:rPr>
              <a:t> el </a:t>
            </a:r>
            <a:r>
              <a:rPr lang="en-US" sz="1600" i="1" dirty="0" err="1" smtClean="0">
                <a:latin typeface="Arial Narrow" pitchFamily="34" charset="0"/>
              </a:rPr>
              <a:t>análisis</a:t>
            </a:r>
            <a:r>
              <a:rPr lang="en-US" sz="1600" i="1" dirty="0" smtClean="0">
                <a:latin typeface="Arial Narrow" pitchFamily="34" charset="0"/>
              </a:rPr>
              <a:t> de  </a:t>
            </a:r>
            <a:r>
              <a:rPr lang="en-US" sz="1600" i="1" dirty="0" err="1" smtClean="0">
                <a:latin typeface="Arial Narrow" pitchFamily="34" charset="0"/>
              </a:rPr>
              <a:t>supuestos</a:t>
            </a:r>
            <a:r>
              <a:rPr lang="en-US" sz="1600" i="1" dirty="0" smtClean="0">
                <a:latin typeface="Arial Narrow" pitchFamily="34" charset="0"/>
              </a:rPr>
              <a:t> / </a:t>
            </a:r>
            <a:r>
              <a:rPr lang="en-US" sz="1600" i="1" dirty="0" err="1" smtClean="0">
                <a:latin typeface="Arial Narrow" pitchFamily="34" charset="0"/>
              </a:rPr>
              <a:t>riesgos</a:t>
            </a:r>
            <a:r>
              <a:rPr lang="en-US" sz="1600" i="1" dirty="0" smtClean="0">
                <a:latin typeface="Arial Narrow" pitchFamily="34" charset="0"/>
              </a:rPr>
              <a:t>. </a:t>
            </a:r>
            <a:endParaRPr lang="en-US" sz="1600" i="1" dirty="0">
              <a:latin typeface="Arial Narrow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49983" y="2996952"/>
            <a:ext cx="16742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200" dirty="0">
                <a:latin typeface="Arial Narrow" panose="020B0606020202030204" pitchFamily="34" charset="0"/>
              </a:rPr>
              <a:t>Agotamiento de los recursos pesqueros reducido o interrumpido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5576" y="4293096"/>
            <a:ext cx="15906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200" dirty="0">
                <a:latin typeface="Arial Narrow" panose="020B0606020202030204" pitchFamily="34" charset="0"/>
              </a:rPr>
              <a:t>Hábitat natural de los recursos pesqueros protegido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469331" y="4294837"/>
            <a:ext cx="15986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200" dirty="0">
                <a:latin typeface="Arial Narrow" panose="020B0606020202030204" pitchFamily="34" charset="0"/>
              </a:rPr>
              <a:t>Prácticas ilegales de pesca reducidas significativamente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160144" y="3068960"/>
            <a:ext cx="18601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200" dirty="0">
                <a:latin typeface="Arial Narrow" panose="020B0606020202030204" pitchFamily="34" charset="0"/>
              </a:rPr>
              <a:t>Precio de venta para los pescadores aumentó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427984" y="4365104"/>
            <a:ext cx="15608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200" dirty="0">
                <a:latin typeface="Arial Narrow" panose="020B0606020202030204" pitchFamily="34" charset="0"/>
              </a:rPr>
              <a:t>Calidad del proceso de pesca incrementado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240844" y="4407495"/>
            <a:ext cx="13554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200" dirty="0">
                <a:latin typeface="Arial Narrow" panose="020B0606020202030204" pitchFamily="34" charset="0"/>
              </a:rPr>
              <a:t>Acceso a los mercados mejorado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63888" y="807095"/>
            <a:ext cx="19255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b="1" dirty="0" smtClean="0">
                <a:latin typeface="Arial Narrow" panose="020B0606020202030204" pitchFamily="34" charset="0"/>
              </a:rPr>
              <a:t>En el proyecto</a:t>
            </a:r>
            <a:endParaRPr lang="es-CO" sz="2400" b="1" dirty="0">
              <a:latin typeface="Arial Narrow" panose="020B0606020202030204" pitchFamily="34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779912" y="1340768"/>
            <a:ext cx="183507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107504" y="879103"/>
            <a:ext cx="24449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b="1" dirty="0" smtClean="0">
                <a:latin typeface="Arial Narrow" panose="020B0606020202030204" pitchFamily="34" charset="0"/>
              </a:rPr>
              <a:t>Fuera del proyecto</a:t>
            </a:r>
            <a:endParaRPr lang="es-CO" sz="2400" b="1" dirty="0">
              <a:latin typeface="Arial Narrow" panose="020B0606020202030204" pitchFamily="34" charset="0"/>
            </a:endParaRPr>
          </a:p>
        </p:txBody>
      </p:sp>
      <p:cxnSp>
        <p:nvCxnSpPr>
          <p:cNvPr id="115" name="Straight Arrow Connector 114"/>
          <p:cNvCxnSpPr/>
          <p:nvPr/>
        </p:nvCxnSpPr>
        <p:spPr>
          <a:xfrm flipH="1" flipV="1">
            <a:off x="395537" y="900336"/>
            <a:ext cx="1614238" cy="838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D8B1B-4EBA-4F15-8DA0-94DD9716041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2031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8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8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8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78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78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78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78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78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78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78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614" grpId="0" animBg="1"/>
      <p:bldP spid="278616" grpId="0" animBg="1"/>
      <p:bldP spid="278618" grpId="0" autoUpdateAnimBg="0"/>
      <p:bldP spid="278619" grpId="0" autoUpdateAnimBg="0"/>
      <p:bldP spid="278620" grpId="0" autoUpdateAnimBg="0"/>
      <p:bldP spid="278624" grpId="0" autoUpdateAnimBg="0"/>
      <p:bldP spid="15" grpId="0"/>
      <p:bldP spid="11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7278580"/>
              </p:ext>
            </p:extLst>
          </p:nvPr>
        </p:nvGraphicFramePr>
        <p:xfrm>
          <a:off x="971600" y="1556792"/>
          <a:ext cx="7632848" cy="4374925"/>
        </p:xfrm>
        <a:graphic>
          <a:graphicData uri="http://schemas.openxmlformats.org/drawingml/2006/table">
            <a:tbl>
              <a:tblPr firstRow="1" firstCol="1" bandRow="1"/>
              <a:tblGrid>
                <a:gridCol w="3816424"/>
                <a:gridCol w="3816424"/>
              </a:tblGrid>
              <a:tr h="771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MALA PRÁCTICA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BUENA PRÁCTICA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7108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El </a:t>
                      </a:r>
                      <a:r>
                        <a:rPr lang="es-CO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propósito es la </a:t>
                      </a:r>
                      <a:r>
                        <a:rPr lang="es-CO" sz="1600" u="sng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suma </a:t>
                      </a:r>
                      <a:r>
                        <a:rPr lang="es-CO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 los resultados: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El propósito es la </a:t>
                      </a:r>
                      <a:r>
                        <a:rPr lang="es-CO" sz="1600" u="sng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consecuencia</a:t>
                      </a:r>
                      <a:r>
                        <a:rPr lang="es-CO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de los resultados: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051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“El tratamiento del agua se ha mejorado y los niveles de descargue directo en el rio reducidos”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“Calidad del agua del rio mejorada”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606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Resultados: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  </a:t>
                      </a:r>
                    </a:p>
                    <a:p>
                      <a:pPr marL="742950" lvl="1" indent="-28575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CO" sz="1600" b="1" dirty="0"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Descarga directa de </a:t>
                      </a:r>
                      <a:r>
                        <a:rPr lang="es-CO" sz="1600" b="1" dirty="0" smtClean="0"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aguas residuales </a:t>
                      </a:r>
                      <a:r>
                        <a:rPr lang="es-CO" sz="1600" b="1" dirty="0"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dentro del rio reducida</a:t>
                      </a:r>
                    </a:p>
                    <a:p>
                      <a:pPr marL="742950" lvl="1" indent="-28575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CO" sz="1600" b="1" dirty="0"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Estándares de tratamiento de </a:t>
                      </a:r>
                      <a:r>
                        <a:rPr lang="es-CO" sz="1600" b="1" dirty="0" smtClean="0"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aguas residuales mejorados </a:t>
                      </a:r>
                      <a:r>
                        <a:rPr lang="es-CO" sz="1600" b="1" dirty="0"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y </a:t>
                      </a:r>
                      <a:r>
                        <a:rPr lang="es-CO" sz="1600" b="1" dirty="0" smtClean="0"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aplicados</a:t>
                      </a:r>
                      <a:endParaRPr lang="es-CO" sz="1600" b="1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  <a:p>
                      <a:pPr marL="742950" lvl="1" indent="-28575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CO" sz="1600" b="1" dirty="0"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Conciencia pública acerca de la responsabilidad en el manejo del medio ambiente </a:t>
                      </a:r>
                      <a:r>
                        <a:rPr lang="es-CO" sz="1600" b="1" dirty="0" smtClean="0"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mejorada</a:t>
                      </a:r>
                      <a:endParaRPr lang="es-CO" sz="1600" b="1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 </a:t>
                      </a:r>
                      <a:endParaRPr lang="es-C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32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sz="2800" dirty="0">
                <a:solidFill>
                  <a:srgbClr val="464646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Crítica del marco lógico para cumplir con las buenas prácticas</a:t>
            </a:r>
            <a:endParaRPr lang="es-CO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555750" y="22875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87043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ChangeArrowheads="1"/>
          </p:cNvSpPr>
          <p:nvPr/>
        </p:nvSpPr>
        <p:spPr bwMode="auto">
          <a:xfrm>
            <a:off x="1547813" y="2997200"/>
            <a:ext cx="6264275" cy="2413957"/>
          </a:xfrm>
          <a:prstGeom prst="rect">
            <a:avLst/>
          </a:prstGeom>
          <a:solidFill>
            <a:srgbClr val="660066">
              <a:alpha val="70195"/>
            </a:srgbClr>
          </a:solidFill>
          <a:ln>
            <a:noFill/>
          </a:ln>
          <a:extLst/>
        </p:spPr>
        <p:txBody>
          <a:bodyPr wrap="none" anchor="ctr"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1547813" y="1773238"/>
            <a:ext cx="6264275" cy="1223962"/>
          </a:xfrm>
          <a:prstGeom prst="rect">
            <a:avLst/>
          </a:prstGeom>
          <a:solidFill>
            <a:srgbClr val="F2F21A">
              <a:alpha val="70195"/>
            </a:srgbClr>
          </a:solidFill>
          <a:ln>
            <a:noFill/>
          </a:ln>
          <a:extLst/>
        </p:spPr>
        <p:txBody>
          <a:bodyPr wrap="none" anchor="ctr"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619250" y="1773238"/>
            <a:ext cx="6119813" cy="3637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CO" sz="3600" b="1" i="1" dirty="0">
                <a:solidFill>
                  <a:prstClr val="black"/>
                </a:solidFill>
                <a:latin typeface="Times New Roman" pitchFamily="18" charset="0"/>
              </a:rPr>
              <a:t>2. DEL DIAGNÓSTICO A LA PROGRAMACIÓN</a:t>
            </a:r>
          </a:p>
          <a:p>
            <a:pPr algn="ctr" eaLnBrk="1" hangingPunct="1">
              <a:spcBef>
                <a:spcPct val="20000"/>
              </a:spcBef>
            </a:pPr>
            <a:r>
              <a:rPr lang="es-ES" sz="3600" b="1" dirty="0" smtClean="0">
                <a:solidFill>
                  <a:prstClr val="white"/>
                </a:solidFill>
                <a:latin typeface="Times New Roman" pitchFamily="18" charset="0"/>
              </a:rPr>
              <a:t>Sesión 4. (Cont.)</a:t>
            </a:r>
          </a:p>
          <a:p>
            <a:pPr algn="ctr" eaLnBrk="1" hangingPunct="1">
              <a:spcBef>
                <a:spcPct val="20000"/>
              </a:spcBef>
            </a:pPr>
            <a:r>
              <a:rPr lang="es-ES" sz="3600" b="1" dirty="0" smtClean="0">
                <a:solidFill>
                  <a:prstClr val="white"/>
                </a:solidFill>
                <a:latin typeface="Times New Roman" pitchFamily="18" charset="0"/>
              </a:rPr>
              <a:t>Estudio de caso 2: Identificación y análisis de problemas de la EFS</a:t>
            </a:r>
            <a:endParaRPr lang="es-ES" sz="3600" b="1" dirty="0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33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72025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96544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s-CO" sz="2800" dirty="0"/>
              <a:t>En el contexto </a:t>
            </a:r>
            <a:r>
              <a:rPr lang="es-CO" sz="2800" dirty="0" smtClean="0"/>
              <a:t>de la EFS, </a:t>
            </a:r>
            <a:r>
              <a:rPr lang="es-CO" sz="2800" dirty="0"/>
              <a:t>identifique </a:t>
            </a:r>
            <a:r>
              <a:rPr lang="es-CO" sz="2800" dirty="0" smtClean="0"/>
              <a:t>sus </a:t>
            </a:r>
            <a:r>
              <a:rPr lang="es-CO" sz="2800" dirty="0"/>
              <a:t>principales </a:t>
            </a:r>
            <a:r>
              <a:rPr lang="es-CO" sz="2800" dirty="0" smtClean="0"/>
              <a:t>problemas</a:t>
            </a:r>
            <a:r>
              <a:rPr lang="en-US" sz="2800" dirty="0" smtClean="0"/>
              <a:t> 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800" dirty="0" err="1" smtClean="0"/>
              <a:t>Utilizando</a:t>
            </a:r>
            <a:r>
              <a:rPr lang="en-US" sz="2800" dirty="0" smtClean="0"/>
              <a:t> el “</a:t>
            </a:r>
            <a:r>
              <a:rPr lang="en-US" sz="2800" dirty="0" err="1" smtClean="0"/>
              <a:t>Árbol</a:t>
            </a:r>
            <a:r>
              <a:rPr lang="en-US" sz="2800" dirty="0" smtClean="0"/>
              <a:t> </a:t>
            </a:r>
            <a:r>
              <a:rPr lang="en-US" sz="2800" dirty="0"/>
              <a:t>de </a:t>
            </a:r>
            <a:r>
              <a:rPr lang="en-US" sz="2800" dirty="0" err="1" smtClean="0"/>
              <a:t>Problemas</a:t>
            </a:r>
            <a:r>
              <a:rPr lang="en-US" sz="2800" dirty="0" smtClean="0"/>
              <a:t>,” </a:t>
            </a:r>
            <a:r>
              <a:rPr lang="en-US" sz="2800" dirty="0" err="1"/>
              <a:t>Identifique</a:t>
            </a:r>
            <a:r>
              <a:rPr lang="en-US" sz="2800" dirty="0"/>
              <a:t> </a:t>
            </a:r>
            <a:r>
              <a:rPr lang="en-US" sz="2800" dirty="0" smtClean="0"/>
              <a:t>y </a:t>
            </a:r>
            <a:r>
              <a:rPr lang="en-US" sz="2800" dirty="0" err="1" smtClean="0"/>
              <a:t>analice</a:t>
            </a:r>
            <a:r>
              <a:rPr lang="en-US" sz="2800" dirty="0" smtClean="0"/>
              <a:t> </a:t>
            </a:r>
            <a:r>
              <a:rPr lang="en-US" sz="2800" dirty="0" err="1" smtClean="0"/>
              <a:t>las</a:t>
            </a:r>
            <a:r>
              <a:rPr lang="en-US" sz="2800" dirty="0" smtClean="0"/>
              <a:t> </a:t>
            </a:r>
            <a:r>
              <a:rPr lang="en-US" sz="2800" dirty="0" err="1" smtClean="0"/>
              <a:t>causas</a:t>
            </a:r>
            <a:r>
              <a:rPr lang="en-US" sz="2800" dirty="0" smtClean="0"/>
              <a:t> de los </a:t>
            </a:r>
            <a:r>
              <a:rPr lang="en-US" sz="2800" dirty="0" err="1" smtClean="0"/>
              <a:t>problemas</a:t>
            </a:r>
            <a:r>
              <a:rPr lang="en-US" sz="2800" dirty="0" smtClean="0"/>
              <a:t>  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800" dirty="0" err="1" smtClean="0"/>
              <a:t>Convierta</a:t>
            </a:r>
            <a:r>
              <a:rPr lang="en-US" sz="2800" dirty="0" smtClean="0"/>
              <a:t> los </a:t>
            </a:r>
            <a:r>
              <a:rPr lang="en-US" sz="2800" dirty="0" err="1" smtClean="0"/>
              <a:t>problemas</a:t>
            </a:r>
            <a:r>
              <a:rPr lang="en-US" sz="2800" dirty="0" smtClean="0"/>
              <a:t> en </a:t>
            </a:r>
            <a:r>
              <a:rPr lang="en-US" sz="2800" dirty="0" err="1" smtClean="0"/>
              <a:t>logros</a:t>
            </a:r>
            <a:r>
              <a:rPr lang="en-US" sz="2800" dirty="0" smtClean="0"/>
              <a:t> </a:t>
            </a:r>
            <a:r>
              <a:rPr lang="en-US" sz="2800" dirty="0" err="1" smtClean="0"/>
              <a:t>positivos</a:t>
            </a:r>
            <a:r>
              <a:rPr lang="en-US" sz="2800" dirty="0" smtClean="0"/>
              <a:t>, </a:t>
            </a:r>
            <a:r>
              <a:rPr lang="en-US" sz="2800" dirty="0" err="1" smtClean="0"/>
              <a:t>mediante</a:t>
            </a:r>
            <a:r>
              <a:rPr lang="en-US" sz="2800" dirty="0" smtClean="0"/>
              <a:t> el </a:t>
            </a:r>
            <a:r>
              <a:rPr lang="en-US" sz="2800" dirty="0" err="1" smtClean="0"/>
              <a:t>establecimiento</a:t>
            </a:r>
            <a:r>
              <a:rPr lang="en-US" sz="2800" dirty="0" smtClean="0"/>
              <a:t> de </a:t>
            </a:r>
            <a:r>
              <a:rPr lang="en-US" sz="2800" dirty="0" err="1" smtClean="0"/>
              <a:t>relaciones</a:t>
            </a:r>
            <a:r>
              <a:rPr lang="en-US" sz="2800" dirty="0" smtClean="0"/>
              <a:t> </a:t>
            </a:r>
            <a:r>
              <a:rPr lang="en-US" sz="2800" dirty="0" err="1" smtClean="0"/>
              <a:t>medios</a:t>
            </a:r>
            <a:r>
              <a:rPr lang="en-US" sz="2800" dirty="0" smtClean="0"/>
              <a:t> /fines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800" dirty="0" err="1" smtClean="0"/>
              <a:t>Análisis</a:t>
            </a:r>
            <a:r>
              <a:rPr lang="en-US" sz="2800" dirty="0" smtClean="0"/>
              <a:t> de la </a:t>
            </a:r>
            <a:r>
              <a:rPr lang="en-US" sz="2800" dirty="0" err="1" smtClean="0"/>
              <a:t>estrategia</a:t>
            </a:r>
            <a:r>
              <a:rPr lang="en-US" sz="2800" dirty="0"/>
              <a:t>, </a:t>
            </a:r>
            <a:r>
              <a:rPr lang="en-US" sz="2800" dirty="0" err="1" smtClean="0"/>
              <a:t>identificación</a:t>
            </a:r>
            <a:r>
              <a:rPr lang="en-US" sz="2800" dirty="0" smtClean="0"/>
              <a:t> de </a:t>
            </a:r>
            <a:r>
              <a:rPr lang="en-US" sz="2800" dirty="0" err="1" smtClean="0"/>
              <a:t>proyectos</a:t>
            </a:r>
            <a:endParaRPr lang="en-US" sz="2800" dirty="0" smtClean="0"/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s-CO" sz="2800" dirty="0" smtClean="0"/>
              <a:t>Cuál sería el problema más significativo que se considere adecuado para su inclusión en una propuesta de financiación?</a:t>
            </a:r>
            <a:endParaRPr lang="en-US" sz="2800" dirty="0" smtClean="0"/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s-CO" sz="2800" dirty="0" smtClean="0"/>
              <a:t>Presentación </a:t>
            </a:r>
            <a:r>
              <a:rPr lang="es-CO" sz="2800" dirty="0"/>
              <a:t>y discusión en </a:t>
            </a:r>
            <a:r>
              <a:rPr lang="es-CO" sz="2800" dirty="0" smtClean="0"/>
              <a:t>plenaria</a:t>
            </a:r>
            <a:endParaRPr lang="es-CO" dirty="0"/>
          </a:p>
        </p:txBody>
      </p:sp>
      <p:sp>
        <p:nvSpPr>
          <p:cNvPr id="35841" name="Títu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pPr algn="ctr">
              <a:defRPr/>
            </a:pPr>
            <a:r>
              <a:rPr lang="es-ES" sz="3200" b="1" kern="1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Estudio de caso 2 (con base en la tarea)</a:t>
            </a:r>
            <a:endParaRPr lang="es-ES" sz="3200" b="1" kern="1200" dirty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34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49207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ChangeArrowheads="1"/>
          </p:cNvSpPr>
          <p:nvPr/>
        </p:nvSpPr>
        <p:spPr bwMode="auto">
          <a:xfrm>
            <a:off x="1547813" y="2997200"/>
            <a:ext cx="6264275" cy="2232025"/>
          </a:xfrm>
          <a:prstGeom prst="rect">
            <a:avLst/>
          </a:prstGeom>
          <a:solidFill>
            <a:srgbClr val="660066">
              <a:alpha val="70195"/>
            </a:srgbClr>
          </a:solidFill>
          <a:ln>
            <a:noFill/>
          </a:ln>
          <a:extLst/>
        </p:spPr>
        <p:txBody>
          <a:bodyPr wrap="none" anchor="ctr"/>
          <a:lstStyle/>
          <a:p>
            <a:endParaRPr lang="es-ES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1547813" y="1773238"/>
            <a:ext cx="6264275" cy="1223962"/>
          </a:xfrm>
          <a:prstGeom prst="rect">
            <a:avLst/>
          </a:prstGeom>
          <a:solidFill>
            <a:srgbClr val="F2F21A">
              <a:alpha val="70195"/>
            </a:srgbClr>
          </a:solidFill>
          <a:ln>
            <a:noFill/>
          </a:ln>
          <a:extLst/>
        </p:spPr>
        <p:txBody>
          <a:bodyPr wrap="none" anchor="ctr"/>
          <a:lstStyle/>
          <a:p>
            <a:endParaRPr lang="es-ES"/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1619250" y="1773238"/>
            <a:ext cx="6119813" cy="326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CO" sz="3600" b="1" i="1" dirty="0" smtClean="0">
                <a:latin typeface="Times New Roman" pitchFamily="18" charset="0"/>
              </a:rPr>
              <a:t>2. </a:t>
            </a:r>
            <a:r>
              <a:rPr lang="es-CO" sz="3600" b="1" i="1" dirty="0">
                <a:latin typeface="Times New Roman" pitchFamily="18" charset="0"/>
              </a:rPr>
              <a:t>DEL DIAGNÓSTICO A LA </a:t>
            </a:r>
            <a:r>
              <a:rPr lang="es-CO" sz="3600" b="1" i="1" dirty="0" smtClean="0">
                <a:latin typeface="Times New Roman" pitchFamily="18" charset="0"/>
              </a:rPr>
              <a:t>PROGRAMACIÓN</a:t>
            </a:r>
            <a:endParaRPr lang="es-ES" sz="40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s-ES" sz="4000" b="1" dirty="0" smtClean="0">
                <a:solidFill>
                  <a:schemeClr val="bg1"/>
                </a:solidFill>
                <a:latin typeface="Times New Roman" pitchFamily="18" charset="0"/>
              </a:rPr>
              <a:t>Sesión 5. </a:t>
            </a:r>
          </a:p>
          <a:p>
            <a:pPr algn="ctr" eaLnBrk="1" hangingPunct="1">
              <a:spcBef>
                <a:spcPct val="20000"/>
              </a:spcBef>
            </a:pPr>
            <a:r>
              <a:rPr lang="es-CO" sz="3600" b="1" dirty="0" smtClean="0">
                <a:solidFill>
                  <a:schemeClr val="bg1"/>
                </a:solidFill>
                <a:latin typeface="Times New Roman" pitchFamily="18" charset="0"/>
              </a:rPr>
              <a:t>Identificación </a:t>
            </a:r>
            <a:r>
              <a:rPr lang="es-CO" sz="3600" b="1" dirty="0">
                <a:solidFill>
                  <a:schemeClr val="bg1"/>
                </a:solidFill>
                <a:latin typeface="Times New Roman" pitchFamily="18" charset="0"/>
              </a:rPr>
              <a:t>de la</a:t>
            </a:r>
          </a:p>
          <a:p>
            <a:pPr algn="ctr" eaLnBrk="1" hangingPunct="1">
              <a:spcBef>
                <a:spcPct val="20000"/>
              </a:spcBef>
            </a:pPr>
            <a:r>
              <a:rPr lang="es-CO" sz="3600" b="1" dirty="0">
                <a:solidFill>
                  <a:schemeClr val="bg1"/>
                </a:solidFill>
                <a:latin typeface="Times New Roman" pitchFamily="18" charset="0"/>
              </a:rPr>
              <a:t>"Lógica </a:t>
            </a:r>
            <a:r>
              <a:rPr lang="es-CO" sz="3600" b="1" dirty="0" smtClean="0">
                <a:solidFill>
                  <a:schemeClr val="bg1"/>
                </a:solidFill>
                <a:latin typeface="Times New Roman" pitchFamily="18" charset="0"/>
              </a:rPr>
              <a:t>vertical</a:t>
            </a:r>
            <a:r>
              <a:rPr lang="es-ES" altLang="en-US" sz="3600" b="1" dirty="0" smtClean="0">
                <a:solidFill>
                  <a:schemeClr val="bg1"/>
                </a:solidFill>
                <a:latin typeface="Times New Roman" pitchFamily="18" charset="0"/>
              </a:rPr>
              <a:t>”</a:t>
            </a:r>
            <a:endParaRPr lang="es-ES" sz="36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35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34976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1724025" y="2987675"/>
            <a:ext cx="1449388" cy="65405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grpSp>
        <p:nvGrpSpPr>
          <p:cNvPr id="39942" name="Group 6"/>
          <p:cNvGrpSpPr>
            <a:grpSpLocks/>
          </p:cNvGrpSpPr>
          <p:nvPr/>
        </p:nvGrpSpPr>
        <p:grpSpPr bwMode="auto">
          <a:xfrm>
            <a:off x="5314950" y="2871788"/>
            <a:ext cx="1563688" cy="768350"/>
            <a:chOff x="3348" y="2209"/>
            <a:chExt cx="985" cy="484"/>
          </a:xfrm>
        </p:grpSpPr>
        <p:sp>
          <p:nvSpPr>
            <p:cNvPr id="40031" name="Freeform 7"/>
            <p:cNvSpPr>
              <a:spLocks/>
            </p:cNvSpPr>
            <p:nvPr/>
          </p:nvSpPr>
          <p:spPr bwMode="auto">
            <a:xfrm>
              <a:off x="4260" y="2209"/>
              <a:ext cx="73" cy="484"/>
            </a:xfrm>
            <a:custGeom>
              <a:avLst/>
              <a:gdLst>
                <a:gd name="T0" fmla="*/ 0 w 73"/>
                <a:gd name="T1" fmla="*/ 484 h 484"/>
                <a:gd name="T2" fmla="*/ 0 w 73"/>
                <a:gd name="T3" fmla="*/ 73 h 484"/>
                <a:gd name="T4" fmla="*/ 73 w 73"/>
                <a:gd name="T5" fmla="*/ 0 h 484"/>
                <a:gd name="T6" fmla="*/ 73 w 73"/>
                <a:gd name="T7" fmla="*/ 373 h 484"/>
                <a:gd name="T8" fmla="*/ 0 w 73"/>
                <a:gd name="T9" fmla="*/ 484 h 4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3"/>
                <a:gd name="T16" fmla="*/ 0 h 484"/>
                <a:gd name="T17" fmla="*/ 73 w 73"/>
                <a:gd name="T18" fmla="*/ 484 h 4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3" h="484">
                  <a:moveTo>
                    <a:pt x="0" y="484"/>
                  </a:moveTo>
                  <a:lnTo>
                    <a:pt x="0" y="73"/>
                  </a:lnTo>
                  <a:lnTo>
                    <a:pt x="73" y="0"/>
                  </a:lnTo>
                  <a:lnTo>
                    <a:pt x="73" y="373"/>
                  </a:lnTo>
                  <a:lnTo>
                    <a:pt x="0" y="484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>
                <a:solidFill>
                  <a:prstClr val="black"/>
                </a:solidFill>
              </a:endParaRPr>
            </a:p>
          </p:txBody>
        </p:sp>
        <p:sp>
          <p:nvSpPr>
            <p:cNvPr id="40032" name="Freeform 8"/>
            <p:cNvSpPr>
              <a:spLocks/>
            </p:cNvSpPr>
            <p:nvPr/>
          </p:nvSpPr>
          <p:spPr bwMode="auto">
            <a:xfrm>
              <a:off x="3348" y="2209"/>
              <a:ext cx="985" cy="73"/>
            </a:xfrm>
            <a:custGeom>
              <a:avLst/>
              <a:gdLst>
                <a:gd name="T0" fmla="*/ 912 w 985"/>
                <a:gd name="T1" fmla="*/ 73 h 73"/>
                <a:gd name="T2" fmla="*/ 0 w 985"/>
                <a:gd name="T3" fmla="*/ 73 h 73"/>
                <a:gd name="T4" fmla="*/ 157 w 985"/>
                <a:gd name="T5" fmla="*/ 0 h 73"/>
                <a:gd name="T6" fmla="*/ 985 w 985"/>
                <a:gd name="T7" fmla="*/ 0 h 73"/>
                <a:gd name="T8" fmla="*/ 912 w 985"/>
                <a:gd name="T9" fmla="*/ 73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85"/>
                <a:gd name="T16" fmla="*/ 0 h 73"/>
                <a:gd name="T17" fmla="*/ 985 w 985"/>
                <a:gd name="T18" fmla="*/ 73 h 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85" h="73">
                  <a:moveTo>
                    <a:pt x="912" y="73"/>
                  </a:moveTo>
                  <a:lnTo>
                    <a:pt x="0" y="73"/>
                  </a:lnTo>
                  <a:lnTo>
                    <a:pt x="157" y="0"/>
                  </a:lnTo>
                  <a:lnTo>
                    <a:pt x="985" y="0"/>
                  </a:lnTo>
                  <a:lnTo>
                    <a:pt x="912" y="73"/>
                  </a:lnTo>
                  <a:close/>
                </a:path>
              </a:pathLst>
            </a:custGeom>
            <a:solidFill>
              <a:srgbClr val="9797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>
                <a:solidFill>
                  <a:prstClr val="black"/>
                </a:solidFill>
              </a:endParaRPr>
            </a:p>
          </p:txBody>
        </p:sp>
        <p:sp>
          <p:nvSpPr>
            <p:cNvPr id="40033" name="Rectangle 9"/>
            <p:cNvSpPr>
              <a:spLocks noChangeArrowheads="1"/>
            </p:cNvSpPr>
            <p:nvPr/>
          </p:nvSpPr>
          <p:spPr bwMode="auto">
            <a:xfrm>
              <a:off x="3348" y="2282"/>
              <a:ext cx="912" cy="411"/>
            </a:xfrm>
            <a:prstGeom prst="rect">
              <a:avLst/>
            </a:pr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>
                <a:solidFill>
                  <a:prstClr val="black"/>
                </a:solidFill>
              </a:endParaRPr>
            </a:p>
          </p:txBody>
        </p:sp>
      </p:grpSp>
      <p:sp>
        <p:nvSpPr>
          <p:cNvPr id="39943" name="Rectangle 10"/>
          <p:cNvSpPr>
            <a:spLocks noChangeArrowheads="1"/>
          </p:cNvSpPr>
          <p:nvPr/>
        </p:nvSpPr>
        <p:spPr bwMode="auto">
          <a:xfrm>
            <a:off x="5264150" y="3040063"/>
            <a:ext cx="1525588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grpSp>
        <p:nvGrpSpPr>
          <p:cNvPr id="39946" name="Group 13"/>
          <p:cNvGrpSpPr>
            <a:grpSpLocks/>
          </p:cNvGrpSpPr>
          <p:nvPr/>
        </p:nvGrpSpPr>
        <p:grpSpPr bwMode="auto">
          <a:xfrm>
            <a:off x="3521075" y="1506538"/>
            <a:ext cx="1727994" cy="755650"/>
            <a:chOff x="2218" y="1349"/>
            <a:chExt cx="977" cy="476"/>
          </a:xfrm>
        </p:grpSpPr>
        <p:sp>
          <p:nvSpPr>
            <p:cNvPr id="40028" name="Freeform 14"/>
            <p:cNvSpPr>
              <a:spLocks/>
            </p:cNvSpPr>
            <p:nvPr/>
          </p:nvSpPr>
          <p:spPr bwMode="auto">
            <a:xfrm>
              <a:off x="3122" y="1349"/>
              <a:ext cx="73" cy="476"/>
            </a:xfrm>
            <a:custGeom>
              <a:avLst/>
              <a:gdLst>
                <a:gd name="T0" fmla="*/ 0 w 73"/>
                <a:gd name="T1" fmla="*/ 476 h 476"/>
                <a:gd name="T2" fmla="*/ 0 w 73"/>
                <a:gd name="T3" fmla="*/ 73 h 476"/>
                <a:gd name="T4" fmla="*/ 73 w 73"/>
                <a:gd name="T5" fmla="*/ 0 h 476"/>
                <a:gd name="T6" fmla="*/ 73 w 73"/>
                <a:gd name="T7" fmla="*/ 366 h 476"/>
                <a:gd name="T8" fmla="*/ 0 w 73"/>
                <a:gd name="T9" fmla="*/ 476 h 4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3"/>
                <a:gd name="T16" fmla="*/ 0 h 476"/>
                <a:gd name="T17" fmla="*/ 73 w 73"/>
                <a:gd name="T18" fmla="*/ 476 h 47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3" h="476">
                  <a:moveTo>
                    <a:pt x="0" y="476"/>
                  </a:moveTo>
                  <a:lnTo>
                    <a:pt x="0" y="73"/>
                  </a:lnTo>
                  <a:lnTo>
                    <a:pt x="73" y="0"/>
                  </a:lnTo>
                  <a:lnTo>
                    <a:pt x="73" y="366"/>
                  </a:lnTo>
                  <a:lnTo>
                    <a:pt x="0" y="476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>
                <a:solidFill>
                  <a:prstClr val="black"/>
                </a:solidFill>
              </a:endParaRPr>
            </a:p>
          </p:txBody>
        </p:sp>
        <p:sp>
          <p:nvSpPr>
            <p:cNvPr id="40029" name="Freeform 15"/>
            <p:cNvSpPr>
              <a:spLocks/>
            </p:cNvSpPr>
            <p:nvPr/>
          </p:nvSpPr>
          <p:spPr bwMode="auto">
            <a:xfrm>
              <a:off x="2218" y="1349"/>
              <a:ext cx="977" cy="73"/>
            </a:xfrm>
            <a:custGeom>
              <a:avLst/>
              <a:gdLst>
                <a:gd name="T0" fmla="*/ 904 w 977"/>
                <a:gd name="T1" fmla="*/ 73 h 73"/>
                <a:gd name="T2" fmla="*/ 0 w 977"/>
                <a:gd name="T3" fmla="*/ 73 h 73"/>
                <a:gd name="T4" fmla="*/ 156 w 977"/>
                <a:gd name="T5" fmla="*/ 0 h 73"/>
                <a:gd name="T6" fmla="*/ 977 w 977"/>
                <a:gd name="T7" fmla="*/ 0 h 73"/>
                <a:gd name="T8" fmla="*/ 904 w 977"/>
                <a:gd name="T9" fmla="*/ 73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77"/>
                <a:gd name="T16" fmla="*/ 0 h 73"/>
                <a:gd name="T17" fmla="*/ 977 w 977"/>
                <a:gd name="T18" fmla="*/ 73 h 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77" h="73">
                  <a:moveTo>
                    <a:pt x="904" y="73"/>
                  </a:moveTo>
                  <a:lnTo>
                    <a:pt x="0" y="73"/>
                  </a:lnTo>
                  <a:lnTo>
                    <a:pt x="156" y="0"/>
                  </a:lnTo>
                  <a:lnTo>
                    <a:pt x="977" y="0"/>
                  </a:lnTo>
                  <a:lnTo>
                    <a:pt x="904" y="73"/>
                  </a:lnTo>
                  <a:close/>
                </a:path>
              </a:pathLst>
            </a:custGeom>
            <a:solidFill>
              <a:srgbClr val="9797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>
                <a:solidFill>
                  <a:prstClr val="black"/>
                </a:solidFill>
              </a:endParaRPr>
            </a:p>
          </p:txBody>
        </p:sp>
        <p:sp>
          <p:nvSpPr>
            <p:cNvPr id="40030" name="Rectangle 16"/>
            <p:cNvSpPr>
              <a:spLocks noChangeArrowheads="1"/>
            </p:cNvSpPr>
            <p:nvPr/>
          </p:nvSpPr>
          <p:spPr bwMode="auto">
            <a:xfrm>
              <a:off x="2218" y="1422"/>
              <a:ext cx="904" cy="403"/>
            </a:xfrm>
            <a:prstGeom prst="rect">
              <a:avLst/>
            </a:pr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>
                <a:solidFill>
                  <a:prstClr val="black"/>
                </a:solidFill>
              </a:endParaRPr>
            </a:p>
          </p:txBody>
        </p:sp>
      </p:grpSp>
      <p:sp>
        <p:nvSpPr>
          <p:cNvPr id="39947" name="Rectangle 17"/>
          <p:cNvSpPr>
            <a:spLocks noChangeArrowheads="1"/>
          </p:cNvSpPr>
          <p:nvPr/>
        </p:nvSpPr>
        <p:spPr bwMode="auto">
          <a:xfrm>
            <a:off x="3613149" y="1498600"/>
            <a:ext cx="1343025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39953" name="Rectangle 26"/>
          <p:cNvSpPr>
            <a:spLocks noChangeArrowheads="1"/>
          </p:cNvSpPr>
          <p:nvPr/>
        </p:nvSpPr>
        <p:spPr bwMode="auto">
          <a:xfrm>
            <a:off x="3563888" y="1650866"/>
            <a:ext cx="163761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eaLnBrk="0" hangingPunct="0"/>
            <a:r>
              <a:rPr lang="en-US" sz="1200" dirty="0" smtClean="0">
                <a:solidFill>
                  <a:srgbClr val="000000"/>
                </a:solidFill>
                <a:latin typeface="Arial Narrow" pitchFamily="34" charset="0"/>
              </a:rPr>
              <a:t>In</a:t>
            </a:r>
            <a:r>
              <a:rPr lang="es-CO" sz="1200" dirty="0" smtClean="0">
                <a:solidFill>
                  <a:srgbClr val="000000"/>
                </a:solidFill>
                <a:latin typeface="Arial Narrow" pitchFamily="34" charset="0"/>
              </a:rPr>
              <a:t>cremento </a:t>
            </a:r>
            <a:r>
              <a:rPr lang="es-CO" sz="1200" dirty="0">
                <a:solidFill>
                  <a:srgbClr val="000000"/>
                </a:solidFill>
                <a:latin typeface="Arial Narrow" pitchFamily="34" charset="0"/>
              </a:rPr>
              <a:t>en los ingresos de los pescadores </a:t>
            </a:r>
            <a:r>
              <a:rPr lang="es-CO" sz="1200" dirty="0" smtClean="0">
                <a:solidFill>
                  <a:srgbClr val="000000"/>
                </a:solidFill>
                <a:latin typeface="Arial Narrow" pitchFamily="34" charset="0"/>
              </a:rPr>
              <a:t>artesanales</a:t>
            </a:r>
            <a:r>
              <a:rPr lang="en-US" sz="1200" dirty="0" smtClean="0">
                <a:solidFill>
                  <a:srgbClr val="000000"/>
                </a:solidFill>
                <a:latin typeface="Arial Narrow" pitchFamily="34" charset="0"/>
              </a:rPr>
              <a:t> </a:t>
            </a:r>
            <a:endParaRPr lang="en-US" sz="40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39956" name="Rectangle 29"/>
          <p:cNvSpPr>
            <a:spLocks noChangeArrowheads="1"/>
          </p:cNvSpPr>
          <p:nvPr/>
        </p:nvSpPr>
        <p:spPr bwMode="auto">
          <a:xfrm>
            <a:off x="847725" y="4268788"/>
            <a:ext cx="1449388" cy="65405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39961" name="Rectangle 34"/>
          <p:cNvSpPr>
            <a:spLocks noChangeArrowheads="1"/>
          </p:cNvSpPr>
          <p:nvPr/>
        </p:nvSpPr>
        <p:spPr bwMode="auto">
          <a:xfrm>
            <a:off x="2600325" y="4268788"/>
            <a:ext cx="1449388" cy="65405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grpSp>
        <p:nvGrpSpPr>
          <p:cNvPr id="39965" name="Group 38"/>
          <p:cNvGrpSpPr>
            <a:grpSpLocks/>
          </p:cNvGrpSpPr>
          <p:nvPr/>
        </p:nvGrpSpPr>
        <p:grpSpPr bwMode="auto">
          <a:xfrm>
            <a:off x="4352925" y="4152900"/>
            <a:ext cx="1792288" cy="768350"/>
            <a:chOff x="2742" y="3016"/>
            <a:chExt cx="1129" cy="484"/>
          </a:xfrm>
        </p:grpSpPr>
        <p:sp>
          <p:nvSpPr>
            <p:cNvPr id="40022" name="Freeform 39"/>
            <p:cNvSpPr>
              <a:spLocks/>
            </p:cNvSpPr>
            <p:nvPr/>
          </p:nvSpPr>
          <p:spPr bwMode="auto">
            <a:xfrm>
              <a:off x="3798" y="3016"/>
              <a:ext cx="73" cy="484"/>
            </a:xfrm>
            <a:custGeom>
              <a:avLst/>
              <a:gdLst>
                <a:gd name="T0" fmla="*/ 0 w 73"/>
                <a:gd name="T1" fmla="*/ 484 h 484"/>
                <a:gd name="T2" fmla="*/ 0 w 73"/>
                <a:gd name="T3" fmla="*/ 73 h 484"/>
                <a:gd name="T4" fmla="*/ 73 w 73"/>
                <a:gd name="T5" fmla="*/ 0 h 484"/>
                <a:gd name="T6" fmla="*/ 73 w 73"/>
                <a:gd name="T7" fmla="*/ 373 h 484"/>
                <a:gd name="T8" fmla="*/ 0 w 73"/>
                <a:gd name="T9" fmla="*/ 484 h 4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3"/>
                <a:gd name="T16" fmla="*/ 0 h 484"/>
                <a:gd name="T17" fmla="*/ 73 w 73"/>
                <a:gd name="T18" fmla="*/ 484 h 4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3" h="484">
                  <a:moveTo>
                    <a:pt x="0" y="484"/>
                  </a:moveTo>
                  <a:lnTo>
                    <a:pt x="0" y="73"/>
                  </a:lnTo>
                  <a:lnTo>
                    <a:pt x="73" y="0"/>
                  </a:lnTo>
                  <a:lnTo>
                    <a:pt x="73" y="373"/>
                  </a:lnTo>
                  <a:lnTo>
                    <a:pt x="0" y="484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>
                <a:solidFill>
                  <a:prstClr val="black"/>
                </a:solidFill>
              </a:endParaRPr>
            </a:p>
          </p:txBody>
        </p:sp>
        <p:sp>
          <p:nvSpPr>
            <p:cNvPr id="40023" name="Freeform 40"/>
            <p:cNvSpPr>
              <a:spLocks/>
            </p:cNvSpPr>
            <p:nvPr/>
          </p:nvSpPr>
          <p:spPr bwMode="auto">
            <a:xfrm>
              <a:off x="2742" y="3016"/>
              <a:ext cx="1129" cy="73"/>
            </a:xfrm>
            <a:custGeom>
              <a:avLst/>
              <a:gdLst>
                <a:gd name="T0" fmla="*/ 1056 w 1129"/>
                <a:gd name="T1" fmla="*/ 73 h 73"/>
                <a:gd name="T2" fmla="*/ 0 w 1129"/>
                <a:gd name="T3" fmla="*/ 73 h 73"/>
                <a:gd name="T4" fmla="*/ 170 w 1129"/>
                <a:gd name="T5" fmla="*/ 0 h 73"/>
                <a:gd name="T6" fmla="*/ 1129 w 1129"/>
                <a:gd name="T7" fmla="*/ 0 h 73"/>
                <a:gd name="T8" fmla="*/ 1056 w 1129"/>
                <a:gd name="T9" fmla="*/ 73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9"/>
                <a:gd name="T16" fmla="*/ 0 h 73"/>
                <a:gd name="T17" fmla="*/ 1129 w 1129"/>
                <a:gd name="T18" fmla="*/ 73 h 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9" h="73">
                  <a:moveTo>
                    <a:pt x="1056" y="73"/>
                  </a:moveTo>
                  <a:lnTo>
                    <a:pt x="0" y="73"/>
                  </a:lnTo>
                  <a:lnTo>
                    <a:pt x="170" y="0"/>
                  </a:lnTo>
                  <a:lnTo>
                    <a:pt x="1129" y="0"/>
                  </a:lnTo>
                  <a:lnTo>
                    <a:pt x="1056" y="73"/>
                  </a:lnTo>
                  <a:close/>
                </a:path>
              </a:pathLst>
            </a:custGeom>
            <a:solidFill>
              <a:srgbClr val="9797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>
                <a:solidFill>
                  <a:prstClr val="black"/>
                </a:solidFill>
              </a:endParaRPr>
            </a:p>
          </p:txBody>
        </p:sp>
        <p:sp>
          <p:nvSpPr>
            <p:cNvPr id="40024" name="Rectangle 41"/>
            <p:cNvSpPr>
              <a:spLocks noChangeArrowheads="1"/>
            </p:cNvSpPr>
            <p:nvPr/>
          </p:nvSpPr>
          <p:spPr bwMode="auto">
            <a:xfrm>
              <a:off x="2742" y="3089"/>
              <a:ext cx="1056" cy="411"/>
            </a:xfrm>
            <a:prstGeom prst="rect">
              <a:avLst/>
            </a:pr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>
                <a:solidFill>
                  <a:prstClr val="black"/>
                </a:solidFill>
              </a:endParaRPr>
            </a:p>
          </p:txBody>
        </p:sp>
      </p:grpSp>
      <p:sp>
        <p:nvSpPr>
          <p:cNvPr id="39966" name="Rectangle 42"/>
          <p:cNvSpPr>
            <a:spLocks noChangeArrowheads="1"/>
          </p:cNvSpPr>
          <p:nvPr/>
        </p:nvSpPr>
        <p:spPr bwMode="auto">
          <a:xfrm>
            <a:off x="4451350" y="4321175"/>
            <a:ext cx="1481138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39967" name="Rectangle 43"/>
          <p:cNvSpPr>
            <a:spLocks noChangeArrowheads="1"/>
          </p:cNvSpPr>
          <p:nvPr/>
        </p:nvSpPr>
        <p:spPr bwMode="auto">
          <a:xfrm>
            <a:off x="4733925" y="4375150"/>
            <a:ext cx="10017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>
                <a:solidFill>
                  <a:srgbClr val="000000"/>
                </a:solidFill>
                <a:latin typeface="Arial Narrow" pitchFamily="34" charset="0"/>
              </a:rPr>
              <a:t>Processing of the </a:t>
            </a:r>
            <a:endParaRPr lang="en-US" sz="400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39968" name="Rectangle 44"/>
          <p:cNvSpPr>
            <a:spLocks noChangeArrowheads="1"/>
          </p:cNvSpPr>
          <p:nvPr/>
        </p:nvSpPr>
        <p:spPr bwMode="auto">
          <a:xfrm>
            <a:off x="4794250" y="4557713"/>
            <a:ext cx="8477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>
                <a:solidFill>
                  <a:srgbClr val="000000"/>
                </a:solidFill>
                <a:latin typeface="Arial Narrow" pitchFamily="34" charset="0"/>
              </a:rPr>
              <a:t>catch improved</a:t>
            </a:r>
            <a:endParaRPr lang="en-US" sz="4000">
              <a:solidFill>
                <a:prstClr val="black"/>
              </a:solidFill>
              <a:latin typeface="Arial Narrow" pitchFamily="34" charset="0"/>
            </a:endParaRPr>
          </a:p>
        </p:txBody>
      </p:sp>
      <p:grpSp>
        <p:nvGrpSpPr>
          <p:cNvPr id="39969" name="Group 45"/>
          <p:cNvGrpSpPr>
            <a:grpSpLocks/>
          </p:cNvGrpSpPr>
          <p:nvPr/>
        </p:nvGrpSpPr>
        <p:grpSpPr bwMode="auto">
          <a:xfrm>
            <a:off x="4352925" y="4152900"/>
            <a:ext cx="1792288" cy="768350"/>
            <a:chOff x="2742" y="3016"/>
            <a:chExt cx="1129" cy="484"/>
          </a:xfrm>
        </p:grpSpPr>
        <p:sp>
          <p:nvSpPr>
            <p:cNvPr id="40019" name="Freeform 46"/>
            <p:cNvSpPr>
              <a:spLocks/>
            </p:cNvSpPr>
            <p:nvPr/>
          </p:nvSpPr>
          <p:spPr bwMode="auto">
            <a:xfrm>
              <a:off x="3798" y="3016"/>
              <a:ext cx="73" cy="484"/>
            </a:xfrm>
            <a:custGeom>
              <a:avLst/>
              <a:gdLst>
                <a:gd name="T0" fmla="*/ 0 w 73"/>
                <a:gd name="T1" fmla="*/ 484 h 484"/>
                <a:gd name="T2" fmla="*/ 0 w 73"/>
                <a:gd name="T3" fmla="*/ 73 h 484"/>
                <a:gd name="T4" fmla="*/ 73 w 73"/>
                <a:gd name="T5" fmla="*/ 0 h 484"/>
                <a:gd name="T6" fmla="*/ 73 w 73"/>
                <a:gd name="T7" fmla="*/ 373 h 484"/>
                <a:gd name="T8" fmla="*/ 0 w 73"/>
                <a:gd name="T9" fmla="*/ 484 h 4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3"/>
                <a:gd name="T16" fmla="*/ 0 h 484"/>
                <a:gd name="T17" fmla="*/ 73 w 73"/>
                <a:gd name="T18" fmla="*/ 484 h 4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3" h="484">
                  <a:moveTo>
                    <a:pt x="0" y="484"/>
                  </a:moveTo>
                  <a:lnTo>
                    <a:pt x="0" y="73"/>
                  </a:lnTo>
                  <a:lnTo>
                    <a:pt x="73" y="0"/>
                  </a:lnTo>
                  <a:lnTo>
                    <a:pt x="73" y="373"/>
                  </a:lnTo>
                  <a:lnTo>
                    <a:pt x="0" y="484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>
                <a:solidFill>
                  <a:prstClr val="black"/>
                </a:solidFill>
              </a:endParaRPr>
            </a:p>
          </p:txBody>
        </p:sp>
        <p:sp>
          <p:nvSpPr>
            <p:cNvPr id="40020" name="Freeform 47"/>
            <p:cNvSpPr>
              <a:spLocks/>
            </p:cNvSpPr>
            <p:nvPr/>
          </p:nvSpPr>
          <p:spPr bwMode="auto">
            <a:xfrm>
              <a:off x="2742" y="3016"/>
              <a:ext cx="1129" cy="73"/>
            </a:xfrm>
            <a:custGeom>
              <a:avLst/>
              <a:gdLst>
                <a:gd name="T0" fmla="*/ 1056 w 1129"/>
                <a:gd name="T1" fmla="*/ 73 h 73"/>
                <a:gd name="T2" fmla="*/ 0 w 1129"/>
                <a:gd name="T3" fmla="*/ 73 h 73"/>
                <a:gd name="T4" fmla="*/ 170 w 1129"/>
                <a:gd name="T5" fmla="*/ 0 h 73"/>
                <a:gd name="T6" fmla="*/ 1129 w 1129"/>
                <a:gd name="T7" fmla="*/ 0 h 73"/>
                <a:gd name="T8" fmla="*/ 1056 w 1129"/>
                <a:gd name="T9" fmla="*/ 73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9"/>
                <a:gd name="T16" fmla="*/ 0 h 73"/>
                <a:gd name="T17" fmla="*/ 1129 w 1129"/>
                <a:gd name="T18" fmla="*/ 73 h 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9" h="73">
                  <a:moveTo>
                    <a:pt x="1056" y="73"/>
                  </a:moveTo>
                  <a:lnTo>
                    <a:pt x="0" y="73"/>
                  </a:lnTo>
                  <a:lnTo>
                    <a:pt x="170" y="0"/>
                  </a:lnTo>
                  <a:lnTo>
                    <a:pt x="1129" y="0"/>
                  </a:lnTo>
                  <a:lnTo>
                    <a:pt x="1056" y="73"/>
                  </a:lnTo>
                  <a:close/>
                </a:path>
              </a:pathLst>
            </a:custGeom>
            <a:solidFill>
              <a:srgbClr val="9797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>
                <a:solidFill>
                  <a:prstClr val="black"/>
                </a:solidFill>
              </a:endParaRPr>
            </a:p>
          </p:txBody>
        </p:sp>
        <p:sp>
          <p:nvSpPr>
            <p:cNvPr id="40021" name="Rectangle 48"/>
            <p:cNvSpPr>
              <a:spLocks noChangeArrowheads="1"/>
            </p:cNvSpPr>
            <p:nvPr/>
          </p:nvSpPr>
          <p:spPr bwMode="auto">
            <a:xfrm>
              <a:off x="2742" y="3089"/>
              <a:ext cx="1056" cy="411"/>
            </a:xfrm>
            <a:prstGeom prst="rect">
              <a:avLst/>
            </a:pr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>
                <a:solidFill>
                  <a:prstClr val="black"/>
                </a:solidFill>
              </a:endParaRPr>
            </a:p>
          </p:txBody>
        </p:sp>
      </p:grpSp>
      <p:sp>
        <p:nvSpPr>
          <p:cNvPr id="39970" name="Rectangle 49"/>
          <p:cNvSpPr>
            <a:spLocks noChangeArrowheads="1"/>
          </p:cNvSpPr>
          <p:nvPr/>
        </p:nvSpPr>
        <p:spPr bwMode="auto">
          <a:xfrm>
            <a:off x="4451350" y="4321175"/>
            <a:ext cx="1481138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grpSp>
        <p:nvGrpSpPr>
          <p:cNvPr id="39973" name="Group 53"/>
          <p:cNvGrpSpPr>
            <a:grpSpLocks/>
          </p:cNvGrpSpPr>
          <p:nvPr/>
        </p:nvGrpSpPr>
        <p:grpSpPr bwMode="auto">
          <a:xfrm>
            <a:off x="6181725" y="4152900"/>
            <a:ext cx="1563688" cy="768350"/>
            <a:chOff x="3894" y="3016"/>
            <a:chExt cx="985" cy="484"/>
          </a:xfrm>
        </p:grpSpPr>
        <p:sp>
          <p:nvSpPr>
            <p:cNvPr id="40016" name="Freeform 54"/>
            <p:cNvSpPr>
              <a:spLocks/>
            </p:cNvSpPr>
            <p:nvPr/>
          </p:nvSpPr>
          <p:spPr bwMode="auto">
            <a:xfrm>
              <a:off x="4806" y="3016"/>
              <a:ext cx="73" cy="484"/>
            </a:xfrm>
            <a:custGeom>
              <a:avLst/>
              <a:gdLst>
                <a:gd name="T0" fmla="*/ 0 w 73"/>
                <a:gd name="T1" fmla="*/ 484 h 484"/>
                <a:gd name="T2" fmla="*/ 0 w 73"/>
                <a:gd name="T3" fmla="*/ 73 h 484"/>
                <a:gd name="T4" fmla="*/ 73 w 73"/>
                <a:gd name="T5" fmla="*/ 0 h 484"/>
                <a:gd name="T6" fmla="*/ 73 w 73"/>
                <a:gd name="T7" fmla="*/ 373 h 484"/>
                <a:gd name="T8" fmla="*/ 0 w 73"/>
                <a:gd name="T9" fmla="*/ 484 h 4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3"/>
                <a:gd name="T16" fmla="*/ 0 h 484"/>
                <a:gd name="T17" fmla="*/ 73 w 73"/>
                <a:gd name="T18" fmla="*/ 484 h 4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3" h="484">
                  <a:moveTo>
                    <a:pt x="0" y="484"/>
                  </a:moveTo>
                  <a:lnTo>
                    <a:pt x="0" y="73"/>
                  </a:lnTo>
                  <a:lnTo>
                    <a:pt x="73" y="0"/>
                  </a:lnTo>
                  <a:lnTo>
                    <a:pt x="73" y="373"/>
                  </a:lnTo>
                  <a:lnTo>
                    <a:pt x="0" y="484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>
                <a:solidFill>
                  <a:prstClr val="black"/>
                </a:solidFill>
              </a:endParaRPr>
            </a:p>
          </p:txBody>
        </p:sp>
        <p:sp>
          <p:nvSpPr>
            <p:cNvPr id="40017" name="Freeform 55"/>
            <p:cNvSpPr>
              <a:spLocks/>
            </p:cNvSpPr>
            <p:nvPr/>
          </p:nvSpPr>
          <p:spPr bwMode="auto">
            <a:xfrm>
              <a:off x="3894" y="3016"/>
              <a:ext cx="985" cy="73"/>
            </a:xfrm>
            <a:custGeom>
              <a:avLst/>
              <a:gdLst>
                <a:gd name="T0" fmla="*/ 912 w 985"/>
                <a:gd name="T1" fmla="*/ 73 h 73"/>
                <a:gd name="T2" fmla="*/ 0 w 985"/>
                <a:gd name="T3" fmla="*/ 73 h 73"/>
                <a:gd name="T4" fmla="*/ 157 w 985"/>
                <a:gd name="T5" fmla="*/ 0 h 73"/>
                <a:gd name="T6" fmla="*/ 985 w 985"/>
                <a:gd name="T7" fmla="*/ 0 h 73"/>
                <a:gd name="T8" fmla="*/ 912 w 985"/>
                <a:gd name="T9" fmla="*/ 73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85"/>
                <a:gd name="T16" fmla="*/ 0 h 73"/>
                <a:gd name="T17" fmla="*/ 985 w 985"/>
                <a:gd name="T18" fmla="*/ 73 h 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85" h="73">
                  <a:moveTo>
                    <a:pt x="912" y="73"/>
                  </a:moveTo>
                  <a:lnTo>
                    <a:pt x="0" y="73"/>
                  </a:lnTo>
                  <a:lnTo>
                    <a:pt x="157" y="0"/>
                  </a:lnTo>
                  <a:lnTo>
                    <a:pt x="985" y="0"/>
                  </a:lnTo>
                  <a:lnTo>
                    <a:pt x="912" y="73"/>
                  </a:lnTo>
                  <a:close/>
                </a:path>
              </a:pathLst>
            </a:custGeom>
            <a:solidFill>
              <a:srgbClr val="9797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>
                <a:solidFill>
                  <a:prstClr val="black"/>
                </a:solidFill>
              </a:endParaRPr>
            </a:p>
          </p:txBody>
        </p:sp>
        <p:sp>
          <p:nvSpPr>
            <p:cNvPr id="40018" name="Rectangle 56"/>
            <p:cNvSpPr>
              <a:spLocks noChangeArrowheads="1"/>
            </p:cNvSpPr>
            <p:nvPr/>
          </p:nvSpPr>
          <p:spPr bwMode="auto">
            <a:xfrm>
              <a:off x="3894" y="3089"/>
              <a:ext cx="912" cy="411"/>
            </a:xfrm>
            <a:prstGeom prst="rect">
              <a:avLst/>
            </a:pr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>
                <a:solidFill>
                  <a:prstClr val="black"/>
                </a:solidFill>
              </a:endParaRPr>
            </a:p>
          </p:txBody>
        </p:sp>
      </p:grpSp>
      <p:sp>
        <p:nvSpPr>
          <p:cNvPr id="39974" name="Rectangle 57"/>
          <p:cNvSpPr>
            <a:spLocks noChangeArrowheads="1"/>
          </p:cNvSpPr>
          <p:nvPr/>
        </p:nvSpPr>
        <p:spPr bwMode="auto">
          <a:xfrm>
            <a:off x="6280150" y="4321175"/>
            <a:ext cx="1252538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39978" name="Rectangle 64"/>
          <p:cNvSpPr>
            <a:spLocks noChangeArrowheads="1"/>
          </p:cNvSpPr>
          <p:nvPr/>
        </p:nvSpPr>
        <p:spPr bwMode="auto">
          <a:xfrm>
            <a:off x="6280150" y="4321175"/>
            <a:ext cx="1252538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grpSp>
        <p:nvGrpSpPr>
          <p:cNvPr id="39981" name="Group 67"/>
          <p:cNvGrpSpPr>
            <a:grpSpLocks/>
          </p:cNvGrpSpPr>
          <p:nvPr/>
        </p:nvGrpSpPr>
        <p:grpSpPr bwMode="auto">
          <a:xfrm>
            <a:off x="1571625" y="3638550"/>
            <a:ext cx="930275" cy="630238"/>
            <a:chOff x="990" y="2692"/>
            <a:chExt cx="586" cy="397"/>
          </a:xfrm>
        </p:grpSpPr>
        <p:sp>
          <p:nvSpPr>
            <p:cNvPr id="40011" name="Freeform 68"/>
            <p:cNvSpPr>
              <a:spLocks/>
            </p:cNvSpPr>
            <p:nvPr/>
          </p:nvSpPr>
          <p:spPr bwMode="auto">
            <a:xfrm>
              <a:off x="990" y="2736"/>
              <a:ext cx="552" cy="353"/>
            </a:xfrm>
            <a:custGeom>
              <a:avLst/>
              <a:gdLst>
                <a:gd name="T0" fmla="*/ 0 w 552"/>
                <a:gd name="T1" fmla="*/ 353 h 353"/>
                <a:gd name="T2" fmla="*/ 0 w 552"/>
                <a:gd name="T3" fmla="*/ 155 h 353"/>
                <a:gd name="T4" fmla="*/ 552 w 552"/>
                <a:gd name="T5" fmla="*/ 155 h 353"/>
                <a:gd name="T6" fmla="*/ 552 w 552"/>
                <a:gd name="T7" fmla="*/ 0 h 35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2"/>
                <a:gd name="T13" fmla="*/ 0 h 353"/>
                <a:gd name="T14" fmla="*/ 552 w 552"/>
                <a:gd name="T15" fmla="*/ 353 h 35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2" h="353">
                  <a:moveTo>
                    <a:pt x="0" y="353"/>
                  </a:moveTo>
                  <a:lnTo>
                    <a:pt x="0" y="155"/>
                  </a:lnTo>
                  <a:lnTo>
                    <a:pt x="552" y="155"/>
                  </a:lnTo>
                  <a:lnTo>
                    <a:pt x="552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CO">
                <a:solidFill>
                  <a:prstClr val="black"/>
                </a:solidFill>
              </a:endParaRPr>
            </a:p>
          </p:txBody>
        </p:sp>
        <p:sp>
          <p:nvSpPr>
            <p:cNvPr id="40012" name="Freeform 69"/>
            <p:cNvSpPr>
              <a:spLocks/>
            </p:cNvSpPr>
            <p:nvPr/>
          </p:nvSpPr>
          <p:spPr bwMode="auto">
            <a:xfrm>
              <a:off x="1509" y="2692"/>
              <a:ext cx="67" cy="68"/>
            </a:xfrm>
            <a:custGeom>
              <a:avLst/>
              <a:gdLst>
                <a:gd name="T0" fmla="*/ 67 w 67"/>
                <a:gd name="T1" fmla="*/ 68 h 68"/>
                <a:gd name="T2" fmla="*/ 33 w 67"/>
                <a:gd name="T3" fmla="*/ 0 h 68"/>
                <a:gd name="T4" fmla="*/ 0 w 67"/>
                <a:gd name="T5" fmla="*/ 68 h 68"/>
                <a:gd name="T6" fmla="*/ 33 w 67"/>
                <a:gd name="T7" fmla="*/ 47 h 68"/>
                <a:gd name="T8" fmla="*/ 67 w 67"/>
                <a:gd name="T9" fmla="*/ 68 h 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"/>
                <a:gd name="T16" fmla="*/ 0 h 68"/>
                <a:gd name="T17" fmla="*/ 67 w 67"/>
                <a:gd name="T18" fmla="*/ 68 h 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" h="68">
                  <a:moveTo>
                    <a:pt x="67" y="68"/>
                  </a:moveTo>
                  <a:lnTo>
                    <a:pt x="33" y="0"/>
                  </a:lnTo>
                  <a:lnTo>
                    <a:pt x="0" y="68"/>
                  </a:lnTo>
                  <a:lnTo>
                    <a:pt x="33" y="47"/>
                  </a:lnTo>
                  <a:lnTo>
                    <a:pt x="67" y="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>
                <a:solidFill>
                  <a:prstClr val="black"/>
                </a:solidFill>
              </a:endParaRPr>
            </a:p>
          </p:txBody>
        </p:sp>
      </p:grpSp>
      <p:grpSp>
        <p:nvGrpSpPr>
          <p:cNvPr id="39982" name="Group 70"/>
          <p:cNvGrpSpPr>
            <a:grpSpLocks/>
          </p:cNvGrpSpPr>
          <p:nvPr/>
        </p:nvGrpSpPr>
        <p:grpSpPr bwMode="auto">
          <a:xfrm>
            <a:off x="2395538" y="3638550"/>
            <a:ext cx="928687" cy="630238"/>
            <a:chOff x="1509" y="2692"/>
            <a:chExt cx="585" cy="397"/>
          </a:xfrm>
        </p:grpSpPr>
        <p:sp>
          <p:nvSpPr>
            <p:cNvPr id="40009" name="Freeform 71"/>
            <p:cNvSpPr>
              <a:spLocks/>
            </p:cNvSpPr>
            <p:nvPr/>
          </p:nvSpPr>
          <p:spPr bwMode="auto">
            <a:xfrm>
              <a:off x="1542" y="2736"/>
              <a:ext cx="552" cy="353"/>
            </a:xfrm>
            <a:custGeom>
              <a:avLst/>
              <a:gdLst>
                <a:gd name="T0" fmla="*/ 552 w 552"/>
                <a:gd name="T1" fmla="*/ 353 h 353"/>
                <a:gd name="T2" fmla="*/ 552 w 552"/>
                <a:gd name="T3" fmla="*/ 155 h 353"/>
                <a:gd name="T4" fmla="*/ 0 w 552"/>
                <a:gd name="T5" fmla="*/ 155 h 353"/>
                <a:gd name="T6" fmla="*/ 0 w 552"/>
                <a:gd name="T7" fmla="*/ 0 h 35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2"/>
                <a:gd name="T13" fmla="*/ 0 h 353"/>
                <a:gd name="T14" fmla="*/ 552 w 552"/>
                <a:gd name="T15" fmla="*/ 353 h 35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2" h="353">
                  <a:moveTo>
                    <a:pt x="552" y="353"/>
                  </a:moveTo>
                  <a:lnTo>
                    <a:pt x="552" y="155"/>
                  </a:lnTo>
                  <a:lnTo>
                    <a:pt x="0" y="155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CO">
                <a:solidFill>
                  <a:prstClr val="black"/>
                </a:solidFill>
              </a:endParaRPr>
            </a:p>
          </p:txBody>
        </p:sp>
        <p:sp>
          <p:nvSpPr>
            <p:cNvPr id="40010" name="Freeform 72"/>
            <p:cNvSpPr>
              <a:spLocks/>
            </p:cNvSpPr>
            <p:nvPr/>
          </p:nvSpPr>
          <p:spPr bwMode="auto">
            <a:xfrm>
              <a:off x="1509" y="2692"/>
              <a:ext cx="67" cy="68"/>
            </a:xfrm>
            <a:custGeom>
              <a:avLst/>
              <a:gdLst>
                <a:gd name="T0" fmla="*/ 67 w 67"/>
                <a:gd name="T1" fmla="*/ 68 h 68"/>
                <a:gd name="T2" fmla="*/ 33 w 67"/>
                <a:gd name="T3" fmla="*/ 0 h 68"/>
                <a:gd name="T4" fmla="*/ 0 w 67"/>
                <a:gd name="T5" fmla="*/ 68 h 68"/>
                <a:gd name="T6" fmla="*/ 33 w 67"/>
                <a:gd name="T7" fmla="*/ 47 h 68"/>
                <a:gd name="T8" fmla="*/ 67 w 67"/>
                <a:gd name="T9" fmla="*/ 68 h 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"/>
                <a:gd name="T16" fmla="*/ 0 h 68"/>
                <a:gd name="T17" fmla="*/ 67 w 67"/>
                <a:gd name="T18" fmla="*/ 68 h 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" h="68">
                  <a:moveTo>
                    <a:pt x="67" y="68"/>
                  </a:moveTo>
                  <a:lnTo>
                    <a:pt x="33" y="0"/>
                  </a:lnTo>
                  <a:lnTo>
                    <a:pt x="0" y="68"/>
                  </a:lnTo>
                  <a:lnTo>
                    <a:pt x="33" y="47"/>
                  </a:lnTo>
                  <a:lnTo>
                    <a:pt x="67" y="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>
                <a:solidFill>
                  <a:prstClr val="black"/>
                </a:solidFill>
              </a:endParaRPr>
            </a:p>
          </p:txBody>
        </p:sp>
      </p:grpSp>
      <p:grpSp>
        <p:nvGrpSpPr>
          <p:cNvPr id="39983" name="Group 73"/>
          <p:cNvGrpSpPr>
            <a:grpSpLocks/>
          </p:cNvGrpSpPr>
          <p:nvPr/>
        </p:nvGrpSpPr>
        <p:grpSpPr bwMode="auto">
          <a:xfrm>
            <a:off x="5191125" y="3641725"/>
            <a:ext cx="901700" cy="627063"/>
            <a:chOff x="3270" y="2694"/>
            <a:chExt cx="568" cy="395"/>
          </a:xfrm>
        </p:grpSpPr>
        <p:sp>
          <p:nvSpPr>
            <p:cNvPr id="40007" name="Freeform 74"/>
            <p:cNvSpPr>
              <a:spLocks/>
            </p:cNvSpPr>
            <p:nvPr/>
          </p:nvSpPr>
          <p:spPr bwMode="auto">
            <a:xfrm>
              <a:off x="3270" y="2737"/>
              <a:ext cx="534" cy="352"/>
            </a:xfrm>
            <a:custGeom>
              <a:avLst/>
              <a:gdLst>
                <a:gd name="T0" fmla="*/ 0 w 534"/>
                <a:gd name="T1" fmla="*/ 352 h 352"/>
                <a:gd name="T2" fmla="*/ 0 w 534"/>
                <a:gd name="T3" fmla="*/ 154 h 352"/>
                <a:gd name="T4" fmla="*/ 534 w 534"/>
                <a:gd name="T5" fmla="*/ 154 h 352"/>
                <a:gd name="T6" fmla="*/ 534 w 534"/>
                <a:gd name="T7" fmla="*/ 0 h 35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34"/>
                <a:gd name="T13" fmla="*/ 0 h 352"/>
                <a:gd name="T14" fmla="*/ 534 w 534"/>
                <a:gd name="T15" fmla="*/ 352 h 35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34" h="352">
                  <a:moveTo>
                    <a:pt x="0" y="352"/>
                  </a:moveTo>
                  <a:lnTo>
                    <a:pt x="0" y="154"/>
                  </a:lnTo>
                  <a:lnTo>
                    <a:pt x="534" y="154"/>
                  </a:lnTo>
                  <a:lnTo>
                    <a:pt x="534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CO">
                <a:solidFill>
                  <a:prstClr val="black"/>
                </a:solidFill>
              </a:endParaRPr>
            </a:p>
          </p:txBody>
        </p:sp>
        <p:sp>
          <p:nvSpPr>
            <p:cNvPr id="40008" name="Freeform 75"/>
            <p:cNvSpPr>
              <a:spLocks/>
            </p:cNvSpPr>
            <p:nvPr/>
          </p:nvSpPr>
          <p:spPr bwMode="auto">
            <a:xfrm>
              <a:off x="3771" y="2694"/>
              <a:ext cx="67" cy="67"/>
            </a:xfrm>
            <a:custGeom>
              <a:avLst/>
              <a:gdLst>
                <a:gd name="T0" fmla="*/ 67 w 67"/>
                <a:gd name="T1" fmla="*/ 67 h 67"/>
                <a:gd name="T2" fmla="*/ 33 w 67"/>
                <a:gd name="T3" fmla="*/ 0 h 67"/>
                <a:gd name="T4" fmla="*/ 0 w 67"/>
                <a:gd name="T5" fmla="*/ 67 h 67"/>
                <a:gd name="T6" fmla="*/ 33 w 67"/>
                <a:gd name="T7" fmla="*/ 46 h 67"/>
                <a:gd name="T8" fmla="*/ 67 w 67"/>
                <a:gd name="T9" fmla="*/ 67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"/>
                <a:gd name="T16" fmla="*/ 0 h 67"/>
                <a:gd name="T17" fmla="*/ 67 w 67"/>
                <a:gd name="T18" fmla="*/ 67 h 6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" h="67">
                  <a:moveTo>
                    <a:pt x="67" y="67"/>
                  </a:moveTo>
                  <a:lnTo>
                    <a:pt x="33" y="0"/>
                  </a:lnTo>
                  <a:lnTo>
                    <a:pt x="0" y="67"/>
                  </a:lnTo>
                  <a:lnTo>
                    <a:pt x="33" y="46"/>
                  </a:lnTo>
                  <a:lnTo>
                    <a:pt x="67" y="6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>
                <a:solidFill>
                  <a:prstClr val="black"/>
                </a:solidFill>
              </a:endParaRPr>
            </a:p>
          </p:txBody>
        </p:sp>
      </p:grpSp>
      <p:grpSp>
        <p:nvGrpSpPr>
          <p:cNvPr id="39984" name="Group 76"/>
          <p:cNvGrpSpPr>
            <a:grpSpLocks/>
          </p:cNvGrpSpPr>
          <p:nvPr/>
        </p:nvGrpSpPr>
        <p:grpSpPr bwMode="auto">
          <a:xfrm>
            <a:off x="5986463" y="3641725"/>
            <a:ext cx="919162" cy="627063"/>
            <a:chOff x="3771" y="2694"/>
            <a:chExt cx="579" cy="395"/>
          </a:xfrm>
        </p:grpSpPr>
        <p:sp>
          <p:nvSpPr>
            <p:cNvPr id="40005" name="Freeform 77"/>
            <p:cNvSpPr>
              <a:spLocks/>
            </p:cNvSpPr>
            <p:nvPr/>
          </p:nvSpPr>
          <p:spPr bwMode="auto">
            <a:xfrm>
              <a:off x="3804" y="2737"/>
              <a:ext cx="546" cy="352"/>
            </a:xfrm>
            <a:custGeom>
              <a:avLst/>
              <a:gdLst>
                <a:gd name="T0" fmla="*/ 546 w 546"/>
                <a:gd name="T1" fmla="*/ 352 h 352"/>
                <a:gd name="T2" fmla="*/ 546 w 546"/>
                <a:gd name="T3" fmla="*/ 154 h 352"/>
                <a:gd name="T4" fmla="*/ 0 w 546"/>
                <a:gd name="T5" fmla="*/ 154 h 352"/>
                <a:gd name="T6" fmla="*/ 0 w 546"/>
                <a:gd name="T7" fmla="*/ 0 h 35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46"/>
                <a:gd name="T13" fmla="*/ 0 h 352"/>
                <a:gd name="T14" fmla="*/ 546 w 546"/>
                <a:gd name="T15" fmla="*/ 352 h 35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46" h="352">
                  <a:moveTo>
                    <a:pt x="546" y="352"/>
                  </a:moveTo>
                  <a:lnTo>
                    <a:pt x="546" y="154"/>
                  </a:lnTo>
                  <a:lnTo>
                    <a:pt x="0" y="154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CO">
                <a:solidFill>
                  <a:prstClr val="black"/>
                </a:solidFill>
              </a:endParaRPr>
            </a:p>
          </p:txBody>
        </p:sp>
        <p:sp>
          <p:nvSpPr>
            <p:cNvPr id="40006" name="Freeform 78"/>
            <p:cNvSpPr>
              <a:spLocks/>
            </p:cNvSpPr>
            <p:nvPr/>
          </p:nvSpPr>
          <p:spPr bwMode="auto">
            <a:xfrm>
              <a:off x="3771" y="2694"/>
              <a:ext cx="67" cy="67"/>
            </a:xfrm>
            <a:custGeom>
              <a:avLst/>
              <a:gdLst>
                <a:gd name="T0" fmla="*/ 67 w 67"/>
                <a:gd name="T1" fmla="*/ 67 h 67"/>
                <a:gd name="T2" fmla="*/ 33 w 67"/>
                <a:gd name="T3" fmla="*/ 0 h 67"/>
                <a:gd name="T4" fmla="*/ 0 w 67"/>
                <a:gd name="T5" fmla="*/ 67 h 67"/>
                <a:gd name="T6" fmla="*/ 33 w 67"/>
                <a:gd name="T7" fmla="*/ 46 h 67"/>
                <a:gd name="T8" fmla="*/ 67 w 67"/>
                <a:gd name="T9" fmla="*/ 67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"/>
                <a:gd name="T16" fmla="*/ 0 h 67"/>
                <a:gd name="T17" fmla="*/ 67 w 67"/>
                <a:gd name="T18" fmla="*/ 67 h 6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" h="67">
                  <a:moveTo>
                    <a:pt x="67" y="67"/>
                  </a:moveTo>
                  <a:lnTo>
                    <a:pt x="33" y="0"/>
                  </a:lnTo>
                  <a:lnTo>
                    <a:pt x="0" y="67"/>
                  </a:lnTo>
                  <a:lnTo>
                    <a:pt x="33" y="46"/>
                  </a:lnTo>
                  <a:lnTo>
                    <a:pt x="67" y="6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>
                <a:solidFill>
                  <a:prstClr val="black"/>
                </a:solidFill>
              </a:endParaRPr>
            </a:p>
          </p:txBody>
        </p:sp>
      </p:grpSp>
      <p:grpSp>
        <p:nvGrpSpPr>
          <p:cNvPr id="39985" name="Group 79"/>
          <p:cNvGrpSpPr>
            <a:grpSpLocks/>
          </p:cNvGrpSpPr>
          <p:nvPr/>
        </p:nvGrpSpPr>
        <p:grpSpPr bwMode="auto">
          <a:xfrm>
            <a:off x="2447925" y="2263775"/>
            <a:ext cx="1844675" cy="723900"/>
            <a:chOff x="1542" y="1826"/>
            <a:chExt cx="1162" cy="456"/>
          </a:xfrm>
        </p:grpSpPr>
        <p:sp>
          <p:nvSpPr>
            <p:cNvPr id="40003" name="Freeform 80"/>
            <p:cNvSpPr>
              <a:spLocks/>
            </p:cNvSpPr>
            <p:nvPr/>
          </p:nvSpPr>
          <p:spPr bwMode="auto">
            <a:xfrm>
              <a:off x="1542" y="1869"/>
              <a:ext cx="1128" cy="413"/>
            </a:xfrm>
            <a:custGeom>
              <a:avLst/>
              <a:gdLst>
                <a:gd name="T0" fmla="*/ 0 w 1128"/>
                <a:gd name="T1" fmla="*/ 413 h 413"/>
                <a:gd name="T2" fmla="*/ 0 w 1128"/>
                <a:gd name="T3" fmla="*/ 185 h 413"/>
                <a:gd name="T4" fmla="*/ 1128 w 1128"/>
                <a:gd name="T5" fmla="*/ 185 h 413"/>
                <a:gd name="T6" fmla="*/ 1128 w 1128"/>
                <a:gd name="T7" fmla="*/ 0 h 41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28"/>
                <a:gd name="T13" fmla="*/ 0 h 413"/>
                <a:gd name="T14" fmla="*/ 1128 w 1128"/>
                <a:gd name="T15" fmla="*/ 413 h 41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28" h="413">
                  <a:moveTo>
                    <a:pt x="0" y="413"/>
                  </a:moveTo>
                  <a:lnTo>
                    <a:pt x="0" y="185"/>
                  </a:lnTo>
                  <a:lnTo>
                    <a:pt x="1128" y="185"/>
                  </a:lnTo>
                  <a:lnTo>
                    <a:pt x="1128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CO">
                <a:solidFill>
                  <a:prstClr val="black"/>
                </a:solidFill>
              </a:endParaRPr>
            </a:p>
          </p:txBody>
        </p:sp>
        <p:sp>
          <p:nvSpPr>
            <p:cNvPr id="40004" name="Freeform 81"/>
            <p:cNvSpPr>
              <a:spLocks/>
            </p:cNvSpPr>
            <p:nvPr/>
          </p:nvSpPr>
          <p:spPr bwMode="auto">
            <a:xfrm>
              <a:off x="2637" y="1826"/>
              <a:ext cx="67" cy="67"/>
            </a:xfrm>
            <a:custGeom>
              <a:avLst/>
              <a:gdLst>
                <a:gd name="T0" fmla="*/ 67 w 67"/>
                <a:gd name="T1" fmla="*/ 67 h 67"/>
                <a:gd name="T2" fmla="*/ 33 w 67"/>
                <a:gd name="T3" fmla="*/ 0 h 67"/>
                <a:gd name="T4" fmla="*/ 0 w 67"/>
                <a:gd name="T5" fmla="*/ 67 h 67"/>
                <a:gd name="T6" fmla="*/ 33 w 67"/>
                <a:gd name="T7" fmla="*/ 46 h 67"/>
                <a:gd name="T8" fmla="*/ 67 w 67"/>
                <a:gd name="T9" fmla="*/ 67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"/>
                <a:gd name="T16" fmla="*/ 0 h 67"/>
                <a:gd name="T17" fmla="*/ 67 w 67"/>
                <a:gd name="T18" fmla="*/ 67 h 6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" h="67">
                  <a:moveTo>
                    <a:pt x="67" y="67"/>
                  </a:moveTo>
                  <a:lnTo>
                    <a:pt x="33" y="0"/>
                  </a:lnTo>
                  <a:lnTo>
                    <a:pt x="0" y="67"/>
                  </a:lnTo>
                  <a:lnTo>
                    <a:pt x="33" y="46"/>
                  </a:lnTo>
                  <a:lnTo>
                    <a:pt x="67" y="6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>
                <a:solidFill>
                  <a:prstClr val="black"/>
                </a:solidFill>
              </a:endParaRPr>
            </a:p>
          </p:txBody>
        </p:sp>
      </p:grpSp>
      <p:grpSp>
        <p:nvGrpSpPr>
          <p:cNvPr id="39986" name="Group 82"/>
          <p:cNvGrpSpPr>
            <a:grpSpLocks/>
          </p:cNvGrpSpPr>
          <p:nvPr/>
        </p:nvGrpSpPr>
        <p:grpSpPr bwMode="auto">
          <a:xfrm>
            <a:off x="4186238" y="2263775"/>
            <a:ext cx="1852612" cy="723900"/>
            <a:chOff x="2637" y="1826"/>
            <a:chExt cx="1167" cy="456"/>
          </a:xfrm>
        </p:grpSpPr>
        <p:sp>
          <p:nvSpPr>
            <p:cNvPr id="40001" name="Freeform 83"/>
            <p:cNvSpPr>
              <a:spLocks/>
            </p:cNvSpPr>
            <p:nvPr/>
          </p:nvSpPr>
          <p:spPr bwMode="auto">
            <a:xfrm>
              <a:off x="2670" y="1869"/>
              <a:ext cx="1134" cy="413"/>
            </a:xfrm>
            <a:custGeom>
              <a:avLst/>
              <a:gdLst>
                <a:gd name="T0" fmla="*/ 1134 w 1134"/>
                <a:gd name="T1" fmla="*/ 413 h 413"/>
                <a:gd name="T2" fmla="*/ 1134 w 1134"/>
                <a:gd name="T3" fmla="*/ 185 h 413"/>
                <a:gd name="T4" fmla="*/ 0 w 1134"/>
                <a:gd name="T5" fmla="*/ 185 h 413"/>
                <a:gd name="T6" fmla="*/ 0 w 1134"/>
                <a:gd name="T7" fmla="*/ 0 h 41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34"/>
                <a:gd name="T13" fmla="*/ 0 h 413"/>
                <a:gd name="T14" fmla="*/ 1134 w 1134"/>
                <a:gd name="T15" fmla="*/ 413 h 41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34" h="413">
                  <a:moveTo>
                    <a:pt x="1134" y="413"/>
                  </a:moveTo>
                  <a:lnTo>
                    <a:pt x="1134" y="185"/>
                  </a:lnTo>
                  <a:lnTo>
                    <a:pt x="0" y="185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CO">
                <a:solidFill>
                  <a:prstClr val="black"/>
                </a:solidFill>
              </a:endParaRPr>
            </a:p>
          </p:txBody>
        </p:sp>
        <p:sp>
          <p:nvSpPr>
            <p:cNvPr id="40002" name="Freeform 84"/>
            <p:cNvSpPr>
              <a:spLocks/>
            </p:cNvSpPr>
            <p:nvPr/>
          </p:nvSpPr>
          <p:spPr bwMode="auto">
            <a:xfrm>
              <a:off x="2637" y="1826"/>
              <a:ext cx="67" cy="67"/>
            </a:xfrm>
            <a:custGeom>
              <a:avLst/>
              <a:gdLst>
                <a:gd name="T0" fmla="*/ 67 w 67"/>
                <a:gd name="T1" fmla="*/ 67 h 67"/>
                <a:gd name="T2" fmla="*/ 33 w 67"/>
                <a:gd name="T3" fmla="*/ 0 h 67"/>
                <a:gd name="T4" fmla="*/ 0 w 67"/>
                <a:gd name="T5" fmla="*/ 67 h 67"/>
                <a:gd name="T6" fmla="*/ 33 w 67"/>
                <a:gd name="T7" fmla="*/ 46 h 67"/>
                <a:gd name="T8" fmla="*/ 67 w 67"/>
                <a:gd name="T9" fmla="*/ 67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"/>
                <a:gd name="T16" fmla="*/ 0 h 67"/>
                <a:gd name="T17" fmla="*/ 67 w 67"/>
                <a:gd name="T18" fmla="*/ 67 h 6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" h="67">
                  <a:moveTo>
                    <a:pt x="67" y="67"/>
                  </a:moveTo>
                  <a:lnTo>
                    <a:pt x="33" y="0"/>
                  </a:lnTo>
                  <a:lnTo>
                    <a:pt x="0" y="67"/>
                  </a:lnTo>
                  <a:lnTo>
                    <a:pt x="33" y="46"/>
                  </a:lnTo>
                  <a:lnTo>
                    <a:pt x="67" y="6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>
                <a:solidFill>
                  <a:prstClr val="black"/>
                </a:solidFill>
              </a:endParaRPr>
            </a:p>
          </p:txBody>
        </p:sp>
      </p:grpSp>
      <p:sp>
        <p:nvSpPr>
          <p:cNvPr id="278613" name="Rectangle 85"/>
          <p:cNvSpPr>
            <a:spLocks noGrp="1" noChangeArrowheads="1"/>
          </p:cNvSpPr>
          <p:nvPr>
            <p:ph type="title"/>
          </p:nvPr>
        </p:nvSpPr>
        <p:spPr>
          <a:xfrm>
            <a:off x="145504" y="-161925"/>
            <a:ext cx="7162800" cy="1143000"/>
          </a:xfrm>
        </p:spPr>
        <p:txBody>
          <a:bodyPr/>
          <a:lstStyle/>
          <a:p>
            <a:pPr algn="ctr">
              <a:defRPr/>
            </a:pPr>
            <a:r>
              <a:rPr lang="en-GB" sz="3200" dirty="0" err="1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Análisis</a:t>
            </a:r>
            <a:r>
              <a:rPr lang="en-GB" sz="3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GB" sz="32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de la </a:t>
            </a:r>
            <a:r>
              <a:rPr lang="en-GB" sz="3200" dirty="0" err="1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estrategia</a:t>
            </a:r>
            <a:r>
              <a:rPr lang="en-GB" sz="3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GB" sz="32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(</a:t>
            </a:r>
            <a:r>
              <a:rPr lang="en-GB" sz="3200" dirty="0" err="1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revisión</a:t>
            </a:r>
            <a:r>
              <a:rPr lang="en-GB" sz="3200" b="1" kern="1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)</a:t>
            </a:r>
            <a:endParaRPr lang="en-GB" sz="3200" b="1" kern="1200" dirty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8614" name="Line 86"/>
          <p:cNvSpPr>
            <a:spLocks noChangeShapeType="1"/>
          </p:cNvSpPr>
          <p:nvPr/>
        </p:nvSpPr>
        <p:spPr bwMode="auto">
          <a:xfrm>
            <a:off x="2438400" y="812800"/>
            <a:ext cx="2057400" cy="441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>
              <a:solidFill>
                <a:prstClr val="black"/>
              </a:solidFill>
            </a:endParaRPr>
          </a:p>
        </p:txBody>
      </p:sp>
      <p:sp>
        <p:nvSpPr>
          <p:cNvPr id="278615" name="Rectangle 87"/>
          <p:cNvSpPr>
            <a:spLocks noChangeArrowheads="1"/>
          </p:cNvSpPr>
          <p:nvPr/>
        </p:nvSpPr>
        <p:spPr bwMode="auto">
          <a:xfrm>
            <a:off x="1969567" y="5772275"/>
            <a:ext cx="5698777" cy="897632"/>
          </a:xfrm>
          <a:prstGeom prst="rect">
            <a:avLst/>
          </a:prstGeom>
          <a:solidFill>
            <a:srgbClr val="FF660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GB" sz="2000" i="1" dirty="0" err="1" smtClean="0">
                <a:solidFill>
                  <a:prstClr val="white"/>
                </a:solidFill>
                <a:latin typeface="Arial Narrow" charset="0"/>
              </a:rPr>
              <a:t>Decisión</a:t>
            </a:r>
            <a:r>
              <a:rPr lang="en-GB" sz="2000" i="1" dirty="0" smtClean="0">
                <a:solidFill>
                  <a:prstClr val="white"/>
                </a:solidFill>
                <a:latin typeface="Arial Narrow" charset="0"/>
              </a:rPr>
              <a:t> </a:t>
            </a:r>
            <a:r>
              <a:rPr lang="en-GB" sz="2000" i="1" dirty="0" err="1" smtClean="0">
                <a:solidFill>
                  <a:prstClr val="white"/>
                </a:solidFill>
                <a:latin typeface="Arial Narrow" charset="0"/>
              </a:rPr>
              <a:t>fundada</a:t>
            </a:r>
            <a:r>
              <a:rPr lang="en-GB" sz="2000" i="1" dirty="0" smtClean="0">
                <a:solidFill>
                  <a:prstClr val="white"/>
                </a:solidFill>
                <a:latin typeface="Arial Narrow" charset="0"/>
              </a:rPr>
              <a:t> en </a:t>
            </a:r>
            <a:r>
              <a:rPr lang="en-GB" sz="2000" i="1" dirty="0" err="1" smtClean="0">
                <a:solidFill>
                  <a:prstClr val="white"/>
                </a:solidFill>
                <a:latin typeface="Arial Narrow" charset="0"/>
              </a:rPr>
              <a:t>prioridades</a:t>
            </a:r>
            <a:r>
              <a:rPr lang="en-GB" sz="2000" i="1" dirty="0" smtClean="0">
                <a:solidFill>
                  <a:prstClr val="white"/>
                </a:solidFill>
                <a:latin typeface="Arial Narrow" charset="0"/>
              </a:rPr>
              <a:t> de </a:t>
            </a:r>
            <a:r>
              <a:rPr lang="en-GB" sz="2000" i="1" dirty="0" err="1" smtClean="0">
                <a:solidFill>
                  <a:prstClr val="white"/>
                </a:solidFill>
                <a:latin typeface="Arial Narrow" charset="0"/>
              </a:rPr>
              <a:t>politicas</a:t>
            </a:r>
            <a:r>
              <a:rPr lang="en-GB" sz="2000" i="1" dirty="0" smtClean="0">
                <a:solidFill>
                  <a:prstClr val="white"/>
                </a:solidFill>
                <a:latin typeface="Arial Narrow" charset="0"/>
              </a:rPr>
              <a:t>, </a:t>
            </a:r>
            <a:r>
              <a:rPr lang="en-GB" sz="2000" i="1" dirty="0" err="1" smtClean="0">
                <a:solidFill>
                  <a:prstClr val="white"/>
                </a:solidFill>
                <a:latin typeface="Arial Narrow" charset="0"/>
              </a:rPr>
              <a:t>costo-beneficio</a:t>
            </a:r>
            <a:r>
              <a:rPr lang="en-GB" sz="2000" i="1" dirty="0" smtClean="0">
                <a:solidFill>
                  <a:prstClr val="white"/>
                </a:solidFill>
                <a:latin typeface="Arial Narrow" charset="0"/>
              </a:rPr>
              <a:t>, </a:t>
            </a:r>
          </a:p>
          <a:p>
            <a:pPr algn="ctr" eaLnBrk="0" hangingPunct="0">
              <a:defRPr/>
            </a:pPr>
            <a:r>
              <a:rPr lang="en-GB" sz="2000" i="1" dirty="0" err="1" smtClean="0">
                <a:solidFill>
                  <a:prstClr val="white"/>
                </a:solidFill>
                <a:latin typeface="Arial Narrow" charset="0"/>
              </a:rPr>
              <a:t>otros</a:t>
            </a:r>
            <a:r>
              <a:rPr lang="en-GB" sz="2000" i="1" dirty="0" smtClean="0">
                <a:solidFill>
                  <a:prstClr val="white"/>
                </a:solidFill>
                <a:latin typeface="Arial Narrow" charset="0"/>
              </a:rPr>
              <a:t> </a:t>
            </a:r>
            <a:r>
              <a:rPr lang="en-GB" sz="2000" i="1" dirty="0" err="1" smtClean="0">
                <a:solidFill>
                  <a:prstClr val="white"/>
                </a:solidFill>
                <a:latin typeface="Arial Narrow" charset="0"/>
              </a:rPr>
              <a:t>programas</a:t>
            </a:r>
            <a:r>
              <a:rPr lang="en-GB" sz="2000" i="1" dirty="0" smtClean="0">
                <a:solidFill>
                  <a:prstClr val="white"/>
                </a:solidFill>
                <a:latin typeface="Arial Narrow" charset="0"/>
              </a:rPr>
              <a:t> en </a:t>
            </a:r>
            <a:r>
              <a:rPr lang="en-GB" sz="2000" i="1" dirty="0" err="1" smtClean="0">
                <a:solidFill>
                  <a:prstClr val="white"/>
                </a:solidFill>
                <a:latin typeface="Arial Narrow" charset="0"/>
              </a:rPr>
              <a:t>curso</a:t>
            </a:r>
            <a:r>
              <a:rPr lang="en-GB" sz="2000" i="1" dirty="0" smtClean="0">
                <a:solidFill>
                  <a:prstClr val="white"/>
                </a:solidFill>
                <a:latin typeface="Arial Narrow" charset="0"/>
              </a:rPr>
              <a:t>, </a:t>
            </a:r>
            <a:r>
              <a:rPr lang="en-GB" sz="2000" i="1" dirty="0" err="1" smtClean="0">
                <a:solidFill>
                  <a:prstClr val="white"/>
                </a:solidFill>
                <a:latin typeface="Arial Narrow" charset="0"/>
              </a:rPr>
              <a:t>presupuesto</a:t>
            </a:r>
            <a:r>
              <a:rPr lang="en-GB" sz="2000" i="1" dirty="0" smtClean="0">
                <a:solidFill>
                  <a:prstClr val="white"/>
                </a:solidFill>
                <a:latin typeface="Arial Narrow" charset="0"/>
              </a:rPr>
              <a:t>, </a:t>
            </a:r>
            <a:r>
              <a:rPr lang="en-GB" sz="2000" i="1" dirty="0" err="1" smtClean="0">
                <a:solidFill>
                  <a:prstClr val="white"/>
                </a:solidFill>
                <a:latin typeface="Arial Narrow" charset="0"/>
              </a:rPr>
              <a:t>etc</a:t>
            </a:r>
            <a:endParaRPr lang="en-GB" sz="2000" i="1" dirty="0">
              <a:solidFill>
                <a:prstClr val="white"/>
              </a:solidFill>
              <a:latin typeface="Arial Narrow" charset="0"/>
            </a:endParaRPr>
          </a:p>
        </p:txBody>
      </p:sp>
      <p:sp>
        <p:nvSpPr>
          <p:cNvPr id="278616" name="Text Box 88"/>
          <p:cNvSpPr txBox="1">
            <a:spLocks noChangeArrowheads="1"/>
          </p:cNvSpPr>
          <p:nvPr/>
        </p:nvSpPr>
        <p:spPr bwMode="auto">
          <a:xfrm>
            <a:off x="228600" y="5078511"/>
            <a:ext cx="3962400" cy="369332"/>
          </a:xfrm>
          <a:prstGeom prst="rect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GB" b="1" dirty="0" err="1" smtClean="0">
                <a:solidFill>
                  <a:prstClr val="black"/>
                </a:solidFill>
                <a:latin typeface="Arial Narrow" charset="0"/>
              </a:rPr>
              <a:t>Estrategia</a:t>
            </a:r>
            <a:r>
              <a:rPr lang="en-GB" b="1" dirty="0" smtClean="0">
                <a:solidFill>
                  <a:prstClr val="black"/>
                </a:solidFill>
                <a:latin typeface="Arial Narrow" charset="0"/>
              </a:rPr>
              <a:t> control </a:t>
            </a:r>
            <a:r>
              <a:rPr lang="en-GB" b="1" dirty="0" err="1" smtClean="0">
                <a:solidFill>
                  <a:prstClr val="black"/>
                </a:solidFill>
                <a:latin typeface="Arial Narrow" charset="0"/>
              </a:rPr>
              <a:t>existencias</a:t>
            </a:r>
            <a:r>
              <a:rPr lang="en-GB" b="1" dirty="0" smtClean="0">
                <a:solidFill>
                  <a:prstClr val="black"/>
                </a:solidFill>
                <a:latin typeface="Arial Narrow" charset="0"/>
              </a:rPr>
              <a:t> de </a:t>
            </a:r>
            <a:r>
              <a:rPr lang="en-GB" b="1" dirty="0" err="1" smtClean="0">
                <a:solidFill>
                  <a:prstClr val="black"/>
                </a:solidFill>
                <a:latin typeface="Arial Narrow" charset="0"/>
              </a:rPr>
              <a:t>pescado</a:t>
            </a:r>
            <a:endParaRPr lang="en-GB" b="1" dirty="0">
              <a:solidFill>
                <a:prstClr val="black"/>
              </a:solidFill>
              <a:latin typeface="Arial Narrow" charset="0"/>
            </a:endParaRPr>
          </a:p>
        </p:txBody>
      </p:sp>
      <p:sp>
        <p:nvSpPr>
          <p:cNvPr id="278617" name="Text Box 89"/>
          <p:cNvSpPr txBox="1">
            <a:spLocks noChangeArrowheads="1"/>
          </p:cNvSpPr>
          <p:nvPr/>
        </p:nvSpPr>
        <p:spPr bwMode="auto">
          <a:xfrm>
            <a:off x="4544144" y="5078511"/>
            <a:ext cx="3268216" cy="369332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GB" dirty="0" err="1" smtClean="0">
                <a:ln>
                  <a:solidFill>
                    <a:prstClr val="white"/>
                  </a:solidFill>
                </a:ln>
                <a:solidFill>
                  <a:srgbClr val="FF6600"/>
                </a:solidFill>
                <a:latin typeface="Arial Narrow" charset="0"/>
              </a:rPr>
              <a:t>Estrategia</a:t>
            </a:r>
            <a:r>
              <a:rPr lang="en-GB" dirty="0" smtClean="0">
                <a:ln>
                  <a:solidFill>
                    <a:prstClr val="white"/>
                  </a:solidFill>
                </a:ln>
                <a:solidFill>
                  <a:srgbClr val="FF6600"/>
                </a:solidFill>
                <a:latin typeface="Arial Narrow" charset="0"/>
              </a:rPr>
              <a:t> de </a:t>
            </a:r>
            <a:r>
              <a:rPr lang="en-GB" dirty="0" err="1" smtClean="0">
                <a:ln>
                  <a:solidFill>
                    <a:prstClr val="white"/>
                  </a:solidFill>
                </a:ln>
                <a:solidFill>
                  <a:srgbClr val="FF6600"/>
                </a:solidFill>
                <a:latin typeface="Arial Narrow" charset="0"/>
              </a:rPr>
              <a:t>orientación</a:t>
            </a:r>
            <a:r>
              <a:rPr lang="en-GB" dirty="0" smtClean="0">
                <a:ln>
                  <a:solidFill>
                    <a:prstClr val="white"/>
                  </a:solidFill>
                </a:ln>
                <a:solidFill>
                  <a:srgbClr val="FF6600"/>
                </a:solidFill>
                <a:latin typeface="Arial Narrow" charset="0"/>
              </a:rPr>
              <a:t> al </a:t>
            </a:r>
            <a:r>
              <a:rPr lang="en-GB" dirty="0" err="1" smtClean="0">
                <a:ln>
                  <a:solidFill>
                    <a:prstClr val="white"/>
                  </a:solidFill>
                </a:ln>
                <a:solidFill>
                  <a:srgbClr val="FF6600"/>
                </a:solidFill>
                <a:latin typeface="Arial Narrow" charset="0"/>
              </a:rPr>
              <a:t>mercado</a:t>
            </a:r>
            <a:endParaRPr lang="en-GB" dirty="0">
              <a:ln>
                <a:solidFill>
                  <a:prstClr val="white"/>
                </a:solidFill>
              </a:ln>
              <a:solidFill>
                <a:srgbClr val="FF6600"/>
              </a:solidFill>
              <a:latin typeface="Arial Narrow" charset="0"/>
            </a:endParaRPr>
          </a:p>
        </p:txBody>
      </p:sp>
      <p:sp>
        <p:nvSpPr>
          <p:cNvPr id="278618" name="Text Box 90"/>
          <p:cNvSpPr txBox="1">
            <a:spLocks noChangeArrowheads="1"/>
          </p:cNvSpPr>
          <p:nvPr/>
        </p:nvSpPr>
        <p:spPr bwMode="auto">
          <a:xfrm>
            <a:off x="7629525" y="2814027"/>
            <a:ext cx="15144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600" dirty="0" err="1" smtClean="0">
                <a:solidFill>
                  <a:prstClr val="black"/>
                </a:solidFill>
                <a:latin typeface="Arial Narrow" pitchFamily="34" charset="0"/>
              </a:rPr>
              <a:t>PROPÓSITOS</a:t>
            </a:r>
            <a:r>
              <a:rPr lang="en-GB" sz="1600" dirty="0" smtClean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GB" sz="1600" dirty="0" err="1" smtClean="0">
                <a:solidFill>
                  <a:prstClr val="black"/>
                </a:solidFill>
                <a:latin typeface="Arial Narrow" pitchFamily="34" charset="0"/>
              </a:rPr>
              <a:t>RESULTADOS</a:t>
            </a:r>
            <a:r>
              <a:rPr lang="en-GB" sz="1600" dirty="0" smtClean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GB" sz="1600" dirty="0">
                <a:solidFill>
                  <a:prstClr val="black"/>
                </a:solidFill>
                <a:latin typeface="Arial Narrow" pitchFamily="34" charset="0"/>
              </a:rPr>
              <a:t>/ </a:t>
            </a:r>
            <a:r>
              <a:rPr lang="en-GB" sz="1600" dirty="0" err="1" smtClean="0">
                <a:solidFill>
                  <a:prstClr val="black"/>
                </a:solidFill>
                <a:latin typeface="Arial Narrow" pitchFamily="34" charset="0"/>
              </a:rPr>
              <a:t>esperados</a:t>
            </a:r>
            <a:endParaRPr lang="en-GB" sz="16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278619" name="Text Box 91"/>
          <p:cNvSpPr txBox="1">
            <a:spLocks noChangeArrowheads="1"/>
          </p:cNvSpPr>
          <p:nvPr/>
        </p:nvSpPr>
        <p:spPr bwMode="auto">
          <a:xfrm>
            <a:off x="7772400" y="1620089"/>
            <a:ext cx="1371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600" dirty="0" err="1" smtClean="0">
                <a:solidFill>
                  <a:prstClr val="black"/>
                </a:solidFill>
                <a:latin typeface="Arial Narrow" pitchFamily="34" charset="0"/>
              </a:rPr>
              <a:t>OBJETIVO</a:t>
            </a:r>
            <a:r>
              <a:rPr lang="en-GB" sz="1600" dirty="0" smtClean="0">
                <a:solidFill>
                  <a:prstClr val="black"/>
                </a:solidFill>
                <a:latin typeface="Arial Narrow" pitchFamily="34" charset="0"/>
              </a:rPr>
              <a:t> GENERAL</a:t>
            </a:r>
            <a:endParaRPr lang="en-GB" sz="16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278620" name="Text Box 92"/>
          <p:cNvSpPr txBox="1">
            <a:spLocks noChangeArrowheads="1"/>
          </p:cNvSpPr>
          <p:nvPr/>
        </p:nvSpPr>
        <p:spPr bwMode="auto">
          <a:xfrm>
            <a:off x="7772400" y="4286250"/>
            <a:ext cx="1371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600" dirty="0" err="1" smtClean="0">
                <a:solidFill>
                  <a:prstClr val="black"/>
                </a:solidFill>
                <a:latin typeface="Arial Narrow" pitchFamily="34" charset="0"/>
              </a:rPr>
              <a:t>PRODUCTOS</a:t>
            </a:r>
            <a:r>
              <a:rPr lang="en-GB" sz="1600" dirty="0" smtClean="0">
                <a:solidFill>
                  <a:prstClr val="black"/>
                </a:solidFill>
                <a:latin typeface="Arial Narrow" pitchFamily="34" charset="0"/>
              </a:rPr>
              <a:t>/ </a:t>
            </a:r>
            <a:r>
              <a:rPr lang="en-GB" sz="1600" dirty="0" err="1" smtClean="0">
                <a:solidFill>
                  <a:prstClr val="black"/>
                </a:solidFill>
                <a:latin typeface="Arial Narrow" pitchFamily="34" charset="0"/>
              </a:rPr>
              <a:t>RESULTADOS</a:t>
            </a:r>
            <a:endParaRPr lang="en-GB" sz="16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39999" name="Rectangle 95"/>
          <p:cNvSpPr>
            <a:spLocks noChangeArrowheads="1"/>
          </p:cNvSpPr>
          <p:nvPr/>
        </p:nvSpPr>
        <p:spPr bwMode="auto">
          <a:xfrm>
            <a:off x="228600" y="1839913"/>
            <a:ext cx="23288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278624" name="Text Box 96"/>
          <p:cNvSpPr txBox="1">
            <a:spLocks noChangeArrowheads="1"/>
          </p:cNvSpPr>
          <p:nvPr/>
        </p:nvSpPr>
        <p:spPr bwMode="auto">
          <a:xfrm>
            <a:off x="179512" y="1412776"/>
            <a:ext cx="19812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i="1" dirty="0" err="1" smtClean="0">
                <a:solidFill>
                  <a:prstClr val="black"/>
                </a:solidFill>
                <a:latin typeface="Arial Narrow" pitchFamily="34" charset="0"/>
              </a:rPr>
              <a:t>Estas</a:t>
            </a:r>
            <a:r>
              <a:rPr lang="en-US" sz="1600" i="1" dirty="0" smtClean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1600" i="1" dirty="0" err="1" smtClean="0">
                <a:solidFill>
                  <a:prstClr val="black"/>
                </a:solidFill>
                <a:latin typeface="Arial Narrow" pitchFamily="34" charset="0"/>
              </a:rPr>
              <a:t>declaraciones</a:t>
            </a:r>
            <a:r>
              <a:rPr lang="en-US" sz="1600" i="1" dirty="0" smtClean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1600" i="1" dirty="0" err="1" smtClean="0">
                <a:solidFill>
                  <a:prstClr val="black"/>
                </a:solidFill>
                <a:latin typeface="Arial Narrow" pitchFamily="34" charset="0"/>
              </a:rPr>
              <a:t>excluídas</a:t>
            </a:r>
            <a:r>
              <a:rPr lang="en-US" sz="1600" i="1" dirty="0" smtClean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1600" i="1" dirty="0" err="1" smtClean="0">
                <a:solidFill>
                  <a:prstClr val="black"/>
                </a:solidFill>
                <a:latin typeface="Arial Narrow" pitchFamily="34" charset="0"/>
              </a:rPr>
              <a:t>deben</a:t>
            </a:r>
            <a:r>
              <a:rPr lang="en-US" sz="1600" i="1" dirty="0" smtClean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1600" i="1" dirty="0" err="1" smtClean="0">
                <a:solidFill>
                  <a:prstClr val="black"/>
                </a:solidFill>
                <a:latin typeface="Arial Narrow" pitchFamily="34" charset="0"/>
              </a:rPr>
              <a:t>considerarse</a:t>
            </a:r>
            <a:r>
              <a:rPr lang="en-US" sz="1600" i="1" dirty="0" smtClean="0">
                <a:solidFill>
                  <a:prstClr val="black"/>
                </a:solidFill>
                <a:latin typeface="Arial Narrow" pitchFamily="34" charset="0"/>
              </a:rPr>
              <a:t>  </a:t>
            </a:r>
            <a:r>
              <a:rPr lang="en-US" sz="1600" i="1" dirty="0" err="1" smtClean="0">
                <a:solidFill>
                  <a:prstClr val="black"/>
                </a:solidFill>
                <a:latin typeface="Arial Narrow" pitchFamily="34" charset="0"/>
              </a:rPr>
              <a:t>durante</a:t>
            </a:r>
            <a:r>
              <a:rPr lang="en-US" sz="1600" i="1" dirty="0" smtClean="0">
                <a:solidFill>
                  <a:prstClr val="black"/>
                </a:solidFill>
                <a:latin typeface="Arial Narrow" pitchFamily="34" charset="0"/>
              </a:rPr>
              <a:t> el </a:t>
            </a:r>
            <a:r>
              <a:rPr lang="en-US" sz="1600" i="1" dirty="0" err="1" smtClean="0">
                <a:solidFill>
                  <a:prstClr val="black"/>
                </a:solidFill>
                <a:latin typeface="Arial Narrow" pitchFamily="34" charset="0"/>
              </a:rPr>
              <a:t>análisis</a:t>
            </a:r>
            <a:r>
              <a:rPr lang="en-US" sz="1600" i="1" dirty="0" smtClean="0">
                <a:solidFill>
                  <a:prstClr val="black"/>
                </a:solidFill>
                <a:latin typeface="Arial Narrow" pitchFamily="34" charset="0"/>
              </a:rPr>
              <a:t> de  </a:t>
            </a:r>
            <a:r>
              <a:rPr lang="en-US" sz="1600" i="1" dirty="0" err="1" smtClean="0">
                <a:solidFill>
                  <a:prstClr val="black"/>
                </a:solidFill>
                <a:latin typeface="Arial Narrow" pitchFamily="34" charset="0"/>
              </a:rPr>
              <a:t>supuestos</a:t>
            </a:r>
            <a:r>
              <a:rPr lang="en-US" sz="1600" i="1" dirty="0" smtClean="0">
                <a:solidFill>
                  <a:prstClr val="black"/>
                </a:solidFill>
                <a:latin typeface="Arial Narrow" pitchFamily="34" charset="0"/>
              </a:rPr>
              <a:t> / </a:t>
            </a:r>
            <a:r>
              <a:rPr lang="en-US" sz="1600" i="1" dirty="0" err="1" smtClean="0">
                <a:solidFill>
                  <a:prstClr val="black"/>
                </a:solidFill>
                <a:latin typeface="Arial Narrow" pitchFamily="34" charset="0"/>
              </a:rPr>
              <a:t>riesgos</a:t>
            </a:r>
            <a:r>
              <a:rPr lang="en-US" sz="1600" i="1" dirty="0" smtClean="0">
                <a:solidFill>
                  <a:prstClr val="black"/>
                </a:solidFill>
                <a:latin typeface="Arial Narrow" pitchFamily="34" charset="0"/>
              </a:rPr>
              <a:t>. </a:t>
            </a:r>
            <a:endParaRPr lang="en-US" sz="1600" i="1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49983" y="2996952"/>
            <a:ext cx="16742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200" dirty="0">
                <a:solidFill>
                  <a:prstClr val="black"/>
                </a:solidFill>
                <a:latin typeface="Arial Narrow" panose="020B0606020202030204" pitchFamily="34" charset="0"/>
              </a:rPr>
              <a:t>Agotamiento de los recursos pesqueros reducido o interrumpido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5576" y="4293096"/>
            <a:ext cx="15906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200" dirty="0">
                <a:solidFill>
                  <a:prstClr val="black"/>
                </a:solidFill>
                <a:latin typeface="Arial Narrow" panose="020B0606020202030204" pitchFamily="34" charset="0"/>
              </a:rPr>
              <a:t>Hábitat natural de los recursos pesqueros protegido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469331" y="4294837"/>
            <a:ext cx="15986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200" dirty="0">
                <a:solidFill>
                  <a:prstClr val="black"/>
                </a:solidFill>
                <a:latin typeface="Arial Narrow" panose="020B0606020202030204" pitchFamily="34" charset="0"/>
              </a:rPr>
              <a:t>Prácticas ilegales de pesca reducidas significativamente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160144" y="3068960"/>
            <a:ext cx="18601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200" dirty="0">
                <a:solidFill>
                  <a:prstClr val="black"/>
                </a:solidFill>
                <a:latin typeface="Arial Narrow" panose="020B0606020202030204" pitchFamily="34" charset="0"/>
              </a:rPr>
              <a:t>Precio de venta para los pescadores aumentó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427984" y="4365104"/>
            <a:ext cx="15608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200" dirty="0">
                <a:solidFill>
                  <a:prstClr val="black"/>
                </a:solidFill>
                <a:latin typeface="Arial Narrow" panose="020B0606020202030204" pitchFamily="34" charset="0"/>
              </a:rPr>
              <a:t>Calidad del proceso de pesca incrementado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240844" y="4407495"/>
            <a:ext cx="13554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200" dirty="0">
                <a:solidFill>
                  <a:prstClr val="black"/>
                </a:solidFill>
                <a:latin typeface="Arial Narrow" panose="020B0606020202030204" pitchFamily="34" charset="0"/>
              </a:rPr>
              <a:t>Acceso a los mercados mejorado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63888" y="807095"/>
            <a:ext cx="19255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En el proyecto</a:t>
            </a:r>
            <a:endParaRPr lang="es-CO" sz="24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779912" y="1340768"/>
            <a:ext cx="183507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107504" y="879103"/>
            <a:ext cx="24449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Fuera del proyecto</a:t>
            </a:r>
            <a:endParaRPr lang="es-CO" sz="24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15" name="Straight Arrow Connector 114"/>
          <p:cNvCxnSpPr/>
          <p:nvPr/>
        </p:nvCxnSpPr>
        <p:spPr>
          <a:xfrm flipH="1" flipV="1">
            <a:off x="395537" y="900336"/>
            <a:ext cx="1614238" cy="838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dondear rectángulo de esquina del mismo lado 96"/>
          <p:cNvSpPr/>
          <p:nvPr/>
        </p:nvSpPr>
        <p:spPr>
          <a:xfrm rot="10800000">
            <a:off x="7812360" y="692696"/>
            <a:ext cx="1224136" cy="4824536"/>
          </a:xfrm>
          <a:prstGeom prst="round2SameRect">
            <a:avLst/>
          </a:prstGeom>
          <a:noFill/>
          <a:ln w="57150" cmpd="sng">
            <a:solidFill>
              <a:srgbClr val="FFFF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73" name="Redondear rectángulo de esquina del mismo lado 97"/>
          <p:cNvSpPr/>
          <p:nvPr/>
        </p:nvSpPr>
        <p:spPr>
          <a:xfrm>
            <a:off x="7812360" y="326484"/>
            <a:ext cx="1224136" cy="1172116"/>
          </a:xfrm>
          <a:prstGeom prst="round2SameRect">
            <a:avLst/>
          </a:prstGeom>
          <a:solidFill>
            <a:srgbClr val="7A2B94"/>
          </a:solidFill>
          <a:ln w="57150" cmpd="sng">
            <a:solidFill>
              <a:srgbClr val="FFFF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b="1" dirty="0" smtClean="0"/>
              <a:t>Lógica </a:t>
            </a:r>
            <a:r>
              <a:rPr lang="es-ES" b="1" dirty="0"/>
              <a:t>de la intervención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D8B1B-4EBA-4F15-8DA0-94DD9716041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5150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8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8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8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78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78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78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78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78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78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78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614" grpId="0" animBg="1"/>
      <p:bldP spid="278616" grpId="0" animBg="1"/>
      <p:bldP spid="278618" grpId="0" autoUpdateAnimBg="0"/>
      <p:bldP spid="278619" grpId="0" autoUpdateAnimBg="0"/>
      <p:bldP spid="278620" grpId="0" autoUpdateAnimBg="0"/>
      <p:bldP spid="278624" grpId="0" autoUpdateAnimBg="0"/>
      <p:bldP spid="15" grpId="0"/>
      <p:bldP spid="114" grpId="0"/>
      <p:bldP spid="7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>
            <a:normAutofit/>
          </a:bodyPr>
          <a:lstStyle/>
          <a:p>
            <a:pPr algn="ctr"/>
            <a:r>
              <a:rPr lang="es-CO" sz="3600" dirty="0">
                <a:solidFill>
                  <a:srgbClr val="000000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Análisis de la estrategia de la </a:t>
            </a:r>
            <a:r>
              <a:rPr lang="es-CO" sz="3600" dirty="0" smtClean="0">
                <a:solidFill>
                  <a:srgbClr val="000000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EFS</a:t>
            </a:r>
            <a:endParaRPr lang="es-ES_tradnl" sz="3600" b="1" dirty="0" smtClean="0">
              <a:solidFill>
                <a:srgbClr val="000000"/>
              </a:solidFill>
              <a:effectLst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7704" y="1484313"/>
            <a:ext cx="7020273" cy="4495800"/>
          </a:xfrm>
        </p:spPr>
        <p:txBody>
          <a:bodyPr>
            <a:normAutofit/>
          </a:bodyPr>
          <a:lstStyle/>
          <a:p>
            <a:pPr marL="571500" lvl="1" indent="-381000">
              <a:buFont typeface="Wingdings" pitchFamily="2" charset="2"/>
              <a:buNone/>
            </a:pPr>
            <a:r>
              <a:rPr lang="en-GB" sz="27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Consiste</a:t>
            </a:r>
            <a:r>
              <a:rPr lang="en-GB" sz="27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en:</a:t>
            </a:r>
          </a:p>
          <a:p>
            <a:pPr marL="571500" lvl="1" indent="-381000"/>
            <a:r>
              <a:rPr lang="es-CO" sz="27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El análisis de los objetivos potenciales en relación con un conjunto de </a:t>
            </a:r>
            <a:r>
              <a:rPr lang="es-CO" sz="27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criterios de "viabilidad</a:t>
            </a:r>
            <a:r>
              <a:rPr lang="es-CO" sz="27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" y </a:t>
            </a:r>
            <a:r>
              <a:rPr lang="es-CO" sz="27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de "</a:t>
            </a:r>
            <a:r>
              <a:rPr lang="es-CO" sz="27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prioridad </a:t>
            </a:r>
            <a:r>
              <a:rPr lang="es-CO" sz="27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de política“</a:t>
            </a:r>
            <a:r>
              <a:rPr lang="en-GB" sz="27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;</a:t>
            </a:r>
          </a:p>
          <a:p>
            <a:pPr marL="571500" lvl="1" indent="-381000"/>
            <a:r>
              <a:rPr lang="es-CO" sz="27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Evaluación </a:t>
            </a:r>
            <a:r>
              <a:rPr lang="es-CO" sz="27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de los costos y beneficios de los diferentes enfoques </a:t>
            </a:r>
            <a:r>
              <a:rPr lang="es-CO" sz="27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posibles;</a:t>
            </a:r>
            <a:endParaRPr lang="en-GB" sz="2700" dirty="0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571500" lvl="1" indent="-381000"/>
            <a:r>
              <a:rPr lang="es-CO" sz="27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Elección </a:t>
            </a:r>
            <a:r>
              <a:rPr lang="es-CO" sz="27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de una estrategia adecuada para la ejecución del </a:t>
            </a:r>
            <a:r>
              <a:rPr lang="es-CO" sz="27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proyecto</a:t>
            </a:r>
            <a:endParaRPr lang="en-GB" sz="2700" dirty="0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4947696"/>
              </p:ext>
            </p:extLst>
          </p:nvPr>
        </p:nvGraphicFramePr>
        <p:xfrm>
          <a:off x="251520" y="1124744"/>
          <a:ext cx="1438275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1" name="Clip" r:id="rId3" imgW="1298383" imgH="3937452" progId="MS_ClipArt_Gallery.2">
                  <p:embed/>
                </p:oleObj>
              </mc:Choice>
              <mc:Fallback>
                <p:oleObj name="Clip" r:id="rId3" imgW="1298383" imgH="3937452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124744"/>
                        <a:ext cx="1438275" cy="434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37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02362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Line 12"/>
          <p:cNvSpPr>
            <a:spLocks noChangeShapeType="1"/>
          </p:cNvSpPr>
          <p:nvPr/>
        </p:nvSpPr>
        <p:spPr bwMode="auto">
          <a:xfrm>
            <a:off x="3951288" y="1939925"/>
            <a:ext cx="0" cy="20177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s-CO" sz="3200" dirty="0"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Vinculación de la jerarquía de objetivos a la lógica de la </a:t>
            </a:r>
            <a:r>
              <a:rPr lang="es-CO" sz="3200" dirty="0" smtClean="0"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intervención</a:t>
            </a:r>
            <a:endParaRPr lang="en-US" sz="3200" b="1" dirty="0" smtClean="0">
              <a:effectLst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45060" name="Text Box 3"/>
          <p:cNvSpPr txBox="1">
            <a:spLocks noChangeArrowheads="1"/>
          </p:cNvSpPr>
          <p:nvPr/>
        </p:nvSpPr>
        <p:spPr bwMode="auto">
          <a:xfrm>
            <a:off x="3159125" y="1292225"/>
            <a:ext cx="1524000" cy="64633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dirty="0" err="1" smtClean="0">
                <a:latin typeface="Arial Narrow" pitchFamily="34" charset="0"/>
              </a:rPr>
              <a:t>Objetivo</a:t>
            </a:r>
            <a:r>
              <a:rPr lang="en-US" dirty="0" smtClean="0">
                <a:latin typeface="Arial Narrow" pitchFamily="34" charset="0"/>
              </a:rPr>
              <a:t> General</a:t>
            </a:r>
            <a:endParaRPr lang="en-US" dirty="0">
              <a:latin typeface="Arial Narrow" pitchFamily="34" charset="0"/>
            </a:endParaRPr>
          </a:p>
        </p:txBody>
      </p:sp>
      <p:sp>
        <p:nvSpPr>
          <p:cNvPr id="45061" name="Text Box 4"/>
          <p:cNvSpPr txBox="1">
            <a:spLocks noChangeArrowheads="1"/>
          </p:cNvSpPr>
          <p:nvPr/>
        </p:nvSpPr>
        <p:spPr bwMode="auto">
          <a:xfrm>
            <a:off x="2973388" y="2516188"/>
            <a:ext cx="1985962" cy="92333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dirty="0" err="1" smtClean="0">
                <a:latin typeface="Arial Narrow" pitchFamily="34" charset="0"/>
              </a:rPr>
              <a:t>Resultados</a:t>
            </a:r>
            <a:r>
              <a:rPr lang="en-US" dirty="0" smtClean="0">
                <a:latin typeface="Arial Narrow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</a:rPr>
              <a:t>esperados</a:t>
            </a:r>
            <a:r>
              <a:rPr lang="en-US" dirty="0" smtClean="0">
                <a:latin typeface="Arial Narrow" pitchFamily="34" charset="0"/>
              </a:rPr>
              <a:t> /  </a:t>
            </a:r>
            <a:r>
              <a:rPr lang="en-US" dirty="0" err="1">
                <a:latin typeface="Arial Narrow" pitchFamily="34" charset="0"/>
              </a:rPr>
              <a:t>Propósito</a:t>
            </a:r>
            <a:endParaRPr lang="en-US" dirty="0">
              <a:latin typeface="Arial Narrow" pitchFamily="34" charset="0"/>
            </a:endParaRPr>
          </a:p>
        </p:txBody>
      </p:sp>
      <p:sp>
        <p:nvSpPr>
          <p:cNvPr id="45062" name="Text Box 5"/>
          <p:cNvSpPr txBox="1">
            <a:spLocks noChangeArrowheads="1"/>
          </p:cNvSpPr>
          <p:nvPr/>
        </p:nvSpPr>
        <p:spPr bwMode="auto">
          <a:xfrm>
            <a:off x="903288" y="3861048"/>
            <a:ext cx="1524000" cy="64633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dirty="0" err="1" smtClean="0">
                <a:latin typeface="Arial Narrow" pitchFamily="34" charset="0"/>
              </a:rPr>
              <a:t>Producto</a:t>
            </a:r>
            <a:r>
              <a:rPr lang="en-US" dirty="0" smtClean="0">
                <a:latin typeface="Arial Narrow" pitchFamily="34" charset="0"/>
              </a:rPr>
              <a:t> 1 </a:t>
            </a:r>
            <a:r>
              <a:rPr lang="en-US" dirty="0">
                <a:latin typeface="Arial Narrow" pitchFamily="34" charset="0"/>
              </a:rPr>
              <a:t>/</a:t>
            </a:r>
            <a:r>
              <a:rPr lang="en-US" dirty="0" err="1" smtClean="0">
                <a:latin typeface="Arial Narrow" pitchFamily="34" charset="0"/>
              </a:rPr>
              <a:t>Resultado</a:t>
            </a:r>
            <a:r>
              <a:rPr lang="en-US" dirty="0" smtClean="0">
                <a:latin typeface="Arial Narrow" pitchFamily="34" charset="0"/>
              </a:rPr>
              <a:t> </a:t>
            </a:r>
            <a:r>
              <a:rPr lang="en-US" dirty="0">
                <a:latin typeface="Arial Narrow" pitchFamily="34" charset="0"/>
              </a:rPr>
              <a:t>1</a:t>
            </a:r>
          </a:p>
        </p:txBody>
      </p:sp>
      <p:sp>
        <p:nvSpPr>
          <p:cNvPr id="45063" name="Text Box 6"/>
          <p:cNvSpPr txBox="1">
            <a:spLocks noChangeArrowheads="1"/>
          </p:cNvSpPr>
          <p:nvPr/>
        </p:nvSpPr>
        <p:spPr bwMode="auto">
          <a:xfrm>
            <a:off x="3189288" y="3881438"/>
            <a:ext cx="1524000" cy="64633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dirty="0" err="1" smtClean="0">
                <a:latin typeface="Arial Narrow" pitchFamily="34" charset="0"/>
              </a:rPr>
              <a:t>Producto</a:t>
            </a:r>
            <a:r>
              <a:rPr lang="en-US" dirty="0" smtClean="0">
                <a:latin typeface="Arial Narrow" pitchFamily="34" charset="0"/>
              </a:rPr>
              <a:t> 2 </a:t>
            </a:r>
            <a:r>
              <a:rPr lang="en-US" dirty="0">
                <a:latin typeface="Arial Narrow" pitchFamily="34" charset="0"/>
              </a:rPr>
              <a:t>/</a:t>
            </a:r>
            <a:r>
              <a:rPr lang="en-US" dirty="0" err="1" smtClean="0">
                <a:latin typeface="Arial Narrow" pitchFamily="34" charset="0"/>
              </a:rPr>
              <a:t>Resultado</a:t>
            </a:r>
            <a:r>
              <a:rPr lang="en-US" dirty="0" smtClean="0">
                <a:latin typeface="Arial Narrow" pitchFamily="34" charset="0"/>
              </a:rPr>
              <a:t> </a:t>
            </a:r>
            <a:r>
              <a:rPr lang="en-US" dirty="0">
                <a:latin typeface="Arial Narrow" pitchFamily="34" charset="0"/>
              </a:rPr>
              <a:t>2</a:t>
            </a:r>
          </a:p>
        </p:txBody>
      </p:sp>
      <p:sp>
        <p:nvSpPr>
          <p:cNvPr id="45064" name="Text Box 7"/>
          <p:cNvSpPr txBox="1">
            <a:spLocks noChangeArrowheads="1"/>
          </p:cNvSpPr>
          <p:nvPr/>
        </p:nvSpPr>
        <p:spPr bwMode="auto">
          <a:xfrm>
            <a:off x="5627688" y="3881438"/>
            <a:ext cx="1524000" cy="64633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dirty="0" err="1" smtClean="0">
                <a:latin typeface="Arial Narrow" pitchFamily="34" charset="0"/>
              </a:rPr>
              <a:t>Producto</a:t>
            </a:r>
            <a:r>
              <a:rPr lang="en-US" dirty="0" smtClean="0">
                <a:latin typeface="Arial Narrow" pitchFamily="34" charset="0"/>
              </a:rPr>
              <a:t> 3 </a:t>
            </a:r>
            <a:r>
              <a:rPr lang="en-US" dirty="0">
                <a:latin typeface="Arial Narrow" pitchFamily="34" charset="0"/>
              </a:rPr>
              <a:t>/ </a:t>
            </a:r>
            <a:r>
              <a:rPr lang="en-US" dirty="0" err="1" smtClean="0">
                <a:latin typeface="Arial Narrow" pitchFamily="34" charset="0"/>
              </a:rPr>
              <a:t>Resultado</a:t>
            </a:r>
            <a:r>
              <a:rPr lang="en-US" dirty="0" smtClean="0">
                <a:latin typeface="Arial Narrow" pitchFamily="34" charset="0"/>
              </a:rPr>
              <a:t> </a:t>
            </a:r>
            <a:r>
              <a:rPr lang="en-US" dirty="0">
                <a:latin typeface="Arial Narrow" pitchFamily="34" charset="0"/>
              </a:rPr>
              <a:t>3</a:t>
            </a:r>
          </a:p>
        </p:txBody>
      </p:sp>
      <p:sp>
        <p:nvSpPr>
          <p:cNvPr id="45065" name="Text Box 8"/>
          <p:cNvSpPr txBox="1">
            <a:spLocks noChangeArrowheads="1"/>
          </p:cNvSpPr>
          <p:nvPr/>
        </p:nvSpPr>
        <p:spPr bwMode="auto">
          <a:xfrm>
            <a:off x="727423" y="4797152"/>
            <a:ext cx="1684337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 err="1" smtClean="0">
                <a:latin typeface="Arial Narrow" pitchFamily="34" charset="0"/>
              </a:rPr>
              <a:t>Activitdad</a:t>
            </a:r>
            <a:r>
              <a:rPr lang="en-US" dirty="0" smtClean="0">
                <a:latin typeface="Arial Narrow" pitchFamily="34" charset="0"/>
              </a:rPr>
              <a:t> </a:t>
            </a:r>
            <a:r>
              <a:rPr lang="en-US" dirty="0">
                <a:latin typeface="Arial Narrow" pitchFamily="34" charset="0"/>
              </a:rPr>
              <a:t>1.1.1</a:t>
            </a:r>
          </a:p>
          <a:p>
            <a:pPr>
              <a:spcBef>
                <a:spcPct val="50000"/>
              </a:spcBef>
            </a:pPr>
            <a:r>
              <a:rPr lang="en-US" dirty="0" err="1" smtClean="0">
                <a:latin typeface="Arial Narrow" pitchFamily="34" charset="0"/>
              </a:rPr>
              <a:t>Activitdad</a:t>
            </a:r>
            <a:r>
              <a:rPr lang="en-US" dirty="0" smtClean="0">
                <a:latin typeface="Arial Narrow" pitchFamily="34" charset="0"/>
              </a:rPr>
              <a:t> </a:t>
            </a:r>
            <a:r>
              <a:rPr lang="en-US" dirty="0">
                <a:latin typeface="Arial Narrow" pitchFamily="34" charset="0"/>
              </a:rPr>
              <a:t>1.1.2</a:t>
            </a:r>
          </a:p>
          <a:p>
            <a:pPr>
              <a:spcBef>
                <a:spcPct val="50000"/>
              </a:spcBef>
            </a:pPr>
            <a:r>
              <a:rPr lang="en-US" dirty="0" err="1" smtClean="0">
                <a:latin typeface="Arial Narrow" pitchFamily="34" charset="0"/>
              </a:rPr>
              <a:t>Actividad</a:t>
            </a:r>
            <a:r>
              <a:rPr lang="en-US" dirty="0" smtClean="0">
                <a:latin typeface="Arial Narrow" pitchFamily="34" charset="0"/>
              </a:rPr>
              <a:t> </a:t>
            </a:r>
            <a:r>
              <a:rPr lang="en-US" dirty="0">
                <a:latin typeface="Arial Narrow" pitchFamily="34" charset="0"/>
              </a:rPr>
              <a:t>1.1.3</a:t>
            </a:r>
          </a:p>
        </p:txBody>
      </p:sp>
      <p:sp>
        <p:nvSpPr>
          <p:cNvPr id="45066" name="Line 9"/>
          <p:cNvSpPr>
            <a:spLocks noChangeShapeType="1"/>
          </p:cNvSpPr>
          <p:nvPr/>
        </p:nvSpPr>
        <p:spPr bwMode="auto">
          <a:xfrm>
            <a:off x="1647825" y="453231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45067" name="Line 10"/>
          <p:cNvSpPr>
            <a:spLocks noChangeShapeType="1"/>
          </p:cNvSpPr>
          <p:nvPr/>
        </p:nvSpPr>
        <p:spPr bwMode="auto">
          <a:xfrm>
            <a:off x="1665288" y="3652838"/>
            <a:ext cx="480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45068" name="Line 11"/>
          <p:cNvSpPr>
            <a:spLocks noChangeShapeType="1"/>
          </p:cNvSpPr>
          <p:nvPr/>
        </p:nvSpPr>
        <p:spPr bwMode="auto">
          <a:xfrm>
            <a:off x="1665288" y="3652838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>
            <a:off x="6465888" y="3652838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45070" name="Text Box 8"/>
          <p:cNvSpPr txBox="1">
            <a:spLocks noChangeArrowheads="1"/>
          </p:cNvSpPr>
          <p:nvPr/>
        </p:nvSpPr>
        <p:spPr bwMode="auto">
          <a:xfrm>
            <a:off x="3232150" y="4821238"/>
            <a:ext cx="1511300" cy="784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 err="1" smtClean="0">
                <a:latin typeface="Arial Narrow" pitchFamily="34" charset="0"/>
              </a:rPr>
              <a:t>Actividad</a:t>
            </a:r>
            <a:r>
              <a:rPr lang="en-US" dirty="0" smtClean="0">
                <a:latin typeface="Arial Narrow" pitchFamily="34" charset="0"/>
              </a:rPr>
              <a:t> </a:t>
            </a:r>
            <a:r>
              <a:rPr lang="en-US" dirty="0">
                <a:latin typeface="Arial Narrow" pitchFamily="34" charset="0"/>
              </a:rPr>
              <a:t>2.1</a:t>
            </a:r>
          </a:p>
          <a:p>
            <a:pPr>
              <a:spcBef>
                <a:spcPct val="50000"/>
              </a:spcBef>
            </a:pPr>
            <a:r>
              <a:rPr lang="en-US" dirty="0" err="1" smtClean="0">
                <a:latin typeface="Arial Narrow" pitchFamily="34" charset="0"/>
              </a:rPr>
              <a:t>Actividad</a:t>
            </a:r>
            <a:r>
              <a:rPr lang="en-US" dirty="0" smtClean="0">
                <a:latin typeface="Arial Narrow" pitchFamily="34" charset="0"/>
              </a:rPr>
              <a:t> 2.2</a:t>
            </a:r>
            <a:endParaRPr lang="en-US" dirty="0">
              <a:latin typeface="Arial Narrow" pitchFamily="34" charset="0"/>
            </a:endParaRPr>
          </a:p>
        </p:txBody>
      </p:sp>
      <p:sp>
        <p:nvSpPr>
          <p:cNvPr id="45071" name="Line 9"/>
          <p:cNvSpPr>
            <a:spLocks noChangeShapeType="1"/>
          </p:cNvSpPr>
          <p:nvPr/>
        </p:nvSpPr>
        <p:spPr bwMode="auto">
          <a:xfrm>
            <a:off x="3979863" y="453231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45072" name="Text Box 8"/>
          <p:cNvSpPr txBox="1">
            <a:spLocks noChangeArrowheads="1"/>
          </p:cNvSpPr>
          <p:nvPr/>
        </p:nvSpPr>
        <p:spPr bwMode="auto">
          <a:xfrm>
            <a:off x="5751513" y="4821238"/>
            <a:ext cx="1439862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 err="1" smtClean="0">
                <a:latin typeface="Arial Narrow" pitchFamily="34" charset="0"/>
              </a:rPr>
              <a:t>Actividad</a:t>
            </a:r>
            <a:r>
              <a:rPr lang="en-US" dirty="0" smtClean="0">
                <a:latin typeface="Arial Narrow" pitchFamily="34" charset="0"/>
              </a:rPr>
              <a:t> </a:t>
            </a:r>
            <a:r>
              <a:rPr lang="en-US" dirty="0">
                <a:latin typeface="Arial Narrow" pitchFamily="34" charset="0"/>
              </a:rPr>
              <a:t>3.1</a:t>
            </a:r>
          </a:p>
          <a:p>
            <a:pPr>
              <a:spcBef>
                <a:spcPct val="50000"/>
              </a:spcBef>
            </a:pPr>
            <a:r>
              <a:rPr lang="en-US" dirty="0" err="1" smtClean="0">
                <a:latin typeface="Arial Narrow" pitchFamily="34" charset="0"/>
              </a:rPr>
              <a:t>Actividad</a:t>
            </a:r>
            <a:r>
              <a:rPr lang="en-US" dirty="0" smtClean="0">
                <a:latin typeface="Arial Narrow" pitchFamily="34" charset="0"/>
              </a:rPr>
              <a:t> </a:t>
            </a:r>
            <a:r>
              <a:rPr lang="en-US" dirty="0">
                <a:latin typeface="Arial Narrow" pitchFamily="34" charset="0"/>
              </a:rPr>
              <a:t>3.2</a:t>
            </a:r>
          </a:p>
          <a:p>
            <a:pPr>
              <a:spcBef>
                <a:spcPct val="50000"/>
              </a:spcBef>
            </a:pPr>
            <a:r>
              <a:rPr lang="en-US" dirty="0" err="1" smtClean="0">
                <a:latin typeface="Arial Narrow" pitchFamily="34" charset="0"/>
              </a:rPr>
              <a:t>Actividad</a:t>
            </a:r>
            <a:r>
              <a:rPr lang="en-US" dirty="0" smtClean="0">
                <a:latin typeface="Arial Narrow" pitchFamily="34" charset="0"/>
              </a:rPr>
              <a:t> </a:t>
            </a:r>
            <a:r>
              <a:rPr lang="en-US" dirty="0">
                <a:latin typeface="Arial Narrow" pitchFamily="34" charset="0"/>
              </a:rPr>
              <a:t>3.3</a:t>
            </a:r>
          </a:p>
        </p:txBody>
      </p:sp>
      <p:sp>
        <p:nvSpPr>
          <p:cNvPr id="45073" name="Line 9"/>
          <p:cNvSpPr>
            <a:spLocks noChangeShapeType="1"/>
          </p:cNvSpPr>
          <p:nvPr/>
        </p:nvSpPr>
        <p:spPr bwMode="auto">
          <a:xfrm>
            <a:off x="6472238" y="453231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23" name="AutoShape 7"/>
          <p:cNvSpPr>
            <a:spLocks noChangeArrowheads="1"/>
          </p:cNvSpPr>
          <p:nvPr/>
        </p:nvSpPr>
        <p:spPr bwMode="auto">
          <a:xfrm flipH="1">
            <a:off x="5202238" y="1196975"/>
            <a:ext cx="3762375" cy="885825"/>
          </a:xfrm>
          <a:prstGeom prst="rightArrowCallout">
            <a:avLst>
              <a:gd name="adj1" fmla="val 25000"/>
              <a:gd name="adj2" fmla="val 19491"/>
              <a:gd name="adj3" fmla="val 54409"/>
              <a:gd name="adj4" fmla="val 43009"/>
            </a:avLst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ES_tradnl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Objetivo General</a:t>
            </a:r>
            <a:endParaRPr lang="es-ES_tradnl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AutoShape 8"/>
          <p:cNvSpPr>
            <a:spLocks noChangeArrowheads="1"/>
          </p:cNvSpPr>
          <p:nvPr/>
        </p:nvSpPr>
        <p:spPr bwMode="auto">
          <a:xfrm flipH="1">
            <a:off x="5186363" y="2276475"/>
            <a:ext cx="3778250" cy="1008063"/>
          </a:xfrm>
          <a:prstGeom prst="rightArrowCallout">
            <a:avLst>
              <a:gd name="adj1" fmla="val 25000"/>
              <a:gd name="adj2" fmla="val 25000"/>
              <a:gd name="adj3" fmla="val 54416"/>
              <a:gd name="adj4" fmla="val 42574"/>
            </a:avLst>
          </a:prstGeom>
          <a:solidFill>
            <a:srgbClr val="00AE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ES_tradnl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Resultadosesperados</a:t>
            </a:r>
            <a:r>
              <a:rPr lang="es-ES_tradnl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/ </a:t>
            </a:r>
            <a:r>
              <a:rPr lang="es-ES_tradnl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Propósito</a:t>
            </a:r>
            <a:endParaRPr lang="es-ES_tradnl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AutoShape 9"/>
          <p:cNvSpPr>
            <a:spLocks noChangeArrowheads="1"/>
          </p:cNvSpPr>
          <p:nvPr/>
        </p:nvSpPr>
        <p:spPr bwMode="auto">
          <a:xfrm flipH="1">
            <a:off x="1685925" y="3429000"/>
            <a:ext cx="7262813" cy="885825"/>
          </a:xfrm>
          <a:prstGeom prst="rightArrowCallout">
            <a:avLst>
              <a:gd name="adj1" fmla="val 25000"/>
              <a:gd name="adj2" fmla="val 25000"/>
              <a:gd name="adj3" fmla="val 56254"/>
              <a:gd name="adj4" fmla="val 21847"/>
            </a:avLst>
          </a:prstGeom>
          <a:solidFill>
            <a:srgbClr val="51DC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ES_tradnl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Productos </a:t>
            </a:r>
            <a:r>
              <a:rPr lang="es-ES_tradnl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/ </a:t>
            </a:r>
            <a:r>
              <a:rPr lang="es-ES_tradnl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Resultados</a:t>
            </a:r>
            <a:endParaRPr lang="es-ES_tradnl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AutoShape 10"/>
          <p:cNvSpPr>
            <a:spLocks noChangeArrowheads="1"/>
          </p:cNvSpPr>
          <p:nvPr/>
        </p:nvSpPr>
        <p:spPr bwMode="auto">
          <a:xfrm flipH="1">
            <a:off x="971600" y="4703763"/>
            <a:ext cx="8059737" cy="885825"/>
          </a:xfrm>
          <a:prstGeom prst="rightArrowCallout">
            <a:avLst>
              <a:gd name="adj1" fmla="val 25000"/>
              <a:gd name="adj2" fmla="val 25000"/>
              <a:gd name="adj3" fmla="val 52570"/>
              <a:gd name="adj4" fmla="val 20227"/>
            </a:avLst>
          </a:prstGeom>
          <a:solidFill>
            <a:srgbClr val="A2FFA3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ES_tradnl" sz="2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_tradnl" sz="2000" b="1" dirty="0" smtClean="0">
                <a:latin typeface="Arial" pitchFamily="34" charset="0"/>
                <a:cs typeface="Arial" pitchFamily="34" charset="0"/>
              </a:rPr>
              <a:t>Actividades</a:t>
            </a:r>
            <a:endParaRPr lang="es-ES_tradnl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D8B1B-4EBA-4F15-8DA0-94DD9716041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8731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 autoUpdateAnimBg="0"/>
      <p:bldP spid="24" grpId="0" animBg="1" autoUpdateAnimBg="0"/>
      <p:bldP spid="25" grpId="0" animBg="1" autoUpdateAnimBg="0"/>
      <p:bldP spid="26" grpId="0" animBg="1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050"/>
          <p:cNvSpPr>
            <a:spLocks noGrp="1" noChangeArrowheads="1"/>
          </p:cNvSpPr>
          <p:nvPr>
            <p:ph type="title"/>
          </p:nvPr>
        </p:nvSpPr>
        <p:spPr>
          <a:xfrm>
            <a:off x="900113" y="115888"/>
            <a:ext cx="8020050" cy="901700"/>
          </a:xfrm>
          <a:extLst/>
        </p:spPr>
        <p:txBody>
          <a:bodyPr>
            <a:normAutofit/>
          </a:bodyPr>
          <a:lstStyle/>
          <a:p>
            <a:pPr algn="ctr">
              <a:defRPr/>
            </a:pPr>
            <a:r>
              <a:rPr lang="es-CO" sz="3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Niveles </a:t>
            </a:r>
            <a:r>
              <a:rPr lang="es-CO" sz="32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de la descripción del </a:t>
            </a:r>
            <a:r>
              <a:rPr lang="es-CO" sz="3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proyecto</a:t>
            </a:r>
            <a:endParaRPr lang="en-GB" sz="3200" b="1" kern="1200" dirty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3651" name="Text Box 2051"/>
          <p:cNvSpPr txBox="1">
            <a:spLocks noChangeArrowheads="1"/>
          </p:cNvSpPr>
          <p:nvPr/>
        </p:nvSpPr>
        <p:spPr bwMode="auto">
          <a:xfrm>
            <a:off x="2743200" y="1772816"/>
            <a:ext cx="6019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85763" indent="-3857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buFont typeface="Monotype Sorts" pitchFamily="-84" charset="2"/>
              <a:buChar char="G"/>
            </a:pPr>
            <a:r>
              <a:rPr lang="en-GB" sz="2400" b="1" dirty="0" smtClean="0">
                <a:latin typeface="Arial Narrow" pitchFamily="34" charset="0"/>
                <a:cs typeface="Times New Roman" pitchFamily="18" charset="0"/>
              </a:rPr>
              <a:t>R</a:t>
            </a:r>
            <a:r>
              <a:rPr lang="es-CO" sz="2400" b="1" dirty="0" err="1" smtClean="0">
                <a:latin typeface="Arial Narrow" pitchFamily="34" charset="0"/>
                <a:cs typeface="Times New Roman" pitchFamily="18" charset="0"/>
              </a:rPr>
              <a:t>elacionado</a:t>
            </a:r>
            <a:r>
              <a:rPr lang="es-CO" sz="2400" b="1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CO" sz="2400" b="1" dirty="0">
                <a:latin typeface="Arial Narrow" pitchFamily="34" charset="0"/>
                <a:cs typeface="Times New Roman" pitchFamily="18" charset="0"/>
              </a:rPr>
              <a:t>con los objetivos nacionales más amplios a los que contribuirá el </a:t>
            </a:r>
            <a:r>
              <a:rPr lang="es-CO" sz="2400" b="1" dirty="0" smtClean="0">
                <a:latin typeface="Arial Narrow" pitchFamily="34" charset="0"/>
                <a:cs typeface="Times New Roman" pitchFamily="18" charset="0"/>
              </a:rPr>
              <a:t>proyecto </a:t>
            </a:r>
            <a:endParaRPr lang="en-GB" sz="2400" b="1" dirty="0"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283652" name="Text Box 2052"/>
          <p:cNvSpPr txBox="1">
            <a:spLocks noChangeArrowheads="1"/>
          </p:cNvSpPr>
          <p:nvPr/>
        </p:nvSpPr>
        <p:spPr bwMode="auto">
          <a:xfrm>
            <a:off x="2743200" y="2895600"/>
            <a:ext cx="6400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85763" indent="-3857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buFont typeface="Monotype Sorts" pitchFamily="-84" charset="2"/>
              <a:buChar char="G"/>
            </a:pPr>
            <a:r>
              <a:rPr lang="es-CO" sz="2400" b="1" dirty="0">
                <a:latin typeface="Arial Narrow" pitchFamily="34" charset="0"/>
                <a:cs typeface="Times New Roman" pitchFamily="18" charset="0"/>
              </a:rPr>
              <a:t>Los beneficios sostenibles derivados de la utilización de los resultados del </a:t>
            </a:r>
            <a:r>
              <a:rPr lang="es-CO" sz="2400" b="1" dirty="0" smtClean="0">
                <a:latin typeface="Arial Narrow" pitchFamily="34" charset="0"/>
                <a:cs typeface="Times New Roman" pitchFamily="18" charset="0"/>
              </a:rPr>
              <a:t>proyecto</a:t>
            </a:r>
            <a:endParaRPr lang="en-GB" sz="2400" b="1" dirty="0"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283653" name="Text Box 2053"/>
          <p:cNvSpPr txBox="1">
            <a:spLocks noChangeArrowheads="1"/>
          </p:cNvSpPr>
          <p:nvPr/>
        </p:nvSpPr>
        <p:spPr bwMode="auto">
          <a:xfrm>
            <a:off x="2743200" y="3860800"/>
            <a:ext cx="6019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85763" indent="-3857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buFont typeface="Monotype Sorts" pitchFamily="-84" charset="2"/>
              <a:buChar char="G"/>
            </a:pPr>
            <a:r>
              <a:rPr lang="es-CO" sz="2400" b="1" dirty="0">
                <a:latin typeface="Arial Narrow" pitchFamily="34" charset="0"/>
                <a:cs typeface="Times New Roman" pitchFamily="18" charset="0"/>
              </a:rPr>
              <a:t>Los bienes y servicios suministrados directamente por el </a:t>
            </a:r>
            <a:r>
              <a:rPr lang="es-CO" sz="2400" b="1" dirty="0" smtClean="0">
                <a:latin typeface="Arial Narrow" pitchFamily="34" charset="0"/>
                <a:cs typeface="Times New Roman" pitchFamily="18" charset="0"/>
              </a:rPr>
              <a:t>proyecto</a:t>
            </a:r>
            <a:endParaRPr lang="en-GB" sz="2400" b="1" dirty="0"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283654" name="Text Box 2054"/>
          <p:cNvSpPr txBox="1">
            <a:spLocks noChangeArrowheads="1"/>
          </p:cNvSpPr>
          <p:nvPr/>
        </p:nvSpPr>
        <p:spPr bwMode="auto">
          <a:xfrm>
            <a:off x="2732088" y="4724400"/>
            <a:ext cx="5943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85763" indent="-38576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buFont typeface="Monotype Sorts" pitchFamily="-84" charset="2"/>
              <a:buChar char="G"/>
            </a:pPr>
            <a:r>
              <a:rPr lang="es-CO" sz="2400" b="1" dirty="0">
                <a:latin typeface="Arial Narrow" pitchFamily="34" charset="0"/>
                <a:cs typeface="Times New Roman" pitchFamily="18" charset="0"/>
              </a:rPr>
              <a:t>Lo que hace el proyecto para producir los resultados (programa </a:t>
            </a:r>
            <a:r>
              <a:rPr lang="es-CO" sz="2400" b="1" dirty="0" smtClean="0">
                <a:latin typeface="Arial Narrow" pitchFamily="34" charset="0"/>
                <a:cs typeface="Times New Roman" pitchFamily="18" charset="0"/>
              </a:rPr>
              <a:t>de trabajo </a:t>
            </a:r>
            <a:r>
              <a:rPr lang="en-GB" sz="2400" b="1" dirty="0" smtClean="0">
                <a:latin typeface="Arial Narrow" pitchFamily="34" charset="0"/>
                <a:cs typeface="Times New Roman" pitchFamily="18" charset="0"/>
              </a:rPr>
              <a:t>/</a:t>
            </a:r>
            <a:r>
              <a:rPr lang="en-GB" sz="2400" b="1" dirty="0" err="1" smtClean="0">
                <a:latin typeface="Arial Narrow" pitchFamily="34" charset="0"/>
                <a:cs typeface="Times New Roman" pitchFamily="18" charset="0"/>
              </a:rPr>
              <a:t>tareas</a:t>
            </a:r>
            <a:r>
              <a:rPr lang="en-GB" sz="2400" b="1" dirty="0" smtClean="0">
                <a:latin typeface="Arial Narrow" pitchFamily="34" charset="0"/>
                <a:cs typeface="Times New Roman" pitchFamily="18" charset="0"/>
              </a:rPr>
              <a:t>)</a:t>
            </a:r>
            <a:endParaRPr lang="en-GB" sz="2400" b="1" dirty="0"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283655" name="AutoShape 2055"/>
          <p:cNvSpPr>
            <a:spLocks noChangeArrowheads="1"/>
          </p:cNvSpPr>
          <p:nvPr/>
        </p:nvSpPr>
        <p:spPr bwMode="auto">
          <a:xfrm>
            <a:off x="762000" y="1981200"/>
            <a:ext cx="1905000" cy="838200"/>
          </a:xfrm>
          <a:prstGeom prst="rightArrowCallout">
            <a:avLst>
              <a:gd name="adj1" fmla="val 25000"/>
              <a:gd name="adj2" fmla="val 25000"/>
              <a:gd name="adj3" fmla="val 37879"/>
              <a:gd name="adj4" fmla="val 76333"/>
            </a:avLst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GB" sz="1700" b="1" dirty="0" err="1" smtClean="0">
                <a:solidFill>
                  <a:schemeClr val="bg1"/>
                </a:solidFill>
              </a:rPr>
              <a:t>Objetivo</a:t>
            </a:r>
            <a:r>
              <a:rPr lang="en-GB" sz="1700" b="1" dirty="0" smtClean="0">
                <a:solidFill>
                  <a:schemeClr val="bg1"/>
                </a:solidFill>
              </a:rPr>
              <a:t> General</a:t>
            </a:r>
            <a:endParaRPr lang="en-GB" sz="1700" b="1" dirty="0">
              <a:solidFill>
                <a:schemeClr val="bg1"/>
              </a:solidFill>
            </a:endParaRPr>
          </a:p>
        </p:txBody>
      </p:sp>
      <p:sp>
        <p:nvSpPr>
          <p:cNvPr id="283656" name="AutoShape 2056"/>
          <p:cNvSpPr>
            <a:spLocks noChangeArrowheads="1"/>
          </p:cNvSpPr>
          <p:nvPr/>
        </p:nvSpPr>
        <p:spPr bwMode="auto">
          <a:xfrm>
            <a:off x="762000" y="2895600"/>
            <a:ext cx="1905000" cy="838200"/>
          </a:xfrm>
          <a:prstGeom prst="rightArrowCallout">
            <a:avLst>
              <a:gd name="adj1" fmla="val 25000"/>
              <a:gd name="adj2" fmla="val 25000"/>
              <a:gd name="adj3" fmla="val 37879"/>
              <a:gd name="adj4" fmla="val 76333"/>
            </a:avLst>
          </a:prstGeom>
          <a:solidFill>
            <a:srgbClr val="00AE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s-ES_tradnl" sz="1700" b="1" dirty="0" smtClean="0">
                <a:solidFill>
                  <a:schemeClr val="bg1"/>
                </a:solidFill>
              </a:rPr>
              <a:t>Resultados esperados/ Propósito</a:t>
            </a:r>
            <a:endParaRPr lang="es-ES_tradnl" sz="1700" b="1" dirty="0">
              <a:solidFill>
                <a:schemeClr val="bg1"/>
              </a:solidFill>
            </a:endParaRPr>
          </a:p>
        </p:txBody>
      </p:sp>
      <p:sp>
        <p:nvSpPr>
          <p:cNvPr id="283657" name="AutoShape 2057"/>
          <p:cNvSpPr>
            <a:spLocks noChangeArrowheads="1"/>
          </p:cNvSpPr>
          <p:nvPr/>
        </p:nvSpPr>
        <p:spPr bwMode="auto">
          <a:xfrm>
            <a:off x="762000" y="3810000"/>
            <a:ext cx="1905000" cy="838200"/>
          </a:xfrm>
          <a:prstGeom prst="rightArrowCallout">
            <a:avLst>
              <a:gd name="adj1" fmla="val 25000"/>
              <a:gd name="adj2" fmla="val 25000"/>
              <a:gd name="adj3" fmla="val 37879"/>
              <a:gd name="adj4" fmla="val 76333"/>
            </a:avLst>
          </a:prstGeom>
          <a:solidFill>
            <a:srgbClr val="51DC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GB" sz="1700" b="1" dirty="0" err="1" smtClean="0">
                <a:solidFill>
                  <a:schemeClr val="bg1"/>
                </a:solidFill>
              </a:rPr>
              <a:t>Productos</a:t>
            </a:r>
            <a:r>
              <a:rPr lang="en-GB" sz="1700" b="1" dirty="0" smtClean="0">
                <a:solidFill>
                  <a:schemeClr val="bg1"/>
                </a:solidFill>
              </a:rPr>
              <a:t> </a:t>
            </a:r>
            <a:r>
              <a:rPr lang="en-GB" sz="1700" b="1" dirty="0">
                <a:solidFill>
                  <a:schemeClr val="bg1"/>
                </a:solidFill>
              </a:rPr>
              <a:t>/ </a:t>
            </a:r>
            <a:r>
              <a:rPr lang="en-GB" sz="1700" b="1" dirty="0" err="1" smtClean="0">
                <a:solidFill>
                  <a:schemeClr val="bg1"/>
                </a:solidFill>
              </a:rPr>
              <a:t>Resultados</a:t>
            </a:r>
            <a:endParaRPr lang="en-GB" sz="1700" b="1" dirty="0">
              <a:solidFill>
                <a:schemeClr val="bg1"/>
              </a:solidFill>
            </a:endParaRPr>
          </a:p>
        </p:txBody>
      </p:sp>
      <p:sp>
        <p:nvSpPr>
          <p:cNvPr id="283658" name="AutoShape 2058"/>
          <p:cNvSpPr>
            <a:spLocks noChangeArrowheads="1"/>
          </p:cNvSpPr>
          <p:nvPr/>
        </p:nvSpPr>
        <p:spPr bwMode="auto">
          <a:xfrm>
            <a:off x="762000" y="4724400"/>
            <a:ext cx="1905000" cy="838200"/>
          </a:xfrm>
          <a:prstGeom prst="rightArrowCallout">
            <a:avLst>
              <a:gd name="adj1" fmla="val 25000"/>
              <a:gd name="adj2" fmla="val 25000"/>
              <a:gd name="adj3" fmla="val 37879"/>
              <a:gd name="adj4" fmla="val 76333"/>
            </a:avLst>
          </a:prstGeom>
          <a:solidFill>
            <a:srgbClr val="A2FFA3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GB" sz="1700" b="1" dirty="0" smtClean="0"/>
          </a:p>
          <a:p>
            <a:pPr eaLnBrk="0" hangingPunct="0"/>
            <a:r>
              <a:rPr lang="en-GB" sz="1700" b="1" dirty="0" err="1" smtClean="0"/>
              <a:t>Actividades</a:t>
            </a:r>
            <a:endParaRPr lang="en-GB" sz="1700" b="1" dirty="0"/>
          </a:p>
        </p:txBody>
      </p:sp>
      <p:sp>
        <p:nvSpPr>
          <p:cNvPr id="2" name="Redondear rectángulo de esquina del mismo lado 1"/>
          <p:cNvSpPr/>
          <p:nvPr/>
        </p:nvSpPr>
        <p:spPr>
          <a:xfrm rot="10800000">
            <a:off x="539552" y="1124744"/>
            <a:ext cx="2232248" cy="5040560"/>
          </a:xfrm>
          <a:prstGeom prst="round2SameRect">
            <a:avLst/>
          </a:prstGeom>
          <a:noFill/>
          <a:ln w="57150" cmpd="sng">
            <a:solidFill>
              <a:srgbClr val="FFFF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5" name="Redondear rectángulo de esquina del mismo lado 14"/>
          <p:cNvSpPr/>
          <p:nvPr/>
        </p:nvSpPr>
        <p:spPr>
          <a:xfrm>
            <a:off x="539552" y="1124744"/>
            <a:ext cx="2232248" cy="576064"/>
          </a:xfrm>
          <a:prstGeom prst="round2SameRect">
            <a:avLst/>
          </a:prstGeom>
          <a:solidFill>
            <a:srgbClr val="7030A0"/>
          </a:solidFill>
          <a:ln w="57150" cmpd="sng">
            <a:solidFill>
              <a:srgbClr val="FFFF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b="1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ctr">
              <a:defRPr/>
            </a:pPr>
            <a:r>
              <a:rPr lang="es-ES" b="1" dirty="0" smtClean="0">
                <a:solidFill>
                  <a:schemeClr val="bg1">
                    <a:lumMod val="95000"/>
                  </a:schemeClr>
                </a:solidFill>
              </a:rPr>
              <a:t>Lógica </a:t>
            </a:r>
            <a:r>
              <a:rPr lang="es-ES" b="1" dirty="0">
                <a:solidFill>
                  <a:schemeClr val="bg1">
                    <a:lumMod val="95000"/>
                  </a:schemeClr>
                </a:solidFill>
              </a:rPr>
              <a:t>de la intervención </a:t>
            </a:r>
          </a:p>
          <a:p>
            <a:pPr algn="ctr">
              <a:defRPr/>
            </a:pPr>
            <a:endParaRPr lang="es-E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39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5770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3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3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3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83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3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3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83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283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83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283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1" grpId="0" autoUpdateAnimBg="0"/>
      <p:bldP spid="283652" grpId="0" autoUpdateAnimBg="0"/>
      <p:bldP spid="283653" grpId="0" autoUpdateAnimBg="0"/>
      <p:bldP spid="283654" grpId="0" autoUpdateAnimBg="0"/>
      <p:bldP spid="283655" grpId="0" animBg="1" autoUpdateAnimBg="0"/>
      <p:bldP spid="283656" grpId="0" animBg="1" autoUpdateAnimBg="0"/>
      <p:bldP spid="283657" grpId="0" animBg="1" autoUpdateAnimBg="0"/>
      <p:bldP spid="283658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6"/>
          <p:cNvSpPr txBox="1">
            <a:spLocks noChangeArrowheads="1"/>
          </p:cNvSpPr>
          <p:nvPr/>
        </p:nvSpPr>
        <p:spPr bwMode="auto">
          <a:xfrm>
            <a:off x="1403648" y="188913"/>
            <a:ext cx="61198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  <a:defRPr/>
            </a:pPr>
            <a:r>
              <a:rPr lang="es-ES" sz="3200" b="1" dirty="0" smtClean="0">
                <a:latin typeface="+mj-lt"/>
              </a:rPr>
              <a:t>ESTRUCTURA DEL CURSO</a:t>
            </a:r>
            <a:endParaRPr lang="es-ES" sz="3200" b="1" dirty="0">
              <a:latin typeface="+mj-lt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0104499"/>
              </p:ext>
            </p:extLst>
          </p:nvPr>
        </p:nvGraphicFramePr>
        <p:xfrm>
          <a:off x="0" y="777875"/>
          <a:ext cx="8693150" cy="559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8" name="Document" r:id="rId4" imgW="10293357" imgH="6628004" progId="Word.Document.12">
                  <p:embed/>
                </p:oleObj>
              </mc:Choice>
              <mc:Fallback>
                <p:oleObj name="Document" r:id="rId4" imgW="10293357" imgH="6628004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777875"/>
                        <a:ext cx="8693150" cy="559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95572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s-ES_tradnl" sz="32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Matriz de Marco Lógico (</a:t>
            </a:r>
            <a:r>
              <a:rPr lang="es-ES_tradnl" sz="3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completo</a:t>
            </a:r>
            <a:r>
              <a:rPr lang="es-ES_tradnl" sz="3200" b="1" kern="1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)</a:t>
            </a:r>
            <a:endParaRPr lang="es-ES_tradnl" sz="3200" b="1" kern="1200" dirty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2420938" y="4797152"/>
            <a:ext cx="1389062" cy="68738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ES_tradnl">
              <a:solidFill>
                <a:schemeClr val="bg1"/>
              </a:solidFill>
            </a:endParaRP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2420938" y="3962400"/>
            <a:ext cx="1389062" cy="679450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ES_tradnl">
              <a:solidFill>
                <a:schemeClr val="bg1"/>
              </a:solidFill>
            </a:endParaRP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2420938" y="3152775"/>
            <a:ext cx="1389062" cy="68738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ES_tradnl">
              <a:solidFill>
                <a:schemeClr val="bg1"/>
              </a:solidFill>
            </a:endParaRPr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2420938" y="2349500"/>
            <a:ext cx="1389062" cy="68738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ES_tradnl">
              <a:solidFill>
                <a:schemeClr val="bg1"/>
              </a:solidFill>
            </a:endParaRPr>
          </a:p>
        </p:txBody>
      </p:sp>
      <p:sp>
        <p:nvSpPr>
          <p:cNvPr id="47111" name="Rectangle 7"/>
          <p:cNvSpPr>
            <a:spLocks noChangeArrowheads="1"/>
          </p:cNvSpPr>
          <p:nvPr/>
        </p:nvSpPr>
        <p:spPr bwMode="auto">
          <a:xfrm>
            <a:off x="3946525" y="4759325"/>
            <a:ext cx="1387475" cy="685800"/>
          </a:xfrm>
          <a:prstGeom prst="rect">
            <a:avLst/>
          </a:prstGeom>
          <a:solidFill>
            <a:srgbClr val="90AAF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5470525" y="4759325"/>
            <a:ext cx="1387475" cy="685800"/>
          </a:xfrm>
          <a:prstGeom prst="rect">
            <a:avLst/>
          </a:prstGeom>
          <a:solidFill>
            <a:srgbClr val="FEC168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/>
          </a:p>
          <a:p>
            <a:endParaRPr lang="es-ES_tradnl"/>
          </a:p>
          <a:p>
            <a:endParaRPr lang="es-ES_tradnl"/>
          </a:p>
        </p:txBody>
      </p:sp>
      <p:sp>
        <p:nvSpPr>
          <p:cNvPr id="47113" name="Rectangle 9"/>
          <p:cNvSpPr>
            <a:spLocks noChangeArrowheads="1"/>
          </p:cNvSpPr>
          <p:nvPr/>
        </p:nvSpPr>
        <p:spPr bwMode="auto">
          <a:xfrm>
            <a:off x="3962400" y="3949700"/>
            <a:ext cx="1387475" cy="677863"/>
          </a:xfrm>
          <a:prstGeom prst="rect">
            <a:avLst/>
          </a:prstGeom>
          <a:solidFill>
            <a:srgbClr val="90AAF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47114" name="Rectangle 10"/>
          <p:cNvSpPr>
            <a:spLocks noChangeArrowheads="1"/>
          </p:cNvSpPr>
          <p:nvPr/>
        </p:nvSpPr>
        <p:spPr bwMode="auto">
          <a:xfrm>
            <a:off x="5470525" y="3949700"/>
            <a:ext cx="1387475" cy="677863"/>
          </a:xfrm>
          <a:prstGeom prst="rect">
            <a:avLst/>
          </a:prstGeom>
          <a:solidFill>
            <a:srgbClr val="FEC168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47115" name="Rectangle 11"/>
          <p:cNvSpPr>
            <a:spLocks noChangeArrowheads="1"/>
          </p:cNvSpPr>
          <p:nvPr/>
        </p:nvSpPr>
        <p:spPr bwMode="auto">
          <a:xfrm>
            <a:off x="3946525" y="3140075"/>
            <a:ext cx="1387475" cy="685800"/>
          </a:xfrm>
          <a:prstGeom prst="rect">
            <a:avLst/>
          </a:prstGeom>
          <a:solidFill>
            <a:srgbClr val="547CFA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47116" name="Rectangle 12"/>
          <p:cNvSpPr>
            <a:spLocks noChangeArrowheads="1"/>
          </p:cNvSpPr>
          <p:nvPr/>
        </p:nvSpPr>
        <p:spPr bwMode="auto">
          <a:xfrm>
            <a:off x="5486400" y="3124200"/>
            <a:ext cx="1387475" cy="685800"/>
          </a:xfrm>
          <a:prstGeom prst="rect">
            <a:avLst/>
          </a:prstGeom>
          <a:solidFill>
            <a:srgbClr val="FEAD3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47117" name="Rectangle 13"/>
          <p:cNvSpPr>
            <a:spLocks noChangeArrowheads="1"/>
          </p:cNvSpPr>
          <p:nvPr/>
        </p:nvSpPr>
        <p:spPr bwMode="auto">
          <a:xfrm>
            <a:off x="3946525" y="2336800"/>
            <a:ext cx="1387475" cy="685800"/>
          </a:xfrm>
          <a:prstGeom prst="rect">
            <a:avLst/>
          </a:prstGeom>
          <a:solidFill>
            <a:srgbClr val="0534C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47118" name="Rectangle 14"/>
          <p:cNvSpPr>
            <a:spLocks noChangeArrowheads="1"/>
          </p:cNvSpPr>
          <p:nvPr/>
        </p:nvSpPr>
        <p:spPr bwMode="auto">
          <a:xfrm>
            <a:off x="5470525" y="2336800"/>
            <a:ext cx="1387475" cy="685800"/>
          </a:xfrm>
          <a:prstGeom prst="rect">
            <a:avLst/>
          </a:prstGeom>
          <a:solidFill>
            <a:srgbClr val="E3880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47119" name="Rectangle 15"/>
          <p:cNvSpPr>
            <a:spLocks noChangeArrowheads="1"/>
          </p:cNvSpPr>
          <p:nvPr/>
        </p:nvSpPr>
        <p:spPr bwMode="auto">
          <a:xfrm>
            <a:off x="7004050" y="5562600"/>
            <a:ext cx="1377950" cy="685800"/>
          </a:xfrm>
          <a:prstGeom prst="rect">
            <a:avLst/>
          </a:prstGeom>
          <a:solidFill>
            <a:srgbClr val="FDA4B5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_tradnl" sz="1400" b="1" dirty="0" smtClean="0">
                <a:latin typeface="Arial" pitchFamily="34" charset="0"/>
                <a:cs typeface="Arial" pitchFamily="34" charset="0"/>
              </a:rPr>
              <a:t>Condiciones</a:t>
            </a:r>
          </a:p>
          <a:p>
            <a:pPr algn="ctr"/>
            <a:r>
              <a:rPr lang="es-ES_tradnl" sz="1400" b="1" dirty="0" smtClean="0">
                <a:latin typeface="Arial" pitchFamily="34" charset="0"/>
                <a:cs typeface="Arial" pitchFamily="34" charset="0"/>
              </a:rPr>
              <a:t>previas</a:t>
            </a:r>
            <a:endParaRPr lang="es-ES_tradnl" sz="1400" b="1" dirty="0"/>
          </a:p>
        </p:txBody>
      </p:sp>
      <p:sp>
        <p:nvSpPr>
          <p:cNvPr id="47120" name="Rectangle 16"/>
          <p:cNvSpPr>
            <a:spLocks noChangeArrowheads="1"/>
          </p:cNvSpPr>
          <p:nvPr/>
        </p:nvSpPr>
        <p:spPr bwMode="auto">
          <a:xfrm>
            <a:off x="7004050" y="4752975"/>
            <a:ext cx="1377950" cy="677863"/>
          </a:xfrm>
          <a:prstGeom prst="rect">
            <a:avLst/>
          </a:prstGeom>
          <a:solidFill>
            <a:srgbClr val="F7668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47121" name="Rectangle 17"/>
          <p:cNvSpPr>
            <a:spLocks noChangeArrowheads="1"/>
          </p:cNvSpPr>
          <p:nvPr/>
        </p:nvSpPr>
        <p:spPr bwMode="auto">
          <a:xfrm>
            <a:off x="7004050" y="3943350"/>
            <a:ext cx="1377950" cy="685800"/>
          </a:xfrm>
          <a:prstGeom prst="rect">
            <a:avLst/>
          </a:prstGeom>
          <a:solidFill>
            <a:srgbClr val="E5405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47122" name="Rectangle 18"/>
          <p:cNvSpPr>
            <a:spLocks noChangeArrowheads="1"/>
          </p:cNvSpPr>
          <p:nvPr/>
        </p:nvSpPr>
        <p:spPr bwMode="auto">
          <a:xfrm>
            <a:off x="7004050" y="3140075"/>
            <a:ext cx="1377950" cy="685800"/>
          </a:xfrm>
          <a:prstGeom prst="rect">
            <a:avLst/>
          </a:prstGeom>
          <a:solidFill>
            <a:srgbClr val="CF0E3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47123" name="Rectangle 19"/>
          <p:cNvSpPr>
            <a:spLocks noChangeArrowheads="1"/>
          </p:cNvSpPr>
          <p:nvPr/>
        </p:nvSpPr>
        <p:spPr bwMode="auto">
          <a:xfrm>
            <a:off x="1908175" y="1557338"/>
            <a:ext cx="1943100" cy="61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s-ES_tradnl" sz="17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Lógica de la </a:t>
            </a:r>
            <a:r>
              <a:rPr lang="es-ES_tradnl" sz="17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intervención</a:t>
            </a:r>
            <a:endParaRPr lang="es-ES_tradnl" sz="1700" b="1" i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124" name="Rectangle 20"/>
          <p:cNvSpPr>
            <a:spLocks noChangeArrowheads="1"/>
          </p:cNvSpPr>
          <p:nvPr/>
        </p:nvSpPr>
        <p:spPr bwMode="auto">
          <a:xfrm>
            <a:off x="3924300" y="1700213"/>
            <a:ext cx="1444625" cy="351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700" b="1" dirty="0" smtClean="0">
                <a:solidFill>
                  <a:srgbClr val="000000"/>
                </a:solidFill>
              </a:rPr>
              <a:t>Indicadores</a:t>
            </a:r>
            <a:endParaRPr lang="es-ES_tradnl" sz="1700" b="1" dirty="0">
              <a:solidFill>
                <a:srgbClr val="000000"/>
              </a:solidFill>
            </a:endParaRPr>
          </a:p>
        </p:txBody>
      </p:sp>
      <p:sp>
        <p:nvSpPr>
          <p:cNvPr id="47125" name="Rectangle 21"/>
          <p:cNvSpPr>
            <a:spLocks noChangeArrowheads="1"/>
          </p:cNvSpPr>
          <p:nvPr/>
        </p:nvSpPr>
        <p:spPr bwMode="auto">
          <a:xfrm>
            <a:off x="5489575" y="1576388"/>
            <a:ext cx="1444625" cy="61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700" b="1" dirty="0" smtClean="0">
                <a:solidFill>
                  <a:srgbClr val="000000"/>
                </a:solidFill>
              </a:rPr>
              <a:t>Fuentes de  verificación</a:t>
            </a:r>
            <a:endParaRPr lang="es-ES_tradnl" sz="1700" b="1" dirty="0">
              <a:solidFill>
                <a:srgbClr val="000000"/>
              </a:solidFill>
            </a:endParaRPr>
          </a:p>
        </p:txBody>
      </p:sp>
      <p:sp>
        <p:nvSpPr>
          <p:cNvPr id="47126" name="Rectangle 22"/>
          <p:cNvSpPr>
            <a:spLocks noChangeArrowheads="1"/>
          </p:cNvSpPr>
          <p:nvPr/>
        </p:nvSpPr>
        <p:spPr bwMode="auto">
          <a:xfrm>
            <a:off x="6948488" y="1700213"/>
            <a:ext cx="1584325" cy="351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700" b="1" dirty="0" smtClean="0">
                <a:solidFill>
                  <a:srgbClr val="000000"/>
                </a:solidFill>
              </a:rPr>
              <a:t>Supuestos</a:t>
            </a:r>
            <a:endParaRPr lang="es-ES_tradnl" sz="1700" b="1" dirty="0">
              <a:solidFill>
                <a:srgbClr val="000000"/>
              </a:solidFill>
            </a:endParaRPr>
          </a:p>
        </p:txBody>
      </p:sp>
      <p:sp>
        <p:nvSpPr>
          <p:cNvPr id="47127" name="Rectangle 23"/>
          <p:cNvSpPr>
            <a:spLocks noChangeArrowheads="1"/>
          </p:cNvSpPr>
          <p:nvPr/>
        </p:nvSpPr>
        <p:spPr bwMode="auto">
          <a:xfrm>
            <a:off x="992188" y="2349500"/>
            <a:ext cx="1598612" cy="70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Objetivo General</a:t>
            </a:r>
            <a:endParaRPr lang="es-ES_tradnl" sz="2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128" name="Rectangle 24"/>
          <p:cNvSpPr>
            <a:spLocks noChangeArrowheads="1"/>
          </p:cNvSpPr>
          <p:nvPr/>
        </p:nvSpPr>
        <p:spPr bwMode="auto">
          <a:xfrm>
            <a:off x="992188" y="3187700"/>
            <a:ext cx="1598612" cy="70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Resultado esperado</a:t>
            </a:r>
            <a:endParaRPr lang="es-ES_tradnl" sz="2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129" name="Rectangle 25"/>
          <p:cNvSpPr>
            <a:spLocks noChangeArrowheads="1"/>
          </p:cNvSpPr>
          <p:nvPr/>
        </p:nvSpPr>
        <p:spPr bwMode="auto">
          <a:xfrm>
            <a:off x="992188" y="4102100"/>
            <a:ext cx="1598612" cy="397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Producto</a:t>
            </a:r>
            <a:endParaRPr lang="es-ES_tradnl" sz="2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130" name="Rectangle 26"/>
          <p:cNvSpPr>
            <a:spLocks noChangeArrowheads="1"/>
          </p:cNvSpPr>
          <p:nvPr/>
        </p:nvSpPr>
        <p:spPr bwMode="auto">
          <a:xfrm>
            <a:off x="827584" y="4876800"/>
            <a:ext cx="1763216" cy="397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Actividades</a:t>
            </a:r>
            <a:endParaRPr lang="es-ES_tradnl" sz="2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131" name="Text Box 27"/>
          <p:cNvSpPr txBox="1">
            <a:spLocks noChangeArrowheads="1"/>
          </p:cNvSpPr>
          <p:nvPr/>
        </p:nvSpPr>
        <p:spPr bwMode="auto">
          <a:xfrm>
            <a:off x="3924300" y="4797425"/>
            <a:ext cx="143986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sz="2000" b="1" dirty="0" smtClean="0"/>
              <a:t>Niveles de gasto</a:t>
            </a:r>
            <a:endParaRPr lang="es-ES_tradnl" sz="2000" b="1" dirty="0"/>
          </a:p>
        </p:txBody>
      </p:sp>
      <p:sp>
        <p:nvSpPr>
          <p:cNvPr id="47132" name="Text Box 28"/>
          <p:cNvSpPr txBox="1">
            <a:spLocks noChangeArrowheads="1"/>
          </p:cNvSpPr>
          <p:nvPr/>
        </p:nvSpPr>
        <p:spPr bwMode="auto">
          <a:xfrm>
            <a:off x="5508625" y="4876800"/>
            <a:ext cx="14398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sz="2000" b="1" dirty="0" smtClean="0"/>
              <a:t>Cuentas</a:t>
            </a:r>
            <a:endParaRPr lang="es-ES_tradnl" sz="20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40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27963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ChangeArrowheads="1"/>
          </p:cNvSpPr>
          <p:nvPr/>
        </p:nvSpPr>
        <p:spPr bwMode="auto">
          <a:xfrm>
            <a:off x="698500" y="622300"/>
            <a:ext cx="69215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endParaRPr lang="it-IT">
              <a:solidFill>
                <a:srgbClr val="009999"/>
              </a:solidFill>
              <a:latin typeface="Times New Roman" pitchFamily="18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400800" y="4419600"/>
            <a:ext cx="2371725" cy="1828800"/>
            <a:chOff x="4032" y="2784"/>
            <a:chExt cx="1494" cy="1152"/>
          </a:xfrm>
        </p:grpSpPr>
        <p:grpSp>
          <p:nvGrpSpPr>
            <p:cNvPr id="64573" name="Group 4"/>
            <p:cNvGrpSpPr>
              <a:grpSpLocks/>
            </p:cNvGrpSpPr>
            <p:nvPr/>
          </p:nvGrpSpPr>
          <p:grpSpPr bwMode="auto">
            <a:xfrm>
              <a:off x="4608" y="2784"/>
              <a:ext cx="918" cy="864"/>
              <a:chOff x="4218" y="2976"/>
              <a:chExt cx="918" cy="864"/>
            </a:xfrm>
          </p:grpSpPr>
          <p:sp>
            <p:nvSpPr>
              <p:cNvPr id="64585" name="Rectangle 5"/>
              <p:cNvSpPr>
                <a:spLocks noChangeArrowheads="1"/>
              </p:cNvSpPr>
              <p:nvPr/>
            </p:nvSpPr>
            <p:spPr bwMode="auto">
              <a:xfrm>
                <a:off x="4231" y="2984"/>
                <a:ext cx="808" cy="856"/>
              </a:xfrm>
              <a:prstGeom prst="rect">
                <a:avLst/>
              </a:prstGeom>
              <a:solidFill>
                <a:srgbClr val="C0FEF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solidFill>
                    <a:prstClr val="black"/>
                  </a:solidFill>
                </a:endParaRPr>
              </a:p>
            </p:txBody>
          </p:sp>
          <p:sp>
            <p:nvSpPr>
              <p:cNvPr id="64586" name="Rectangle 6"/>
              <p:cNvSpPr>
                <a:spLocks noChangeArrowheads="1"/>
              </p:cNvSpPr>
              <p:nvPr/>
            </p:nvSpPr>
            <p:spPr bwMode="auto">
              <a:xfrm>
                <a:off x="4218" y="3134"/>
                <a:ext cx="114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endParaRPr lang="de-DE" sz="800">
                  <a:solidFill>
                    <a:srgbClr val="009999"/>
                  </a:solidFill>
                </a:endParaRPr>
              </a:p>
            </p:txBody>
          </p:sp>
          <p:sp>
            <p:nvSpPr>
              <p:cNvPr id="64587" name="Rectangle 7"/>
              <p:cNvSpPr>
                <a:spLocks noChangeArrowheads="1"/>
              </p:cNvSpPr>
              <p:nvPr/>
            </p:nvSpPr>
            <p:spPr bwMode="auto">
              <a:xfrm>
                <a:off x="4612" y="3134"/>
                <a:ext cx="524" cy="5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>
                  <a:tabLst>
                    <a:tab pos="228600" algn="r"/>
                    <a:tab pos="514350" algn="r"/>
                  </a:tabLst>
                </a:pPr>
                <a:r>
                  <a:rPr lang="en-GB" sz="800">
                    <a:solidFill>
                      <a:srgbClr val="009999"/>
                    </a:solidFill>
                  </a:rPr>
                  <a:t>5500</a:t>
                </a:r>
              </a:p>
              <a:p>
                <a:pPr>
                  <a:tabLst>
                    <a:tab pos="228600" algn="r"/>
                    <a:tab pos="514350" algn="r"/>
                  </a:tabLst>
                </a:pPr>
                <a:r>
                  <a:rPr lang="en-GB" sz="800">
                    <a:solidFill>
                      <a:srgbClr val="009999"/>
                    </a:solidFill>
                  </a:rPr>
                  <a:t>1750</a:t>
                </a:r>
              </a:p>
              <a:p>
                <a:pPr>
                  <a:tabLst>
                    <a:tab pos="228600" algn="r"/>
                    <a:tab pos="514350" algn="r"/>
                  </a:tabLst>
                </a:pPr>
                <a:r>
                  <a:rPr lang="en-GB" sz="800">
                    <a:solidFill>
                      <a:srgbClr val="009999"/>
                    </a:solidFill>
                  </a:rPr>
                  <a:t>4250</a:t>
                </a:r>
              </a:p>
              <a:p>
                <a:pPr>
                  <a:tabLst>
                    <a:tab pos="228600" algn="r"/>
                    <a:tab pos="514350" algn="r"/>
                  </a:tabLst>
                </a:pPr>
                <a:r>
                  <a:rPr lang="en-GB" sz="800">
                    <a:solidFill>
                      <a:srgbClr val="009999"/>
                    </a:solidFill>
                  </a:rPr>
                  <a:t>  750</a:t>
                </a:r>
              </a:p>
              <a:p>
                <a:pPr>
                  <a:tabLst>
                    <a:tab pos="228600" algn="r"/>
                    <a:tab pos="514350" algn="r"/>
                  </a:tabLst>
                </a:pPr>
                <a:r>
                  <a:rPr lang="en-GB" sz="800">
                    <a:solidFill>
                      <a:srgbClr val="009999"/>
                    </a:solidFill>
                  </a:rPr>
                  <a:t>  400</a:t>
                </a:r>
              </a:p>
              <a:p>
                <a:pPr>
                  <a:tabLst>
                    <a:tab pos="228600" algn="r"/>
                    <a:tab pos="514350" algn="r"/>
                  </a:tabLst>
                </a:pPr>
                <a:r>
                  <a:rPr lang="en-GB" sz="800">
                    <a:solidFill>
                      <a:srgbClr val="009999"/>
                    </a:solidFill>
                  </a:rPr>
                  <a:t>1100</a:t>
                </a:r>
              </a:p>
              <a:p>
                <a:pPr>
                  <a:tabLst>
                    <a:tab pos="228600" algn="r"/>
                    <a:tab pos="514350" algn="r"/>
                  </a:tabLst>
                </a:pPr>
                <a:r>
                  <a:rPr lang="en-GB" sz="800">
                    <a:solidFill>
                      <a:srgbClr val="009999"/>
                    </a:solidFill>
                  </a:rPr>
                  <a:t>3100</a:t>
                </a:r>
              </a:p>
            </p:txBody>
          </p:sp>
          <p:sp>
            <p:nvSpPr>
              <p:cNvPr id="64588" name="Rectangle 8"/>
              <p:cNvSpPr>
                <a:spLocks noChangeArrowheads="1"/>
              </p:cNvSpPr>
              <p:nvPr/>
            </p:nvSpPr>
            <p:spPr bwMode="auto">
              <a:xfrm>
                <a:off x="4458" y="2976"/>
                <a:ext cx="320" cy="1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GB" sz="1000">
                    <a:solidFill>
                      <a:srgbClr val="009999"/>
                    </a:solidFill>
                  </a:rPr>
                  <a:t>Budget</a:t>
                </a:r>
              </a:p>
            </p:txBody>
          </p:sp>
        </p:grpSp>
        <p:grpSp>
          <p:nvGrpSpPr>
            <p:cNvPr id="64574" name="Group 9"/>
            <p:cNvGrpSpPr>
              <a:grpSpLocks/>
            </p:cNvGrpSpPr>
            <p:nvPr/>
          </p:nvGrpSpPr>
          <p:grpSpPr bwMode="auto">
            <a:xfrm>
              <a:off x="4032" y="2928"/>
              <a:ext cx="1200" cy="1008"/>
              <a:chOff x="4032" y="2928"/>
              <a:chExt cx="1200" cy="1008"/>
            </a:xfrm>
          </p:grpSpPr>
          <p:grpSp>
            <p:nvGrpSpPr>
              <p:cNvPr id="64575" name="Group 10"/>
              <p:cNvGrpSpPr>
                <a:grpSpLocks/>
              </p:cNvGrpSpPr>
              <p:nvPr/>
            </p:nvGrpSpPr>
            <p:grpSpPr bwMode="auto">
              <a:xfrm>
                <a:off x="4314" y="2928"/>
                <a:ext cx="918" cy="864"/>
                <a:chOff x="4218" y="2976"/>
                <a:chExt cx="918" cy="864"/>
              </a:xfrm>
            </p:grpSpPr>
            <p:sp>
              <p:nvSpPr>
                <p:cNvPr id="64581" name="Rectangle 11"/>
                <p:cNvSpPr>
                  <a:spLocks noChangeArrowheads="1"/>
                </p:cNvSpPr>
                <p:nvPr/>
              </p:nvSpPr>
              <p:spPr bwMode="auto">
                <a:xfrm>
                  <a:off x="4231" y="2984"/>
                  <a:ext cx="808" cy="856"/>
                </a:xfrm>
                <a:prstGeom prst="rect">
                  <a:avLst/>
                </a:prstGeom>
                <a:solidFill>
                  <a:srgbClr val="C0FEF9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82" name="Rectangle 12"/>
                <p:cNvSpPr>
                  <a:spLocks noChangeArrowheads="1"/>
                </p:cNvSpPr>
                <p:nvPr/>
              </p:nvSpPr>
              <p:spPr bwMode="auto">
                <a:xfrm>
                  <a:off x="4218" y="3134"/>
                  <a:ext cx="114" cy="1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endParaRPr lang="de-DE" sz="800">
                    <a:solidFill>
                      <a:srgbClr val="009999"/>
                    </a:solidFill>
                  </a:endParaRPr>
                </a:p>
              </p:txBody>
            </p:sp>
            <p:sp>
              <p:nvSpPr>
                <p:cNvPr id="64583" name="Rectangle 13"/>
                <p:cNvSpPr>
                  <a:spLocks noChangeArrowheads="1"/>
                </p:cNvSpPr>
                <p:nvPr/>
              </p:nvSpPr>
              <p:spPr bwMode="auto">
                <a:xfrm>
                  <a:off x="4612" y="3134"/>
                  <a:ext cx="524" cy="59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90488" tIns="44450" rIns="90488" bIns="44450">
                  <a:spAutoFit/>
                </a:bodyPr>
                <a:lstStyle/>
                <a:p>
                  <a:pPr>
                    <a:tabLst>
                      <a:tab pos="228600" algn="r"/>
                      <a:tab pos="514350" algn="r"/>
                    </a:tabLst>
                  </a:pPr>
                  <a:r>
                    <a:rPr lang="en-GB" sz="800">
                      <a:solidFill>
                        <a:srgbClr val="009999"/>
                      </a:solidFill>
                    </a:rPr>
                    <a:t>5500</a:t>
                  </a:r>
                </a:p>
                <a:p>
                  <a:pPr>
                    <a:tabLst>
                      <a:tab pos="228600" algn="r"/>
                      <a:tab pos="514350" algn="r"/>
                    </a:tabLst>
                  </a:pPr>
                  <a:r>
                    <a:rPr lang="en-GB" sz="800">
                      <a:solidFill>
                        <a:srgbClr val="009999"/>
                      </a:solidFill>
                    </a:rPr>
                    <a:t>1750</a:t>
                  </a:r>
                </a:p>
                <a:p>
                  <a:pPr>
                    <a:tabLst>
                      <a:tab pos="228600" algn="r"/>
                      <a:tab pos="514350" algn="r"/>
                    </a:tabLst>
                  </a:pPr>
                  <a:r>
                    <a:rPr lang="en-GB" sz="800">
                      <a:solidFill>
                        <a:srgbClr val="009999"/>
                      </a:solidFill>
                    </a:rPr>
                    <a:t>4250</a:t>
                  </a:r>
                </a:p>
                <a:p>
                  <a:pPr>
                    <a:tabLst>
                      <a:tab pos="228600" algn="r"/>
                      <a:tab pos="514350" algn="r"/>
                    </a:tabLst>
                  </a:pPr>
                  <a:r>
                    <a:rPr lang="en-GB" sz="800">
                      <a:solidFill>
                        <a:srgbClr val="009999"/>
                      </a:solidFill>
                    </a:rPr>
                    <a:t>  750</a:t>
                  </a:r>
                </a:p>
                <a:p>
                  <a:pPr>
                    <a:tabLst>
                      <a:tab pos="228600" algn="r"/>
                      <a:tab pos="514350" algn="r"/>
                    </a:tabLst>
                  </a:pPr>
                  <a:r>
                    <a:rPr lang="en-GB" sz="800">
                      <a:solidFill>
                        <a:srgbClr val="009999"/>
                      </a:solidFill>
                    </a:rPr>
                    <a:t>  400</a:t>
                  </a:r>
                </a:p>
                <a:p>
                  <a:pPr>
                    <a:tabLst>
                      <a:tab pos="228600" algn="r"/>
                      <a:tab pos="514350" algn="r"/>
                    </a:tabLst>
                  </a:pPr>
                  <a:r>
                    <a:rPr lang="en-GB" sz="800">
                      <a:solidFill>
                        <a:srgbClr val="009999"/>
                      </a:solidFill>
                    </a:rPr>
                    <a:t>1100</a:t>
                  </a:r>
                </a:p>
                <a:p>
                  <a:pPr>
                    <a:tabLst>
                      <a:tab pos="228600" algn="r"/>
                      <a:tab pos="514350" algn="r"/>
                    </a:tabLst>
                  </a:pPr>
                  <a:r>
                    <a:rPr lang="en-GB" sz="800">
                      <a:solidFill>
                        <a:srgbClr val="009999"/>
                      </a:solidFill>
                    </a:rPr>
                    <a:t>3100</a:t>
                  </a:r>
                </a:p>
              </p:txBody>
            </p:sp>
            <p:sp>
              <p:nvSpPr>
                <p:cNvPr id="64584" name="Rectangle 14"/>
                <p:cNvSpPr>
                  <a:spLocks noChangeArrowheads="1"/>
                </p:cNvSpPr>
                <p:nvPr/>
              </p:nvSpPr>
              <p:spPr bwMode="auto">
                <a:xfrm>
                  <a:off x="4458" y="2976"/>
                  <a:ext cx="320" cy="1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GB" sz="1000">
                      <a:solidFill>
                        <a:srgbClr val="009999"/>
                      </a:solidFill>
                    </a:rPr>
                    <a:t>Budget</a:t>
                  </a:r>
                </a:p>
              </p:txBody>
            </p:sp>
          </p:grpSp>
          <p:grpSp>
            <p:nvGrpSpPr>
              <p:cNvPr id="64576" name="Group 15"/>
              <p:cNvGrpSpPr>
                <a:grpSpLocks/>
              </p:cNvGrpSpPr>
              <p:nvPr/>
            </p:nvGrpSpPr>
            <p:grpSpPr bwMode="auto">
              <a:xfrm>
                <a:off x="4032" y="3072"/>
                <a:ext cx="918" cy="864"/>
                <a:chOff x="4074" y="3072"/>
                <a:chExt cx="918" cy="864"/>
              </a:xfrm>
            </p:grpSpPr>
            <p:sp>
              <p:nvSpPr>
                <p:cNvPr id="64577" name="Rectangle 16"/>
                <p:cNvSpPr>
                  <a:spLocks noChangeArrowheads="1"/>
                </p:cNvSpPr>
                <p:nvPr/>
              </p:nvSpPr>
              <p:spPr bwMode="auto">
                <a:xfrm>
                  <a:off x="4087" y="3080"/>
                  <a:ext cx="808" cy="856"/>
                </a:xfrm>
                <a:prstGeom prst="rect">
                  <a:avLst/>
                </a:prstGeom>
                <a:solidFill>
                  <a:srgbClr val="C0FEF9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78" name="Rectangle 17"/>
                <p:cNvSpPr>
                  <a:spLocks noChangeArrowheads="1"/>
                </p:cNvSpPr>
                <p:nvPr/>
              </p:nvSpPr>
              <p:spPr bwMode="auto">
                <a:xfrm>
                  <a:off x="4074" y="3230"/>
                  <a:ext cx="451" cy="5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GB" sz="800" dirty="0">
                      <a:solidFill>
                        <a:srgbClr val="009999"/>
                      </a:solidFill>
                      <a:latin typeface="Arial" pitchFamily="34" charset="0"/>
                      <a:cs typeface="Arial" pitchFamily="34" charset="0"/>
                    </a:rPr>
                    <a:t>Salaries</a:t>
                  </a:r>
                </a:p>
                <a:p>
                  <a:r>
                    <a:rPr lang="en-GB" sz="800" dirty="0">
                      <a:solidFill>
                        <a:srgbClr val="009999"/>
                      </a:solidFill>
                      <a:latin typeface="Arial" pitchFamily="34" charset="0"/>
                      <a:cs typeface="Arial" pitchFamily="34" charset="0"/>
                    </a:rPr>
                    <a:t>Allowances</a:t>
                  </a:r>
                </a:p>
                <a:p>
                  <a:r>
                    <a:rPr lang="en-GB" sz="800" dirty="0">
                      <a:solidFill>
                        <a:srgbClr val="009999"/>
                      </a:solidFill>
                      <a:latin typeface="Arial" pitchFamily="34" charset="0"/>
                      <a:cs typeface="Arial" pitchFamily="34" charset="0"/>
                    </a:rPr>
                    <a:t>Vehicle Op.</a:t>
                  </a:r>
                </a:p>
                <a:p>
                  <a:r>
                    <a:rPr lang="en-GB" sz="800" dirty="0">
                      <a:solidFill>
                        <a:srgbClr val="009999"/>
                      </a:solidFill>
                      <a:latin typeface="Arial" pitchFamily="34" charset="0"/>
                      <a:cs typeface="Arial" pitchFamily="34" charset="0"/>
                    </a:rPr>
                    <a:t>Office </a:t>
                  </a:r>
                </a:p>
                <a:p>
                  <a:r>
                    <a:rPr lang="en-GB" sz="800" dirty="0">
                      <a:solidFill>
                        <a:srgbClr val="009999"/>
                      </a:solidFill>
                      <a:latin typeface="Arial" pitchFamily="34" charset="0"/>
                      <a:cs typeface="Arial" pitchFamily="34" charset="0"/>
                    </a:rPr>
                    <a:t>Tel/Fax</a:t>
                  </a:r>
                </a:p>
                <a:p>
                  <a:r>
                    <a:rPr lang="en-GB" sz="800" dirty="0">
                      <a:solidFill>
                        <a:srgbClr val="009999"/>
                      </a:solidFill>
                      <a:latin typeface="Arial" pitchFamily="34" charset="0"/>
                      <a:cs typeface="Arial" pitchFamily="34" charset="0"/>
                    </a:rPr>
                    <a:t>Seeds</a:t>
                  </a:r>
                </a:p>
                <a:p>
                  <a:r>
                    <a:rPr lang="en-GB" sz="800" dirty="0">
                      <a:solidFill>
                        <a:srgbClr val="009999"/>
                      </a:solidFill>
                      <a:latin typeface="Arial" pitchFamily="34" charset="0"/>
                      <a:cs typeface="Arial" pitchFamily="34" charset="0"/>
                    </a:rPr>
                    <a:t>Fertiliser</a:t>
                  </a:r>
                </a:p>
              </p:txBody>
            </p:sp>
            <p:sp>
              <p:nvSpPr>
                <p:cNvPr id="64579" name="Rectangle 18"/>
                <p:cNvSpPr>
                  <a:spLocks noChangeArrowheads="1"/>
                </p:cNvSpPr>
                <p:nvPr/>
              </p:nvSpPr>
              <p:spPr bwMode="auto">
                <a:xfrm>
                  <a:off x="4468" y="3230"/>
                  <a:ext cx="524" cy="59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90488" tIns="44450" rIns="90488" bIns="44450">
                  <a:spAutoFit/>
                </a:bodyPr>
                <a:lstStyle/>
                <a:p>
                  <a:pPr>
                    <a:tabLst>
                      <a:tab pos="228600" algn="r"/>
                      <a:tab pos="514350" algn="r"/>
                    </a:tabLst>
                  </a:pPr>
                  <a:r>
                    <a:rPr lang="en-GB" sz="800" dirty="0">
                      <a:solidFill>
                        <a:srgbClr val="009999"/>
                      </a:solidFill>
                    </a:rPr>
                    <a:t>	</a:t>
                  </a:r>
                  <a:r>
                    <a:rPr lang="en-GB" sz="800" dirty="0">
                      <a:solidFill>
                        <a:srgbClr val="009999"/>
                      </a:solidFill>
                      <a:latin typeface="Arial" pitchFamily="34" charset="0"/>
                      <a:cs typeface="Arial" pitchFamily="34" charset="0"/>
                    </a:rPr>
                    <a:t>5000	5500</a:t>
                  </a:r>
                </a:p>
                <a:p>
                  <a:pPr>
                    <a:tabLst>
                      <a:tab pos="228600" algn="r"/>
                      <a:tab pos="514350" algn="r"/>
                    </a:tabLst>
                  </a:pPr>
                  <a:r>
                    <a:rPr lang="en-GB" sz="800" dirty="0">
                      <a:solidFill>
                        <a:srgbClr val="009999"/>
                      </a:solidFill>
                      <a:latin typeface="Arial" pitchFamily="34" charset="0"/>
                      <a:cs typeface="Arial" pitchFamily="34" charset="0"/>
                    </a:rPr>
                    <a:t>	1250	1750</a:t>
                  </a:r>
                </a:p>
                <a:p>
                  <a:pPr>
                    <a:tabLst>
                      <a:tab pos="228600" algn="r"/>
                      <a:tab pos="514350" algn="r"/>
                    </a:tabLst>
                  </a:pPr>
                  <a:r>
                    <a:rPr lang="en-GB" sz="800" dirty="0">
                      <a:solidFill>
                        <a:srgbClr val="009999"/>
                      </a:solidFill>
                      <a:latin typeface="Arial" pitchFamily="34" charset="0"/>
                      <a:cs typeface="Arial" pitchFamily="34" charset="0"/>
                    </a:rPr>
                    <a:t>	3750	4250</a:t>
                  </a:r>
                </a:p>
                <a:p>
                  <a:pPr>
                    <a:tabLst>
                      <a:tab pos="228600" algn="r"/>
                      <a:tab pos="514350" algn="r"/>
                    </a:tabLst>
                  </a:pPr>
                  <a:r>
                    <a:rPr lang="en-GB" sz="800" dirty="0">
                      <a:solidFill>
                        <a:srgbClr val="009999"/>
                      </a:solidFill>
                      <a:latin typeface="Arial" pitchFamily="34" charset="0"/>
                      <a:cs typeface="Arial" pitchFamily="34" charset="0"/>
                    </a:rPr>
                    <a:t>	750	750</a:t>
                  </a:r>
                </a:p>
                <a:p>
                  <a:pPr>
                    <a:tabLst>
                      <a:tab pos="228600" algn="r"/>
                      <a:tab pos="514350" algn="r"/>
                    </a:tabLst>
                  </a:pPr>
                  <a:r>
                    <a:rPr lang="en-GB" sz="800" dirty="0">
                      <a:solidFill>
                        <a:srgbClr val="009999"/>
                      </a:solidFill>
                      <a:latin typeface="Arial" pitchFamily="34" charset="0"/>
                      <a:cs typeface="Arial" pitchFamily="34" charset="0"/>
                    </a:rPr>
                    <a:t>	400	400</a:t>
                  </a:r>
                </a:p>
                <a:p>
                  <a:pPr>
                    <a:tabLst>
                      <a:tab pos="228600" algn="r"/>
                      <a:tab pos="514350" algn="r"/>
                    </a:tabLst>
                  </a:pPr>
                  <a:r>
                    <a:rPr lang="en-GB" sz="800" dirty="0">
                      <a:solidFill>
                        <a:srgbClr val="009999"/>
                      </a:solidFill>
                      <a:latin typeface="Arial" pitchFamily="34" charset="0"/>
                      <a:cs typeface="Arial" pitchFamily="34" charset="0"/>
                    </a:rPr>
                    <a:t>	850	1100</a:t>
                  </a:r>
                </a:p>
                <a:p>
                  <a:pPr>
                    <a:tabLst>
                      <a:tab pos="228600" algn="r"/>
                      <a:tab pos="514350" algn="r"/>
                    </a:tabLst>
                  </a:pPr>
                  <a:r>
                    <a:rPr lang="en-GB" sz="800" dirty="0">
                      <a:solidFill>
                        <a:srgbClr val="009999"/>
                      </a:solidFill>
                      <a:latin typeface="Arial" pitchFamily="34" charset="0"/>
                      <a:cs typeface="Arial" pitchFamily="34" charset="0"/>
                    </a:rPr>
                    <a:t>	2300	3100</a:t>
                  </a:r>
                </a:p>
              </p:txBody>
            </p:sp>
            <p:sp>
              <p:nvSpPr>
                <p:cNvPr id="64580" name="Rectangle 19"/>
                <p:cNvSpPr>
                  <a:spLocks noChangeArrowheads="1"/>
                </p:cNvSpPr>
                <p:nvPr/>
              </p:nvSpPr>
              <p:spPr bwMode="auto">
                <a:xfrm>
                  <a:off x="4147" y="3072"/>
                  <a:ext cx="598" cy="15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GB" sz="1000" dirty="0" err="1" smtClean="0">
                      <a:solidFill>
                        <a:srgbClr val="009999"/>
                      </a:solidFill>
                    </a:rPr>
                    <a:t>Presupuesto</a:t>
                  </a:r>
                  <a:endParaRPr lang="en-GB" sz="1000" dirty="0">
                    <a:solidFill>
                      <a:srgbClr val="009999"/>
                    </a:solidFill>
                  </a:endParaRPr>
                </a:p>
              </p:txBody>
            </p:sp>
          </p:grpSp>
        </p:grp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5562600" y="1981200"/>
            <a:ext cx="2870200" cy="1441450"/>
            <a:chOff x="1146" y="2928"/>
            <a:chExt cx="1808" cy="908"/>
          </a:xfrm>
        </p:grpSpPr>
        <p:grpSp>
          <p:nvGrpSpPr>
            <p:cNvPr id="64528" name="Group 21"/>
            <p:cNvGrpSpPr>
              <a:grpSpLocks/>
            </p:cNvGrpSpPr>
            <p:nvPr/>
          </p:nvGrpSpPr>
          <p:grpSpPr bwMode="auto">
            <a:xfrm>
              <a:off x="1338" y="2928"/>
              <a:ext cx="1616" cy="716"/>
              <a:chOff x="1338" y="2928"/>
              <a:chExt cx="1616" cy="716"/>
            </a:xfrm>
          </p:grpSpPr>
          <p:grpSp>
            <p:nvGrpSpPr>
              <p:cNvPr id="64559" name="Group 22"/>
              <p:cNvGrpSpPr>
                <a:grpSpLocks/>
              </p:cNvGrpSpPr>
              <p:nvPr/>
            </p:nvGrpSpPr>
            <p:grpSpPr bwMode="auto">
              <a:xfrm>
                <a:off x="1338" y="2940"/>
                <a:ext cx="1616" cy="704"/>
                <a:chOff x="1338" y="2940"/>
                <a:chExt cx="1616" cy="704"/>
              </a:xfrm>
            </p:grpSpPr>
            <p:sp>
              <p:nvSpPr>
                <p:cNvPr id="64561" name="Rectangle 23"/>
                <p:cNvSpPr>
                  <a:spLocks noChangeArrowheads="1"/>
                </p:cNvSpPr>
                <p:nvPr/>
              </p:nvSpPr>
              <p:spPr bwMode="auto">
                <a:xfrm>
                  <a:off x="1338" y="2940"/>
                  <a:ext cx="1616" cy="704"/>
                </a:xfrm>
                <a:prstGeom prst="rect">
                  <a:avLst/>
                </a:prstGeom>
                <a:solidFill>
                  <a:srgbClr val="DBFFB8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62" name="Line 24"/>
                <p:cNvSpPr>
                  <a:spLocks noChangeShapeType="1"/>
                </p:cNvSpPr>
                <p:nvPr/>
              </p:nvSpPr>
              <p:spPr bwMode="auto">
                <a:xfrm>
                  <a:off x="1572" y="3084"/>
                  <a:ext cx="647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63" name="Line 25"/>
                <p:cNvSpPr>
                  <a:spLocks noChangeShapeType="1"/>
                </p:cNvSpPr>
                <p:nvPr/>
              </p:nvSpPr>
              <p:spPr bwMode="auto">
                <a:xfrm>
                  <a:off x="1572" y="3159"/>
                  <a:ext cx="647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64" name="Line 26"/>
                <p:cNvSpPr>
                  <a:spLocks noChangeShapeType="1"/>
                </p:cNvSpPr>
                <p:nvPr/>
              </p:nvSpPr>
              <p:spPr bwMode="auto">
                <a:xfrm>
                  <a:off x="1656" y="3235"/>
                  <a:ext cx="64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65" name="Line 27"/>
                <p:cNvSpPr>
                  <a:spLocks noChangeShapeType="1"/>
                </p:cNvSpPr>
                <p:nvPr/>
              </p:nvSpPr>
              <p:spPr bwMode="auto">
                <a:xfrm>
                  <a:off x="1656" y="3311"/>
                  <a:ext cx="64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66" name="Line 28"/>
                <p:cNvSpPr>
                  <a:spLocks noChangeShapeType="1"/>
                </p:cNvSpPr>
                <p:nvPr/>
              </p:nvSpPr>
              <p:spPr bwMode="auto">
                <a:xfrm>
                  <a:off x="1907" y="3387"/>
                  <a:ext cx="64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67" name="Line 29"/>
                <p:cNvSpPr>
                  <a:spLocks noChangeShapeType="1"/>
                </p:cNvSpPr>
                <p:nvPr/>
              </p:nvSpPr>
              <p:spPr bwMode="auto">
                <a:xfrm>
                  <a:off x="1907" y="3463"/>
                  <a:ext cx="85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68" name="Line 30"/>
                <p:cNvSpPr>
                  <a:spLocks noChangeShapeType="1"/>
                </p:cNvSpPr>
                <p:nvPr/>
              </p:nvSpPr>
              <p:spPr bwMode="auto">
                <a:xfrm>
                  <a:off x="1907" y="3538"/>
                  <a:ext cx="85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69" name="Line 31"/>
                <p:cNvSpPr>
                  <a:spLocks noChangeShapeType="1"/>
                </p:cNvSpPr>
                <p:nvPr/>
              </p:nvSpPr>
              <p:spPr bwMode="auto">
                <a:xfrm>
                  <a:off x="2301" y="3080"/>
                  <a:ext cx="48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70" name="Line 32"/>
                <p:cNvSpPr>
                  <a:spLocks noChangeShapeType="1"/>
                </p:cNvSpPr>
                <p:nvPr/>
              </p:nvSpPr>
              <p:spPr bwMode="auto">
                <a:xfrm>
                  <a:off x="2385" y="3308"/>
                  <a:ext cx="31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71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1631" y="3452"/>
                  <a:ext cx="192" cy="1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72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1631" y="3527"/>
                  <a:ext cx="192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64560" name="Rectangle 35"/>
              <p:cNvSpPr>
                <a:spLocks noChangeArrowheads="1"/>
              </p:cNvSpPr>
              <p:nvPr/>
            </p:nvSpPr>
            <p:spPr bwMode="auto">
              <a:xfrm>
                <a:off x="1945" y="2928"/>
                <a:ext cx="390" cy="1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GB" sz="1000">
                    <a:solidFill>
                      <a:srgbClr val="009999"/>
                    </a:solidFill>
                  </a:rPr>
                  <a:t>Workplan</a:t>
                </a:r>
              </a:p>
            </p:txBody>
          </p:sp>
        </p:grpSp>
        <p:grpSp>
          <p:nvGrpSpPr>
            <p:cNvPr id="64529" name="Group 36"/>
            <p:cNvGrpSpPr>
              <a:grpSpLocks/>
            </p:cNvGrpSpPr>
            <p:nvPr/>
          </p:nvGrpSpPr>
          <p:grpSpPr bwMode="auto">
            <a:xfrm>
              <a:off x="1242" y="3024"/>
              <a:ext cx="1616" cy="716"/>
              <a:chOff x="1242" y="3024"/>
              <a:chExt cx="1616" cy="716"/>
            </a:xfrm>
          </p:grpSpPr>
          <p:grpSp>
            <p:nvGrpSpPr>
              <p:cNvPr id="64545" name="Group 37"/>
              <p:cNvGrpSpPr>
                <a:grpSpLocks/>
              </p:cNvGrpSpPr>
              <p:nvPr/>
            </p:nvGrpSpPr>
            <p:grpSpPr bwMode="auto">
              <a:xfrm>
                <a:off x="1242" y="3036"/>
                <a:ext cx="1616" cy="704"/>
                <a:chOff x="1242" y="3036"/>
                <a:chExt cx="1616" cy="704"/>
              </a:xfrm>
            </p:grpSpPr>
            <p:sp>
              <p:nvSpPr>
                <p:cNvPr id="64547" name="Rectangle 38"/>
                <p:cNvSpPr>
                  <a:spLocks noChangeArrowheads="1"/>
                </p:cNvSpPr>
                <p:nvPr/>
              </p:nvSpPr>
              <p:spPr bwMode="auto">
                <a:xfrm>
                  <a:off x="1242" y="3036"/>
                  <a:ext cx="1616" cy="704"/>
                </a:xfrm>
                <a:prstGeom prst="rect">
                  <a:avLst/>
                </a:prstGeom>
                <a:solidFill>
                  <a:srgbClr val="DBFFB8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48" name="Line 39"/>
                <p:cNvSpPr>
                  <a:spLocks noChangeShapeType="1"/>
                </p:cNvSpPr>
                <p:nvPr/>
              </p:nvSpPr>
              <p:spPr bwMode="auto">
                <a:xfrm>
                  <a:off x="1476" y="3180"/>
                  <a:ext cx="647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49" name="Line 40"/>
                <p:cNvSpPr>
                  <a:spLocks noChangeShapeType="1"/>
                </p:cNvSpPr>
                <p:nvPr/>
              </p:nvSpPr>
              <p:spPr bwMode="auto">
                <a:xfrm>
                  <a:off x="1476" y="3255"/>
                  <a:ext cx="647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50" name="Line 41"/>
                <p:cNvSpPr>
                  <a:spLocks noChangeShapeType="1"/>
                </p:cNvSpPr>
                <p:nvPr/>
              </p:nvSpPr>
              <p:spPr bwMode="auto">
                <a:xfrm>
                  <a:off x="1560" y="3331"/>
                  <a:ext cx="64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51" name="Line 42"/>
                <p:cNvSpPr>
                  <a:spLocks noChangeShapeType="1"/>
                </p:cNvSpPr>
                <p:nvPr/>
              </p:nvSpPr>
              <p:spPr bwMode="auto">
                <a:xfrm>
                  <a:off x="1560" y="3407"/>
                  <a:ext cx="64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52" name="Line 43"/>
                <p:cNvSpPr>
                  <a:spLocks noChangeShapeType="1"/>
                </p:cNvSpPr>
                <p:nvPr/>
              </p:nvSpPr>
              <p:spPr bwMode="auto">
                <a:xfrm>
                  <a:off x="1811" y="3483"/>
                  <a:ext cx="64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53" name="Line 44"/>
                <p:cNvSpPr>
                  <a:spLocks noChangeShapeType="1"/>
                </p:cNvSpPr>
                <p:nvPr/>
              </p:nvSpPr>
              <p:spPr bwMode="auto">
                <a:xfrm>
                  <a:off x="1811" y="3559"/>
                  <a:ext cx="85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54" name="Line 45"/>
                <p:cNvSpPr>
                  <a:spLocks noChangeShapeType="1"/>
                </p:cNvSpPr>
                <p:nvPr/>
              </p:nvSpPr>
              <p:spPr bwMode="auto">
                <a:xfrm>
                  <a:off x="1811" y="3634"/>
                  <a:ext cx="85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55" name="Line 46"/>
                <p:cNvSpPr>
                  <a:spLocks noChangeShapeType="1"/>
                </p:cNvSpPr>
                <p:nvPr/>
              </p:nvSpPr>
              <p:spPr bwMode="auto">
                <a:xfrm>
                  <a:off x="2205" y="3176"/>
                  <a:ext cx="48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56" name="Line 47"/>
                <p:cNvSpPr>
                  <a:spLocks noChangeShapeType="1"/>
                </p:cNvSpPr>
                <p:nvPr/>
              </p:nvSpPr>
              <p:spPr bwMode="auto">
                <a:xfrm>
                  <a:off x="2289" y="3404"/>
                  <a:ext cx="31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57" name="Line 48"/>
                <p:cNvSpPr>
                  <a:spLocks noChangeShapeType="1"/>
                </p:cNvSpPr>
                <p:nvPr/>
              </p:nvSpPr>
              <p:spPr bwMode="auto">
                <a:xfrm flipV="1">
                  <a:off x="1535" y="3548"/>
                  <a:ext cx="192" cy="1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58" name="Line 49"/>
                <p:cNvSpPr>
                  <a:spLocks noChangeShapeType="1"/>
                </p:cNvSpPr>
                <p:nvPr/>
              </p:nvSpPr>
              <p:spPr bwMode="auto">
                <a:xfrm flipV="1">
                  <a:off x="1535" y="3623"/>
                  <a:ext cx="192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64546" name="Rectangle 50"/>
              <p:cNvSpPr>
                <a:spLocks noChangeArrowheads="1"/>
              </p:cNvSpPr>
              <p:nvPr/>
            </p:nvSpPr>
            <p:spPr bwMode="auto">
              <a:xfrm>
                <a:off x="1849" y="3024"/>
                <a:ext cx="390" cy="1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GB" sz="1000">
                    <a:solidFill>
                      <a:srgbClr val="009999"/>
                    </a:solidFill>
                  </a:rPr>
                  <a:t>Workplan</a:t>
                </a:r>
              </a:p>
            </p:txBody>
          </p:sp>
        </p:grpSp>
        <p:grpSp>
          <p:nvGrpSpPr>
            <p:cNvPr id="64530" name="Group 51"/>
            <p:cNvGrpSpPr>
              <a:grpSpLocks/>
            </p:cNvGrpSpPr>
            <p:nvPr/>
          </p:nvGrpSpPr>
          <p:grpSpPr bwMode="auto">
            <a:xfrm>
              <a:off x="1146" y="3120"/>
              <a:ext cx="1616" cy="716"/>
              <a:chOff x="1146" y="3120"/>
              <a:chExt cx="1616" cy="716"/>
            </a:xfrm>
          </p:grpSpPr>
          <p:grpSp>
            <p:nvGrpSpPr>
              <p:cNvPr id="64531" name="Group 52"/>
              <p:cNvGrpSpPr>
                <a:grpSpLocks/>
              </p:cNvGrpSpPr>
              <p:nvPr/>
            </p:nvGrpSpPr>
            <p:grpSpPr bwMode="auto">
              <a:xfrm>
                <a:off x="1146" y="3132"/>
                <a:ext cx="1616" cy="704"/>
                <a:chOff x="1146" y="3132"/>
                <a:chExt cx="1616" cy="704"/>
              </a:xfrm>
            </p:grpSpPr>
            <p:sp>
              <p:nvSpPr>
                <p:cNvPr id="64533" name="Rectangle 53"/>
                <p:cNvSpPr>
                  <a:spLocks noChangeArrowheads="1"/>
                </p:cNvSpPr>
                <p:nvPr/>
              </p:nvSpPr>
              <p:spPr bwMode="auto">
                <a:xfrm>
                  <a:off x="1146" y="3132"/>
                  <a:ext cx="1616" cy="704"/>
                </a:xfrm>
                <a:prstGeom prst="rect">
                  <a:avLst/>
                </a:prstGeom>
                <a:solidFill>
                  <a:srgbClr val="DBFFB8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34" name="Line 54"/>
                <p:cNvSpPr>
                  <a:spLocks noChangeShapeType="1"/>
                </p:cNvSpPr>
                <p:nvPr/>
              </p:nvSpPr>
              <p:spPr bwMode="auto">
                <a:xfrm>
                  <a:off x="1380" y="3276"/>
                  <a:ext cx="647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35" name="Line 55"/>
                <p:cNvSpPr>
                  <a:spLocks noChangeShapeType="1"/>
                </p:cNvSpPr>
                <p:nvPr/>
              </p:nvSpPr>
              <p:spPr bwMode="auto">
                <a:xfrm>
                  <a:off x="1380" y="3351"/>
                  <a:ext cx="647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36" name="Line 56"/>
                <p:cNvSpPr>
                  <a:spLocks noChangeShapeType="1"/>
                </p:cNvSpPr>
                <p:nvPr/>
              </p:nvSpPr>
              <p:spPr bwMode="auto">
                <a:xfrm>
                  <a:off x="1464" y="3427"/>
                  <a:ext cx="64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37" name="Line 57"/>
                <p:cNvSpPr>
                  <a:spLocks noChangeShapeType="1"/>
                </p:cNvSpPr>
                <p:nvPr/>
              </p:nvSpPr>
              <p:spPr bwMode="auto">
                <a:xfrm>
                  <a:off x="1464" y="3503"/>
                  <a:ext cx="64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38" name="Line 58"/>
                <p:cNvSpPr>
                  <a:spLocks noChangeShapeType="1"/>
                </p:cNvSpPr>
                <p:nvPr/>
              </p:nvSpPr>
              <p:spPr bwMode="auto">
                <a:xfrm>
                  <a:off x="1715" y="3579"/>
                  <a:ext cx="64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39" name="Line 59"/>
                <p:cNvSpPr>
                  <a:spLocks noChangeShapeType="1"/>
                </p:cNvSpPr>
                <p:nvPr/>
              </p:nvSpPr>
              <p:spPr bwMode="auto">
                <a:xfrm>
                  <a:off x="1715" y="3655"/>
                  <a:ext cx="85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40" name="Line 60"/>
                <p:cNvSpPr>
                  <a:spLocks noChangeShapeType="1"/>
                </p:cNvSpPr>
                <p:nvPr/>
              </p:nvSpPr>
              <p:spPr bwMode="auto">
                <a:xfrm>
                  <a:off x="1715" y="3730"/>
                  <a:ext cx="85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41" name="Line 61"/>
                <p:cNvSpPr>
                  <a:spLocks noChangeShapeType="1"/>
                </p:cNvSpPr>
                <p:nvPr/>
              </p:nvSpPr>
              <p:spPr bwMode="auto">
                <a:xfrm>
                  <a:off x="2109" y="3272"/>
                  <a:ext cx="48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42" name="Line 62"/>
                <p:cNvSpPr>
                  <a:spLocks noChangeShapeType="1"/>
                </p:cNvSpPr>
                <p:nvPr/>
              </p:nvSpPr>
              <p:spPr bwMode="auto">
                <a:xfrm>
                  <a:off x="2193" y="3500"/>
                  <a:ext cx="31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43" name="Line 63"/>
                <p:cNvSpPr>
                  <a:spLocks noChangeShapeType="1"/>
                </p:cNvSpPr>
                <p:nvPr/>
              </p:nvSpPr>
              <p:spPr bwMode="auto">
                <a:xfrm flipV="1">
                  <a:off x="1439" y="3644"/>
                  <a:ext cx="192" cy="1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44" name="Line 64"/>
                <p:cNvSpPr>
                  <a:spLocks noChangeShapeType="1"/>
                </p:cNvSpPr>
                <p:nvPr/>
              </p:nvSpPr>
              <p:spPr bwMode="auto">
                <a:xfrm flipV="1">
                  <a:off x="1439" y="3719"/>
                  <a:ext cx="192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64532" name="Rectangle 65"/>
              <p:cNvSpPr>
                <a:spLocks noChangeArrowheads="1"/>
              </p:cNvSpPr>
              <p:nvPr/>
            </p:nvSpPr>
            <p:spPr bwMode="auto">
              <a:xfrm>
                <a:off x="1753" y="3120"/>
                <a:ext cx="701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GB" sz="1000" dirty="0" smtClean="0">
                    <a:solidFill>
                      <a:srgbClr val="009999"/>
                    </a:solidFill>
                  </a:rPr>
                  <a:t>Plan de </a:t>
                </a:r>
                <a:r>
                  <a:rPr lang="en-GB" sz="1000" dirty="0" err="1" smtClean="0">
                    <a:solidFill>
                      <a:srgbClr val="009999"/>
                    </a:solidFill>
                  </a:rPr>
                  <a:t>trabajo</a:t>
                </a:r>
                <a:endParaRPr lang="en-GB" sz="1000" dirty="0">
                  <a:solidFill>
                    <a:srgbClr val="009999"/>
                  </a:solidFill>
                </a:endParaRPr>
              </a:p>
            </p:txBody>
          </p:sp>
        </p:grpSp>
      </p:grpSp>
      <p:sp>
        <p:nvSpPr>
          <p:cNvPr id="542786" name="Rectangle 66"/>
          <p:cNvSpPr>
            <a:spLocks noChangeArrowheads="1"/>
          </p:cNvSpPr>
          <p:nvPr/>
        </p:nvSpPr>
        <p:spPr bwMode="auto">
          <a:xfrm>
            <a:off x="731093" y="3789040"/>
            <a:ext cx="7123747" cy="82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GB" sz="2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Actividades</a:t>
            </a:r>
            <a:r>
              <a:rPr lang="en-GB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con base en </a:t>
            </a:r>
            <a:r>
              <a:rPr lang="en-GB" sz="2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resultados</a:t>
            </a:r>
            <a:r>
              <a:rPr lang="en-GB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s-CO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calendario</a:t>
            </a:r>
          </a:p>
          <a:p>
            <a:pPr algn="ctr"/>
            <a:r>
              <a:rPr lang="es-CO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CO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 recursos y presupuestos</a:t>
            </a:r>
            <a:endParaRPr lang="en-GB" sz="2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2787" name="Rectangle 67"/>
          <p:cNvSpPr>
            <a:spLocks noChangeArrowheads="1"/>
          </p:cNvSpPr>
          <p:nvPr/>
        </p:nvSpPr>
        <p:spPr bwMode="auto">
          <a:xfrm>
            <a:off x="1259483" y="1386036"/>
            <a:ext cx="2079096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GB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Marco </a:t>
            </a:r>
            <a:r>
              <a:rPr lang="en-GB" sz="2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lógico</a:t>
            </a:r>
            <a:endParaRPr lang="en-GB" sz="2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2788" name="AutoShape 68"/>
          <p:cNvSpPr>
            <a:spLocks noChangeArrowheads="1"/>
          </p:cNvSpPr>
          <p:nvPr/>
        </p:nvSpPr>
        <p:spPr bwMode="auto">
          <a:xfrm>
            <a:off x="4800600" y="4876800"/>
            <a:ext cx="911225" cy="758825"/>
          </a:xfrm>
          <a:prstGeom prst="rightArrow">
            <a:avLst>
              <a:gd name="adj1" fmla="val 50000"/>
              <a:gd name="adj2" fmla="val 3003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>
              <a:solidFill>
                <a:prstClr val="black"/>
              </a:solidFill>
            </a:endParaRPr>
          </a:p>
        </p:txBody>
      </p:sp>
      <p:pic>
        <p:nvPicPr>
          <p:cNvPr id="542789" name="Picture 6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057400"/>
            <a:ext cx="2012950" cy="17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21" name="Rectangle 70"/>
          <p:cNvSpPr>
            <a:spLocks noChangeArrowheads="1"/>
          </p:cNvSpPr>
          <p:nvPr/>
        </p:nvSpPr>
        <p:spPr bwMode="auto">
          <a:xfrm>
            <a:off x="685800" y="333375"/>
            <a:ext cx="7919517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s-CO" sz="3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Desde el </a:t>
            </a:r>
            <a:r>
              <a:rPr lang="es-CO" sz="3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EML</a:t>
            </a:r>
            <a:r>
              <a:rPr lang="es-CO" sz="3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s-CO" sz="3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la </a:t>
            </a:r>
            <a:r>
              <a:rPr lang="es-CO" sz="3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planeación operativa</a:t>
            </a:r>
            <a:endParaRPr lang="it-IT" sz="3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2791" name="Text Box 71"/>
          <p:cNvSpPr txBox="1">
            <a:spLocks noChangeArrowheads="1"/>
          </p:cNvSpPr>
          <p:nvPr/>
        </p:nvSpPr>
        <p:spPr bwMode="auto">
          <a:xfrm>
            <a:off x="4495800" y="2743200"/>
            <a:ext cx="609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542792" name="AutoShape 72"/>
          <p:cNvSpPr>
            <a:spLocks noChangeArrowheads="1"/>
          </p:cNvSpPr>
          <p:nvPr/>
        </p:nvSpPr>
        <p:spPr bwMode="auto">
          <a:xfrm>
            <a:off x="3962400" y="2438400"/>
            <a:ext cx="911225" cy="758825"/>
          </a:xfrm>
          <a:prstGeom prst="rightArrow">
            <a:avLst>
              <a:gd name="adj1" fmla="val 50000"/>
              <a:gd name="adj2" fmla="val 3003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542793" name="AutoShape 73"/>
          <p:cNvSpPr>
            <a:spLocks noChangeArrowheads="1"/>
          </p:cNvSpPr>
          <p:nvPr/>
        </p:nvSpPr>
        <p:spPr bwMode="auto">
          <a:xfrm>
            <a:off x="685800" y="4876800"/>
            <a:ext cx="911225" cy="758825"/>
          </a:xfrm>
          <a:prstGeom prst="rightArrow">
            <a:avLst>
              <a:gd name="adj1" fmla="val 50000"/>
              <a:gd name="adj2" fmla="val 3003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542794" name="Text Box 74"/>
          <p:cNvSpPr txBox="1">
            <a:spLocks noChangeArrowheads="1"/>
          </p:cNvSpPr>
          <p:nvPr/>
        </p:nvSpPr>
        <p:spPr bwMode="auto">
          <a:xfrm>
            <a:off x="2651125" y="4791075"/>
            <a:ext cx="184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s-ES">
              <a:solidFill>
                <a:prstClr val="black"/>
              </a:solidFill>
            </a:endParaRPr>
          </a:p>
        </p:txBody>
      </p:sp>
      <p:sp>
        <p:nvSpPr>
          <p:cNvPr id="542795" name="Rectangle 75"/>
          <p:cNvSpPr>
            <a:spLocks noChangeArrowheads="1"/>
          </p:cNvSpPr>
          <p:nvPr/>
        </p:nvSpPr>
        <p:spPr bwMode="auto">
          <a:xfrm>
            <a:off x="2133600" y="4876800"/>
            <a:ext cx="2057400" cy="914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GB" sz="2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Programa</a:t>
            </a:r>
            <a:r>
              <a:rPr lang="en-GB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de</a:t>
            </a:r>
          </a:p>
          <a:p>
            <a:r>
              <a:rPr lang="en-GB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recursos</a:t>
            </a:r>
            <a:endParaRPr lang="en-GB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527" name="TextBox 1"/>
          <p:cNvSpPr txBox="1">
            <a:spLocks noChangeArrowheads="1"/>
          </p:cNvSpPr>
          <p:nvPr/>
        </p:nvSpPr>
        <p:spPr bwMode="auto">
          <a:xfrm>
            <a:off x="5940127" y="1412875"/>
            <a:ext cx="24164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400" b="1" dirty="0" smtClean="0">
                <a:solidFill>
                  <a:prstClr val="black"/>
                </a:solidFill>
              </a:rPr>
              <a:t>Plan de </a:t>
            </a:r>
            <a:r>
              <a:rPr lang="en-US" sz="2400" b="1" dirty="0" err="1" smtClean="0">
                <a:solidFill>
                  <a:prstClr val="black"/>
                </a:solidFill>
              </a:rPr>
              <a:t>trabajo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41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69911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2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42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42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2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42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4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4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4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42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42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42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42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42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542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22" grpId="0" autoUpdateAnimBg="0"/>
      <p:bldP spid="542786" grpId="0" autoUpdateAnimBg="0"/>
      <p:bldP spid="542787" grpId="0" autoUpdateAnimBg="0"/>
      <p:bldP spid="542788" grpId="0" animBg="1"/>
      <p:bldP spid="542791" grpId="0" autoUpdateAnimBg="0"/>
      <p:bldP spid="542792" grpId="0" animBg="1"/>
      <p:bldP spid="542793" grpId="0" animBg="1"/>
      <p:bldP spid="542794" grpId="0" autoUpdateAnimBg="0"/>
      <p:bldP spid="542795" grpId="0" animBg="1" autoUpdateAnimBg="0"/>
      <p:bldP spid="64527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7004050" y="3140075"/>
            <a:ext cx="1377950" cy="685800"/>
          </a:xfrm>
          <a:prstGeom prst="rect">
            <a:avLst/>
          </a:prstGeom>
          <a:solidFill>
            <a:srgbClr val="CF0E3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4307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pPr algn="ctr">
              <a:defRPr/>
            </a:pPr>
            <a:r>
              <a:rPr lang="es-ES_tradnl" sz="3200" b="1" kern="1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Revisión </a:t>
            </a:r>
            <a:r>
              <a:rPr lang="es-ES_tradnl" sz="32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de la </a:t>
            </a:r>
            <a:r>
              <a:rPr lang="es-ES_tradnl" sz="3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lógica vertical</a:t>
            </a:r>
            <a:endParaRPr lang="es-ES_tradnl" sz="3200" b="1" kern="1200" dirty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3946525" y="4759325"/>
            <a:ext cx="1387475" cy="685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5470525" y="4759325"/>
            <a:ext cx="1387475" cy="685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3962400" y="3949700"/>
            <a:ext cx="1387475" cy="6778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auto">
          <a:xfrm>
            <a:off x="5470525" y="3949700"/>
            <a:ext cx="1387475" cy="6778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8136" name="Rectangle 8"/>
          <p:cNvSpPr>
            <a:spLocks noChangeArrowheads="1"/>
          </p:cNvSpPr>
          <p:nvPr/>
        </p:nvSpPr>
        <p:spPr bwMode="auto">
          <a:xfrm>
            <a:off x="3946525" y="3140075"/>
            <a:ext cx="1387475" cy="685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8137" name="Rectangle 9"/>
          <p:cNvSpPr>
            <a:spLocks noChangeArrowheads="1"/>
          </p:cNvSpPr>
          <p:nvPr/>
        </p:nvSpPr>
        <p:spPr bwMode="auto">
          <a:xfrm>
            <a:off x="5470525" y="3140075"/>
            <a:ext cx="1387475" cy="685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8138" name="Rectangle 10"/>
          <p:cNvSpPr>
            <a:spLocks noChangeArrowheads="1"/>
          </p:cNvSpPr>
          <p:nvPr/>
        </p:nvSpPr>
        <p:spPr bwMode="auto">
          <a:xfrm>
            <a:off x="3946525" y="2336800"/>
            <a:ext cx="1387475" cy="685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8139" name="Rectangle 11"/>
          <p:cNvSpPr>
            <a:spLocks noChangeArrowheads="1"/>
          </p:cNvSpPr>
          <p:nvPr/>
        </p:nvSpPr>
        <p:spPr bwMode="auto">
          <a:xfrm>
            <a:off x="5470525" y="2336800"/>
            <a:ext cx="1387475" cy="685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8140" name="Rectangle 12"/>
          <p:cNvSpPr>
            <a:spLocks noChangeArrowheads="1"/>
          </p:cNvSpPr>
          <p:nvPr/>
        </p:nvSpPr>
        <p:spPr bwMode="auto">
          <a:xfrm>
            <a:off x="7010474" y="5562600"/>
            <a:ext cx="1377950" cy="685800"/>
          </a:xfrm>
          <a:prstGeom prst="rect">
            <a:avLst/>
          </a:prstGeom>
          <a:solidFill>
            <a:srgbClr val="FDA4B5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_tradnl" sz="1400" b="1" dirty="0" smtClean="0"/>
              <a:t>Condiciones</a:t>
            </a:r>
          </a:p>
          <a:p>
            <a:pPr algn="ctr"/>
            <a:r>
              <a:rPr lang="es-ES_tradnl" sz="1400" b="1" dirty="0" smtClean="0"/>
              <a:t>previas</a:t>
            </a:r>
            <a:endParaRPr lang="es-ES_tradnl" sz="1400" b="1" dirty="0"/>
          </a:p>
        </p:txBody>
      </p:sp>
      <p:sp>
        <p:nvSpPr>
          <p:cNvPr id="48141" name="Rectangle 13"/>
          <p:cNvSpPr>
            <a:spLocks noChangeArrowheads="1"/>
          </p:cNvSpPr>
          <p:nvPr/>
        </p:nvSpPr>
        <p:spPr bwMode="auto">
          <a:xfrm>
            <a:off x="7004050" y="4752975"/>
            <a:ext cx="1377950" cy="677863"/>
          </a:xfrm>
          <a:prstGeom prst="rect">
            <a:avLst/>
          </a:prstGeom>
          <a:solidFill>
            <a:srgbClr val="F7668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8142" name="Rectangle 14"/>
          <p:cNvSpPr>
            <a:spLocks noChangeArrowheads="1"/>
          </p:cNvSpPr>
          <p:nvPr/>
        </p:nvSpPr>
        <p:spPr bwMode="auto">
          <a:xfrm>
            <a:off x="7004050" y="3943350"/>
            <a:ext cx="1377950" cy="685800"/>
          </a:xfrm>
          <a:prstGeom prst="rect">
            <a:avLst/>
          </a:prstGeom>
          <a:solidFill>
            <a:srgbClr val="E5405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8143" name="Rectangle 24"/>
          <p:cNvSpPr>
            <a:spLocks noChangeArrowheads="1"/>
          </p:cNvSpPr>
          <p:nvPr/>
        </p:nvSpPr>
        <p:spPr bwMode="auto">
          <a:xfrm>
            <a:off x="2420938" y="2349500"/>
            <a:ext cx="1389062" cy="68738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ES_tradnl" sz="1700" b="1">
              <a:solidFill>
                <a:schemeClr val="bg1"/>
              </a:solidFill>
            </a:endParaRPr>
          </a:p>
        </p:txBody>
      </p:sp>
      <p:sp>
        <p:nvSpPr>
          <p:cNvPr id="48144" name="Rectangle 25"/>
          <p:cNvSpPr>
            <a:spLocks noChangeArrowheads="1"/>
          </p:cNvSpPr>
          <p:nvPr/>
        </p:nvSpPr>
        <p:spPr bwMode="auto">
          <a:xfrm>
            <a:off x="2420938" y="3152775"/>
            <a:ext cx="1389062" cy="687388"/>
          </a:xfrm>
          <a:prstGeom prst="rect">
            <a:avLst/>
          </a:prstGeom>
          <a:solidFill>
            <a:srgbClr val="00AE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ES_tradnl" sz="1700" b="1">
              <a:solidFill>
                <a:schemeClr val="bg1"/>
              </a:solidFill>
            </a:endParaRPr>
          </a:p>
        </p:txBody>
      </p:sp>
      <p:sp>
        <p:nvSpPr>
          <p:cNvPr id="48145" name="Rectangle 26"/>
          <p:cNvSpPr>
            <a:spLocks noChangeArrowheads="1"/>
          </p:cNvSpPr>
          <p:nvPr/>
        </p:nvSpPr>
        <p:spPr bwMode="auto">
          <a:xfrm>
            <a:off x="2420938" y="3962400"/>
            <a:ext cx="1389062" cy="679450"/>
          </a:xfrm>
          <a:prstGeom prst="rect">
            <a:avLst/>
          </a:prstGeom>
          <a:solidFill>
            <a:srgbClr val="51DC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ES_tradnl" sz="1700" b="1">
              <a:solidFill>
                <a:schemeClr val="bg1"/>
              </a:solidFill>
            </a:endParaRPr>
          </a:p>
        </p:txBody>
      </p:sp>
      <p:sp>
        <p:nvSpPr>
          <p:cNvPr id="48146" name="Rectangle 27"/>
          <p:cNvSpPr>
            <a:spLocks noChangeArrowheads="1"/>
          </p:cNvSpPr>
          <p:nvPr/>
        </p:nvSpPr>
        <p:spPr bwMode="auto">
          <a:xfrm>
            <a:off x="2420938" y="4772025"/>
            <a:ext cx="1389062" cy="687388"/>
          </a:xfrm>
          <a:prstGeom prst="rect">
            <a:avLst/>
          </a:prstGeom>
          <a:solidFill>
            <a:srgbClr val="A2FFA3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ES_tradnl" sz="1700" b="1"/>
          </a:p>
        </p:txBody>
      </p:sp>
      <p:sp>
        <p:nvSpPr>
          <p:cNvPr id="643100" name="Line 28"/>
          <p:cNvSpPr>
            <a:spLocks noChangeShapeType="1"/>
          </p:cNvSpPr>
          <p:nvPr/>
        </p:nvSpPr>
        <p:spPr bwMode="auto">
          <a:xfrm>
            <a:off x="3429000" y="3505200"/>
            <a:ext cx="3962400" cy="0"/>
          </a:xfrm>
          <a:prstGeom prst="line">
            <a:avLst/>
          </a:prstGeom>
          <a:noFill/>
          <a:ln w="50800">
            <a:solidFill>
              <a:srgbClr val="000099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643101" name="Line 29"/>
          <p:cNvSpPr>
            <a:spLocks noChangeShapeType="1"/>
          </p:cNvSpPr>
          <p:nvPr/>
        </p:nvSpPr>
        <p:spPr bwMode="auto">
          <a:xfrm>
            <a:off x="3429000" y="4267200"/>
            <a:ext cx="3962400" cy="0"/>
          </a:xfrm>
          <a:prstGeom prst="line">
            <a:avLst/>
          </a:prstGeom>
          <a:noFill/>
          <a:ln w="50800">
            <a:solidFill>
              <a:srgbClr val="000099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643102" name="Line 30"/>
          <p:cNvSpPr>
            <a:spLocks noChangeShapeType="1"/>
          </p:cNvSpPr>
          <p:nvPr/>
        </p:nvSpPr>
        <p:spPr bwMode="auto">
          <a:xfrm>
            <a:off x="3429000" y="5029200"/>
            <a:ext cx="3962400" cy="0"/>
          </a:xfrm>
          <a:prstGeom prst="line">
            <a:avLst/>
          </a:prstGeom>
          <a:noFill/>
          <a:ln w="50800">
            <a:solidFill>
              <a:srgbClr val="000099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643103" name="Line 31"/>
          <p:cNvSpPr>
            <a:spLocks noChangeShapeType="1"/>
          </p:cNvSpPr>
          <p:nvPr/>
        </p:nvSpPr>
        <p:spPr bwMode="auto">
          <a:xfrm rot="-10224771">
            <a:off x="3352800" y="3886200"/>
            <a:ext cx="3962400" cy="1588"/>
          </a:xfrm>
          <a:prstGeom prst="line">
            <a:avLst/>
          </a:prstGeom>
          <a:noFill/>
          <a:ln w="50800">
            <a:solidFill>
              <a:srgbClr val="000099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643104" name="Line 32"/>
          <p:cNvSpPr>
            <a:spLocks noChangeShapeType="1"/>
          </p:cNvSpPr>
          <p:nvPr/>
        </p:nvSpPr>
        <p:spPr bwMode="auto">
          <a:xfrm rot="-10224771">
            <a:off x="3352800" y="4646613"/>
            <a:ext cx="3962400" cy="1587"/>
          </a:xfrm>
          <a:prstGeom prst="line">
            <a:avLst/>
          </a:prstGeom>
          <a:noFill/>
          <a:ln w="50800">
            <a:solidFill>
              <a:srgbClr val="000099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643105" name="Line 33"/>
          <p:cNvSpPr>
            <a:spLocks noChangeShapeType="1"/>
          </p:cNvSpPr>
          <p:nvPr/>
        </p:nvSpPr>
        <p:spPr bwMode="auto">
          <a:xfrm rot="-10224771">
            <a:off x="3352800" y="5410200"/>
            <a:ext cx="3962400" cy="1588"/>
          </a:xfrm>
          <a:prstGeom prst="line">
            <a:avLst/>
          </a:prstGeom>
          <a:noFill/>
          <a:ln w="50800">
            <a:solidFill>
              <a:srgbClr val="000099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643106" name="Line 34"/>
          <p:cNvSpPr>
            <a:spLocks noChangeShapeType="1"/>
          </p:cNvSpPr>
          <p:nvPr/>
        </p:nvSpPr>
        <p:spPr bwMode="auto">
          <a:xfrm rot="-10224771">
            <a:off x="3352800" y="3124200"/>
            <a:ext cx="3962400" cy="1588"/>
          </a:xfrm>
          <a:prstGeom prst="line">
            <a:avLst/>
          </a:prstGeom>
          <a:noFill/>
          <a:ln w="50800">
            <a:solidFill>
              <a:srgbClr val="000099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48155" name="Rectangle 20"/>
          <p:cNvSpPr>
            <a:spLocks noChangeArrowheads="1"/>
          </p:cNvSpPr>
          <p:nvPr/>
        </p:nvSpPr>
        <p:spPr bwMode="auto">
          <a:xfrm>
            <a:off x="3924300" y="1700213"/>
            <a:ext cx="1444625" cy="351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7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Indicadores</a:t>
            </a:r>
            <a:endParaRPr lang="es-ES_tradnl" sz="17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156" name="Rectangle 21"/>
          <p:cNvSpPr>
            <a:spLocks noChangeArrowheads="1"/>
          </p:cNvSpPr>
          <p:nvPr/>
        </p:nvSpPr>
        <p:spPr bwMode="auto">
          <a:xfrm>
            <a:off x="5489575" y="1484784"/>
            <a:ext cx="1444625" cy="1005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7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Fuentes de  verificación</a:t>
            </a:r>
          </a:p>
          <a:p>
            <a:pPr algn="ctr">
              <a:spcBef>
                <a:spcPct val="50000"/>
              </a:spcBef>
            </a:pPr>
            <a:endParaRPr lang="es-ES_tradnl" sz="17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157" name="Rectangle 22"/>
          <p:cNvSpPr>
            <a:spLocks noChangeArrowheads="1"/>
          </p:cNvSpPr>
          <p:nvPr/>
        </p:nvSpPr>
        <p:spPr bwMode="auto">
          <a:xfrm>
            <a:off x="6948488" y="1700213"/>
            <a:ext cx="1655762" cy="351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7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Supuestos</a:t>
            </a:r>
            <a:endParaRPr lang="es-ES_tradnl" sz="17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158" name="Rectangle 23"/>
          <p:cNvSpPr>
            <a:spLocks noChangeArrowheads="1"/>
          </p:cNvSpPr>
          <p:nvPr/>
        </p:nvSpPr>
        <p:spPr bwMode="auto">
          <a:xfrm>
            <a:off x="827584" y="2349500"/>
            <a:ext cx="1598612" cy="70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Objetivo General</a:t>
            </a:r>
            <a:endParaRPr lang="es-ES_tradnl" sz="2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159" name="Rectangle 24"/>
          <p:cNvSpPr>
            <a:spLocks noChangeArrowheads="1"/>
          </p:cNvSpPr>
          <p:nvPr/>
        </p:nvSpPr>
        <p:spPr bwMode="auto">
          <a:xfrm>
            <a:off x="755576" y="3187700"/>
            <a:ext cx="1598612" cy="70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Resultado esperado</a:t>
            </a:r>
            <a:endParaRPr lang="es-ES_tradnl" sz="2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160" name="Rectangle 25"/>
          <p:cNvSpPr>
            <a:spLocks noChangeArrowheads="1"/>
          </p:cNvSpPr>
          <p:nvPr/>
        </p:nvSpPr>
        <p:spPr bwMode="auto">
          <a:xfrm>
            <a:off x="755576" y="4102100"/>
            <a:ext cx="1598612" cy="397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Productos</a:t>
            </a:r>
            <a:endParaRPr lang="es-ES_tradnl" sz="2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161" name="Rectangle 26"/>
          <p:cNvSpPr>
            <a:spLocks noChangeArrowheads="1"/>
          </p:cNvSpPr>
          <p:nvPr/>
        </p:nvSpPr>
        <p:spPr bwMode="auto">
          <a:xfrm>
            <a:off x="611560" y="4876800"/>
            <a:ext cx="1742628" cy="397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Actividades</a:t>
            </a:r>
            <a:endParaRPr lang="es-ES_tradnl" sz="2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21"/>
          <p:cNvSpPr>
            <a:spLocks noChangeArrowheads="1"/>
          </p:cNvSpPr>
          <p:nvPr/>
        </p:nvSpPr>
        <p:spPr bwMode="auto">
          <a:xfrm>
            <a:off x="2339752" y="1628800"/>
            <a:ext cx="1516633" cy="61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7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Lógica de la </a:t>
            </a:r>
            <a:r>
              <a:rPr lang="es-ES_tradnl" sz="17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intervención</a:t>
            </a:r>
            <a:endParaRPr lang="es-ES_tradnl" sz="17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D8B1B-4EBA-4F15-8DA0-94DD9716041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33565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4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4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643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43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643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4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643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3100" grpId="0" animBg="1"/>
      <p:bldP spid="643101" grpId="0" animBg="1"/>
      <p:bldP spid="643102" grpId="0" animBg="1"/>
      <p:bldP spid="643103" grpId="0" animBg="1"/>
      <p:bldP spid="643104" grpId="0" animBg="1"/>
      <p:bldP spid="643105" grpId="0" animBg="1"/>
      <p:bldP spid="643106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12568"/>
          </a:xfrm>
        </p:spPr>
        <p:txBody>
          <a:bodyPr>
            <a:normAutofit fontScale="92500" lnSpcReduction="20000"/>
          </a:bodyPr>
          <a:lstStyle/>
          <a:p>
            <a:r>
              <a:rPr lang="es-CO" dirty="0"/>
              <a:t>Si se dan unas </a:t>
            </a:r>
            <a:r>
              <a:rPr lang="es-CO" b="1" dirty="0"/>
              <a:t>condiciones previas </a:t>
            </a:r>
            <a:r>
              <a:rPr lang="es-CO" dirty="0"/>
              <a:t>(entonces) se libera un </a:t>
            </a:r>
            <a:r>
              <a:rPr lang="es-CO" b="1" dirty="0"/>
              <a:t>presupuesto </a:t>
            </a:r>
            <a:r>
              <a:rPr lang="es-CO" dirty="0" smtClean="0"/>
              <a:t>con el </a:t>
            </a:r>
            <a:r>
              <a:rPr lang="es-CO" dirty="0"/>
              <a:t>que se movilizan unos </a:t>
            </a:r>
            <a:r>
              <a:rPr lang="es-CO" b="1" dirty="0"/>
              <a:t>recursos </a:t>
            </a:r>
            <a:r>
              <a:rPr lang="es-CO" dirty="0"/>
              <a:t>para hacer unas </a:t>
            </a:r>
            <a:r>
              <a:rPr lang="es-CO" b="1" dirty="0"/>
              <a:t>actividades</a:t>
            </a:r>
            <a:r>
              <a:rPr lang="es-CO" b="1" dirty="0" smtClean="0"/>
              <a:t>.</a:t>
            </a:r>
          </a:p>
          <a:p>
            <a:r>
              <a:rPr lang="es-CO" dirty="0" smtClean="0"/>
              <a:t>Si </a:t>
            </a:r>
            <a:r>
              <a:rPr lang="es-CO" dirty="0"/>
              <a:t>se </a:t>
            </a:r>
            <a:r>
              <a:rPr lang="es-CO" dirty="0" smtClean="0"/>
              <a:t>hacen esas </a:t>
            </a:r>
            <a:r>
              <a:rPr lang="es-CO" b="1" dirty="0"/>
              <a:t>actividades </a:t>
            </a:r>
            <a:r>
              <a:rPr lang="es-CO" dirty="0"/>
              <a:t>y se producen unos </a:t>
            </a:r>
            <a:r>
              <a:rPr lang="es-CO" b="1" dirty="0"/>
              <a:t>supuestos </a:t>
            </a:r>
            <a:r>
              <a:rPr lang="es-CO" dirty="0"/>
              <a:t>(que están fuera de </a:t>
            </a:r>
            <a:r>
              <a:rPr lang="es-CO" dirty="0" smtClean="0"/>
              <a:t>la competencia </a:t>
            </a:r>
            <a:r>
              <a:rPr lang="es-CO" dirty="0"/>
              <a:t>de la intervención) se logran unos </a:t>
            </a:r>
            <a:r>
              <a:rPr lang="es-CO" b="1" dirty="0"/>
              <a:t>resultados</a:t>
            </a:r>
            <a:r>
              <a:rPr lang="es-CO" dirty="0" smtClean="0"/>
              <a:t>.</a:t>
            </a:r>
          </a:p>
          <a:p>
            <a:r>
              <a:rPr lang="es-CO" dirty="0" smtClean="0"/>
              <a:t>Si </a:t>
            </a:r>
            <a:r>
              <a:rPr lang="es-CO" dirty="0"/>
              <a:t>se logran </a:t>
            </a:r>
            <a:r>
              <a:rPr lang="es-CO" dirty="0" smtClean="0"/>
              <a:t>esos resultados </a:t>
            </a:r>
            <a:r>
              <a:rPr lang="es-CO" dirty="0"/>
              <a:t>y se producen los </a:t>
            </a:r>
            <a:r>
              <a:rPr lang="es-CO" b="1" dirty="0"/>
              <a:t>supuestos </a:t>
            </a:r>
            <a:r>
              <a:rPr lang="es-CO" dirty="0"/>
              <a:t>situados a su nivel, se alcanza </a:t>
            </a:r>
            <a:r>
              <a:rPr lang="es-CO" dirty="0" smtClean="0"/>
              <a:t>el </a:t>
            </a:r>
            <a:r>
              <a:rPr lang="es-CO" b="1" dirty="0" smtClean="0"/>
              <a:t>objetivo </a:t>
            </a:r>
            <a:r>
              <a:rPr lang="es-CO" b="1" dirty="0"/>
              <a:t>específico</a:t>
            </a:r>
            <a:r>
              <a:rPr lang="es-CO" dirty="0" smtClean="0"/>
              <a:t>.</a:t>
            </a:r>
          </a:p>
          <a:p>
            <a:r>
              <a:rPr lang="es-CO" dirty="0" smtClean="0"/>
              <a:t>El </a:t>
            </a:r>
            <a:r>
              <a:rPr lang="es-CO" dirty="0"/>
              <a:t>logro de ese objetivo específico, unido al </a:t>
            </a:r>
            <a:r>
              <a:rPr lang="es-CO" dirty="0" smtClean="0"/>
              <a:t>cumplimiento de </a:t>
            </a:r>
            <a:r>
              <a:rPr lang="es-CO" dirty="0"/>
              <a:t>los </a:t>
            </a:r>
            <a:r>
              <a:rPr lang="es-CO" b="1" dirty="0"/>
              <a:t>supuestos </a:t>
            </a:r>
            <a:r>
              <a:rPr lang="es-CO" dirty="0"/>
              <a:t>colocados en su nivel, supondrá una contribución </a:t>
            </a:r>
            <a:r>
              <a:rPr lang="es-CO" dirty="0" smtClean="0"/>
              <a:t>significativa a </a:t>
            </a:r>
            <a:r>
              <a:rPr lang="es-CO" dirty="0"/>
              <a:t>un </a:t>
            </a:r>
            <a:r>
              <a:rPr lang="es-CO" b="1" dirty="0"/>
              <a:t>objetivo general </a:t>
            </a:r>
            <a:r>
              <a:rPr lang="es-CO" dirty="0"/>
              <a:t>(o superior</a:t>
            </a:r>
            <a:r>
              <a:rPr lang="es-CO" dirty="0" smtClean="0"/>
              <a:t>).</a:t>
            </a:r>
          </a:p>
          <a:p>
            <a:r>
              <a:rPr lang="es-CO" dirty="0" smtClean="0"/>
              <a:t>Y </a:t>
            </a:r>
            <a:r>
              <a:rPr lang="es-CO" dirty="0"/>
              <a:t>si se producen los supuestos de ese </a:t>
            </a:r>
            <a:r>
              <a:rPr lang="es-CO" dirty="0" smtClean="0"/>
              <a:t>nivel el </a:t>
            </a:r>
            <a:r>
              <a:rPr lang="es-CO" dirty="0"/>
              <a:t>objetivo general podrá perdurar.</a:t>
            </a:r>
          </a:p>
          <a:p>
            <a:pPr marL="109728" indent="0">
              <a:buNone/>
            </a:pPr>
            <a:endParaRPr lang="es-CO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D8B1B-4EBA-4F15-8DA0-94DD9716041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1825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s-CO" sz="3200" dirty="0" smtClean="0"/>
              <a:t>Lógica vertical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1316918946"/>
      </p:ext>
    </p:extLst>
  </p:cSld>
  <p:clrMapOvr>
    <a:masterClrMapping/>
  </p:clrMapOvr>
  <p:transition>
    <p:fade thruBlk="1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115888"/>
            <a:ext cx="7162800" cy="1143000"/>
          </a:xfrm>
        </p:spPr>
        <p:txBody>
          <a:bodyPr/>
          <a:lstStyle/>
          <a:p>
            <a:pPr>
              <a:defRPr/>
            </a:pPr>
            <a:r>
              <a:rPr lang="en-GB" sz="3200" b="1" kern="1200" dirty="0" err="1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Supuestos</a:t>
            </a:r>
            <a:r>
              <a:rPr lang="fr-FR" sz="3200" b="1" kern="1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(1)</a:t>
            </a:r>
            <a:endParaRPr lang="en-US" sz="3200" b="1" kern="1200" dirty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600" y="1557338"/>
            <a:ext cx="7533456" cy="3048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GB" sz="26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Un </a:t>
            </a:r>
            <a:r>
              <a:rPr lang="en-GB" sz="26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supuesto</a:t>
            </a:r>
            <a:r>
              <a:rPr lang="en-GB" sz="26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GB" sz="26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es</a:t>
            </a:r>
            <a:r>
              <a:rPr lang="en-GB" sz="26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GB" sz="26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una</a:t>
            </a:r>
            <a:r>
              <a:rPr lang="en-GB" sz="26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GB" sz="26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condición</a:t>
            </a:r>
            <a:r>
              <a:rPr lang="en-GB" sz="26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: </a:t>
            </a:r>
          </a:p>
          <a:p>
            <a:pPr lvl="1"/>
            <a:r>
              <a:rPr lang="es-CO" sz="26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necesaria para el éxito del </a:t>
            </a:r>
            <a:r>
              <a:rPr lang="es-CO" sz="26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proyecto;</a:t>
            </a:r>
            <a:endParaRPr lang="en-GB" sz="2600" dirty="0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1"/>
            <a:r>
              <a:rPr lang="es-CO" sz="26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no está bajo el control de la </a:t>
            </a:r>
            <a:r>
              <a:rPr lang="es-CO" sz="26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administración del proyecto</a:t>
            </a:r>
            <a:r>
              <a:rPr lang="en-GB" sz="26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; y</a:t>
            </a:r>
          </a:p>
          <a:p>
            <a:pPr lvl="1"/>
            <a:r>
              <a:rPr lang="en-GB" sz="26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tendrá</a:t>
            </a:r>
            <a:r>
              <a:rPr lang="en-GB" sz="26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que</a:t>
            </a:r>
            <a:r>
              <a:rPr lang="en-GB" sz="26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ser</a:t>
            </a:r>
            <a:r>
              <a:rPr lang="en-GB" sz="26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GB" sz="26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monitoreada</a:t>
            </a:r>
            <a:endParaRPr lang="fr-FR" sz="2600" dirty="0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87749" name="Text Box 5"/>
          <p:cNvSpPr txBox="1">
            <a:spLocks noChangeArrowheads="1"/>
          </p:cNvSpPr>
          <p:nvPr/>
        </p:nvSpPr>
        <p:spPr bwMode="auto">
          <a:xfrm>
            <a:off x="684213" y="4724400"/>
            <a:ext cx="73342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2400" b="1" dirty="0" smtClean="0">
                <a:cs typeface="Arial" pitchFamily="34" charset="0"/>
              </a:rPr>
              <a:t>Los </a:t>
            </a:r>
            <a:r>
              <a:rPr lang="en-GB" sz="2400" b="1" dirty="0" err="1" smtClean="0">
                <a:cs typeface="Arial" pitchFamily="34" charset="0"/>
              </a:rPr>
              <a:t>supuestos</a:t>
            </a:r>
            <a:r>
              <a:rPr lang="en-GB" sz="2400" b="1" dirty="0" smtClean="0">
                <a:cs typeface="Arial" pitchFamily="34" charset="0"/>
              </a:rPr>
              <a:t> </a:t>
            </a:r>
            <a:r>
              <a:rPr lang="en-GB" sz="2400" b="1" dirty="0" err="1" smtClean="0">
                <a:cs typeface="Arial" pitchFamily="34" charset="0"/>
              </a:rPr>
              <a:t>proveen</a:t>
            </a:r>
            <a:r>
              <a:rPr lang="en-GB" sz="2400" b="1" dirty="0" smtClean="0">
                <a:cs typeface="Arial" pitchFamily="34" charset="0"/>
              </a:rPr>
              <a:t> la base </a:t>
            </a:r>
            <a:r>
              <a:rPr lang="en-GB" sz="2400" b="1" dirty="0" err="1" smtClean="0">
                <a:cs typeface="Arial" pitchFamily="34" charset="0"/>
              </a:rPr>
              <a:t>mediante</a:t>
            </a:r>
            <a:r>
              <a:rPr lang="en-GB" sz="2400" b="1" dirty="0" smtClean="0">
                <a:cs typeface="Arial" pitchFamily="34" charset="0"/>
              </a:rPr>
              <a:t> la </a:t>
            </a:r>
            <a:r>
              <a:rPr lang="en-GB" sz="2400" b="1" dirty="0" err="1" smtClean="0">
                <a:cs typeface="Arial" pitchFamily="34" charset="0"/>
              </a:rPr>
              <a:t>cual</a:t>
            </a:r>
            <a:r>
              <a:rPr lang="en-GB" sz="2400" b="1" dirty="0" smtClean="0">
                <a:cs typeface="Arial" pitchFamily="34" charset="0"/>
              </a:rPr>
              <a:t> se </a:t>
            </a:r>
            <a:r>
              <a:rPr lang="en-GB" sz="2400" b="1" dirty="0" err="1" smtClean="0">
                <a:cs typeface="Arial" pitchFamily="34" charset="0"/>
              </a:rPr>
              <a:t>lleva</a:t>
            </a:r>
            <a:r>
              <a:rPr lang="en-GB" sz="2400" b="1" dirty="0" smtClean="0">
                <a:cs typeface="Arial" pitchFamily="34" charset="0"/>
              </a:rPr>
              <a:t> </a:t>
            </a:r>
            <a:r>
              <a:rPr lang="en-GB" sz="2400" b="1" dirty="0" err="1" smtClean="0">
                <a:cs typeface="Arial" pitchFamily="34" charset="0"/>
              </a:rPr>
              <a:t>acabo</a:t>
            </a:r>
            <a:r>
              <a:rPr lang="en-GB" sz="2400" b="1" dirty="0">
                <a:cs typeface="Arial" pitchFamily="34" charset="0"/>
              </a:rPr>
              <a:t> </a:t>
            </a:r>
            <a:r>
              <a:rPr lang="en-GB" sz="2400" b="1" dirty="0" smtClean="0">
                <a:cs typeface="Arial" pitchFamily="34" charset="0"/>
              </a:rPr>
              <a:t>un </a:t>
            </a:r>
            <a:r>
              <a:rPr lang="en-GB" sz="2400" b="1" dirty="0" err="1" smtClean="0">
                <a:cs typeface="Arial" pitchFamily="34" charset="0"/>
              </a:rPr>
              <a:t>análisis</a:t>
            </a:r>
            <a:r>
              <a:rPr lang="en-GB" sz="2400" b="1" dirty="0" smtClean="0">
                <a:cs typeface="Arial" pitchFamily="34" charset="0"/>
              </a:rPr>
              <a:t> de </a:t>
            </a:r>
            <a:r>
              <a:rPr lang="en-GB" sz="2400" b="1" dirty="0" err="1" smtClean="0">
                <a:cs typeface="Arial" pitchFamily="34" charset="0"/>
              </a:rPr>
              <a:t>riesgo</a:t>
            </a:r>
            <a:r>
              <a:rPr lang="en-GB" sz="2400" b="1" dirty="0" smtClean="0">
                <a:cs typeface="Arial" pitchFamily="34" charset="0"/>
              </a:rPr>
              <a:t> </a:t>
            </a:r>
            <a:r>
              <a:rPr lang="en-GB" sz="2400" b="1" dirty="0" err="1" smtClean="0">
                <a:cs typeface="Arial" pitchFamily="34" charset="0"/>
              </a:rPr>
              <a:t>adicional</a:t>
            </a:r>
            <a:endParaRPr lang="it-IT" sz="2400" b="1" dirty="0"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44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7187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7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7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47" grpId="0" build="p" bldLvl="2" autoUpdateAnimBg="0"/>
      <p:bldP spid="287749" grpId="0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971550" y="260350"/>
            <a:ext cx="7162800" cy="752475"/>
          </a:xfrm>
        </p:spPr>
        <p:txBody>
          <a:bodyPr/>
          <a:lstStyle/>
          <a:p>
            <a:pPr>
              <a:defRPr/>
            </a:pPr>
            <a:r>
              <a:rPr lang="en-US" sz="3200" b="1" kern="1200" dirty="0" err="1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Supuestos</a:t>
            </a:r>
            <a:r>
              <a:rPr lang="en-US" sz="3200" b="1" kern="1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(</a:t>
            </a:r>
            <a:r>
              <a:rPr lang="en-US" sz="3200" b="1" kern="12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r>
              <a:rPr lang="en-US" sz="3200" b="1" kern="1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)</a:t>
            </a:r>
            <a:endParaRPr lang="en-US" sz="3200" b="1" kern="1200" dirty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987824" y="1052736"/>
            <a:ext cx="5976664" cy="5324535"/>
          </a:xfrm>
          <a:prstGeom prst="rect">
            <a:avLst/>
          </a:prstGeom>
          <a:solidFill>
            <a:srgbClr val="F2F21A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742950" lvl="1" indent="-285750" eaLnBrk="0" hangingPunct="0">
              <a:lnSpc>
                <a:spcPts val="3375"/>
              </a:lnSpc>
              <a:buFont typeface="Wingdings" pitchFamily="2" charset="2"/>
              <a:buChar char="§"/>
              <a:defRPr/>
            </a:pPr>
            <a:r>
              <a:rPr lang="es-CO" sz="2400" b="1" dirty="0" smtClean="0">
                <a:solidFill>
                  <a:srgbClr val="000000"/>
                </a:solidFill>
                <a:ea typeface="ＭＳ Ｐゴシック" pitchFamily="-84" charset="-128"/>
              </a:rPr>
              <a:t>Las acciones de otros actores interesados que no participan directamente en la administración de proyectos</a:t>
            </a:r>
            <a:endParaRPr lang="en-US" sz="2400" b="1" dirty="0" smtClean="0">
              <a:solidFill>
                <a:srgbClr val="000000"/>
              </a:solidFill>
              <a:ea typeface="ＭＳ Ｐゴシック" pitchFamily="-84" charset="-128"/>
            </a:endParaRPr>
          </a:p>
          <a:p>
            <a:pPr marL="742950" lvl="1" indent="-285750" eaLnBrk="0" hangingPunct="0">
              <a:lnSpc>
                <a:spcPts val="3375"/>
              </a:lnSpc>
              <a:buFont typeface="Wingdings" pitchFamily="2" charset="2"/>
              <a:buChar char="§"/>
              <a:defRPr/>
            </a:pPr>
            <a:r>
              <a:rPr lang="es-CO" sz="2400" b="1" dirty="0" smtClean="0">
                <a:solidFill>
                  <a:srgbClr val="000000"/>
                </a:solidFill>
                <a:ea typeface="ＭＳ Ｐゴシック" pitchFamily="-84" charset="-128"/>
              </a:rPr>
              <a:t>La respuesta de los grupos destinatarios de los servicios del proyecto</a:t>
            </a:r>
            <a:endParaRPr lang="en-US" sz="2400" b="1" dirty="0" smtClean="0">
              <a:solidFill>
                <a:srgbClr val="000000"/>
              </a:solidFill>
              <a:ea typeface="ＭＳ Ｐゴシック" pitchFamily="-84" charset="-128"/>
            </a:endParaRPr>
          </a:p>
          <a:p>
            <a:pPr marL="742950" lvl="1" indent="-285750" eaLnBrk="0" hangingPunct="0">
              <a:lnSpc>
                <a:spcPts val="3375"/>
              </a:lnSpc>
              <a:buFont typeface="Wingdings" pitchFamily="2" charset="2"/>
              <a:buChar char="§"/>
              <a:defRPr/>
            </a:pPr>
            <a:r>
              <a:rPr lang="es-CO" sz="2400" b="1" dirty="0" smtClean="0">
                <a:solidFill>
                  <a:srgbClr val="000000"/>
                </a:solidFill>
                <a:ea typeface="ＭＳ Ｐゴシック" pitchFamily="-84" charset="-128"/>
              </a:rPr>
              <a:t>Coordinación eficaz de los donantes y oportuno desembolso de fondos</a:t>
            </a:r>
            <a:endParaRPr lang="en-US" sz="2400" b="1" dirty="0" smtClean="0">
              <a:solidFill>
                <a:srgbClr val="000000"/>
              </a:solidFill>
              <a:ea typeface="ＭＳ Ｐゴシック" pitchFamily="-84" charset="-128"/>
            </a:endParaRPr>
          </a:p>
          <a:p>
            <a:pPr marL="742950" lvl="1" indent="-285750" eaLnBrk="0" hangingPunct="0">
              <a:lnSpc>
                <a:spcPts val="3375"/>
              </a:lnSpc>
              <a:buFont typeface="Wingdings" pitchFamily="2" charset="2"/>
              <a:buChar char="§"/>
              <a:defRPr/>
            </a:pPr>
            <a:r>
              <a:rPr lang="es-CO" sz="2400" b="1" dirty="0" smtClean="0">
                <a:solidFill>
                  <a:srgbClr val="000000"/>
                </a:solidFill>
                <a:ea typeface="ＭＳ Ｐゴシック" pitchFamily="-84" charset="-128"/>
              </a:rPr>
              <a:t>Cambios </a:t>
            </a:r>
            <a:r>
              <a:rPr lang="es-CO" sz="2400" b="1" dirty="0">
                <a:solidFill>
                  <a:srgbClr val="000000"/>
                </a:solidFill>
                <a:ea typeface="ＭＳ Ｐゴシック" pitchFamily="-84" charset="-128"/>
              </a:rPr>
              <a:t>en </a:t>
            </a:r>
            <a:r>
              <a:rPr lang="es-CO" sz="2400" b="1" dirty="0" smtClean="0">
                <a:solidFill>
                  <a:srgbClr val="000000"/>
                </a:solidFill>
                <a:ea typeface="ＭＳ Ｐゴシック" pitchFamily="-84" charset="-128"/>
              </a:rPr>
              <a:t>políticas gubernamentales pertinentes</a:t>
            </a:r>
            <a:endParaRPr lang="en-US" sz="2400" b="1" dirty="0">
              <a:solidFill>
                <a:srgbClr val="000000"/>
              </a:solidFill>
              <a:ea typeface="ＭＳ Ｐゴシック" pitchFamily="-84" charset="-128"/>
            </a:endParaRPr>
          </a:p>
        </p:txBody>
      </p:sp>
      <p:sp>
        <p:nvSpPr>
          <p:cNvPr id="2" name="Llamada de flecha a la derecha 1"/>
          <p:cNvSpPr>
            <a:spLocks noChangeArrowheads="1"/>
          </p:cNvSpPr>
          <p:nvPr/>
        </p:nvSpPr>
        <p:spPr bwMode="auto">
          <a:xfrm>
            <a:off x="468313" y="2060575"/>
            <a:ext cx="2374900" cy="2952750"/>
          </a:xfrm>
          <a:prstGeom prst="rightArrowCallout">
            <a:avLst>
              <a:gd name="adj1" fmla="val 25004"/>
              <a:gd name="adj2" fmla="val 24999"/>
              <a:gd name="adj3" fmla="val 12856"/>
              <a:gd name="adj4" fmla="val 82792"/>
            </a:avLst>
          </a:prstGeom>
          <a:gradFill rotWithShape="1">
            <a:gsLst>
              <a:gs pos="0">
                <a:srgbClr val="AFE0E4"/>
              </a:gs>
              <a:gs pos="20000">
                <a:srgbClr val="AFDEE2"/>
              </a:gs>
              <a:gs pos="100000">
                <a:srgbClr val="85AAAD"/>
              </a:gs>
            </a:gsLst>
            <a:lin ang="5400000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es-CO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Los supuestos pueden estar </a:t>
            </a:r>
            <a:r>
              <a:rPr lang="es-CO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relacionados </a:t>
            </a:r>
            <a:r>
              <a:rPr lang="es-CO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con </a:t>
            </a:r>
            <a:r>
              <a:rPr lang="es-CO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asuntos tales como:</a:t>
            </a:r>
            <a:endParaRPr lang="es-ES_tradnl" sz="2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45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366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3074"/>
          <p:cNvSpPr>
            <a:spLocks noChangeArrowheads="1"/>
          </p:cNvSpPr>
          <p:nvPr/>
        </p:nvSpPr>
        <p:spPr bwMode="auto">
          <a:xfrm>
            <a:off x="4724400" y="4114800"/>
            <a:ext cx="3024188" cy="12366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Cambiar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el </a:t>
            </a:r>
            <a:r>
              <a:rPr lang="en-GB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diseño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del</a:t>
            </a:r>
          </a:p>
          <a:p>
            <a:pPr algn="ctr"/>
            <a:r>
              <a:rPr lang="en-GB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proyecto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o </a:t>
            </a:r>
            <a:r>
              <a:rPr lang="en-GB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elegir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una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GB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estrategia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alternativa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GB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7859" name="Rectangle 3075"/>
          <p:cNvSpPr>
            <a:spLocks noGrp="1" noChangeArrowheads="1"/>
          </p:cNvSpPr>
          <p:nvPr>
            <p:ph type="title"/>
          </p:nvPr>
        </p:nvSpPr>
        <p:spPr>
          <a:xfrm>
            <a:off x="468313" y="-99392"/>
            <a:ext cx="8229600" cy="1143000"/>
          </a:xfrm>
        </p:spPr>
        <p:txBody>
          <a:bodyPr/>
          <a:lstStyle/>
          <a:p>
            <a:pPr algn="ctr">
              <a:defRPr/>
            </a:pPr>
            <a:r>
              <a:rPr lang="en-GB" sz="3200" dirty="0" err="1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Tabla</a:t>
            </a:r>
            <a:r>
              <a:rPr lang="en-GB" sz="32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de </a:t>
            </a:r>
            <a:r>
              <a:rPr lang="en-GB" sz="3200" dirty="0" err="1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valoración</a:t>
            </a:r>
            <a:r>
              <a:rPr lang="en-GB" sz="3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de </a:t>
            </a:r>
            <a:r>
              <a:rPr lang="en-GB" sz="3200" dirty="0" err="1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supuestos</a:t>
            </a:r>
            <a:endParaRPr lang="en-GB" sz="3200" b="1" kern="1200" dirty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04" name="Line 3076"/>
          <p:cNvSpPr>
            <a:spLocks noChangeShapeType="1"/>
          </p:cNvSpPr>
          <p:nvPr/>
        </p:nvSpPr>
        <p:spPr bwMode="auto">
          <a:xfrm>
            <a:off x="4267200" y="1752600"/>
            <a:ext cx="0" cy="388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51205" name="Line 3077"/>
          <p:cNvSpPr>
            <a:spLocks noChangeShapeType="1"/>
          </p:cNvSpPr>
          <p:nvPr/>
        </p:nvSpPr>
        <p:spPr bwMode="auto">
          <a:xfrm flipV="1">
            <a:off x="1447800" y="3657600"/>
            <a:ext cx="609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51206" name="Text Box 3078"/>
          <p:cNvSpPr txBox="1">
            <a:spLocks noChangeArrowheads="1"/>
          </p:cNvSpPr>
          <p:nvPr/>
        </p:nvSpPr>
        <p:spPr bwMode="auto">
          <a:xfrm>
            <a:off x="2699792" y="908720"/>
            <a:ext cx="31242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CO" b="1" dirty="0" smtClean="0"/>
              <a:t>Alta </a:t>
            </a:r>
            <a:r>
              <a:rPr lang="es-CO" b="1" dirty="0"/>
              <a:t>probabilidad </a:t>
            </a:r>
            <a:r>
              <a:rPr lang="es-CO" b="1" dirty="0" smtClean="0"/>
              <a:t>que el supuesto se convierta en realidad</a:t>
            </a:r>
            <a:endParaRPr lang="en-GB" b="1" dirty="0"/>
          </a:p>
        </p:txBody>
      </p:sp>
      <p:sp>
        <p:nvSpPr>
          <p:cNvPr id="51207" name="Text Box 3079"/>
          <p:cNvSpPr txBox="1">
            <a:spLocks noChangeArrowheads="1"/>
          </p:cNvSpPr>
          <p:nvPr/>
        </p:nvSpPr>
        <p:spPr bwMode="auto">
          <a:xfrm>
            <a:off x="2915270" y="5673427"/>
            <a:ext cx="273685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b="1" dirty="0" smtClean="0"/>
              <a:t>Baja </a:t>
            </a:r>
            <a:r>
              <a:rPr lang="en-GB" b="1" dirty="0" err="1" smtClean="0"/>
              <a:t>probabilidad</a:t>
            </a:r>
            <a:r>
              <a:rPr lang="en-GB" b="1" dirty="0" smtClean="0"/>
              <a:t> </a:t>
            </a:r>
            <a:r>
              <a:rPr lang="en-GB" b="1" dirty="0" err="1" smtClean="0"/>
              <a:t>que</a:t>
            </a:r>
            <a:r>
              <a:rPr lang="en-GB" b="1" dirty="0" smtClean="0"/>
              <a:t> el </a:t>
            </a:r>
            <a:r>
              <a:rPr lang="en-GB" b="1" dirty="0" err="1" smtClean="0"/>
              <a:t>supuesto</a:t>
            </a:r>
            <a:r>
              <a:rPr lang="en-GB" b="1" dirty="0"/>
              <a:t> </a:t>
            </a:r>
            <a:r>
              <a:rPr lang="en-GB" b="1" dirty="0" smtClean="0"/>
              <a:t>se </a:t>
            </a:r>
            <a:r>
              <a:rPr lang="en-GB" b="1" dirty="0" err="1" smtClean="0"/>
              <a:t>convierta</a:t>
            </a:r>
            <a:r>
              <a:rPr lang="en-GB" b="1" dirty="0" smtClean="0"/>
              <a:t> en </a:t>
            </a:r>
            <a:r>
              <a:rPr lang="en-GB" b="1" dirty="0" err="1" smtClean="0"/>
              <a:t>realidad</a:t>
            </a:r>
            <a:endParaRPr lang="en-GB" b="1" dirty="0"/>
          </a:p>
        </p:txBody>
      </p:sp>
      <p:sp>
        <p:nvSpPr>
          <p:cNvPr id="51208" name="Text Box 3080"/>
          <p:cNvSpPr txBox="1">
            <a:spLocks noChangeArrowheads="1"/>
          </p:cNvSpPr>
          <p:nvPr/>
        </p:nvSpPr>
        <p:spPr bwMode="auto">
          <a:xfrm>
            <a:off x="107504" y="3356992"/>
            <a:ext cx="14398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dirty="0" smtClean="0"/>
              <a:t>No </a:t>
            </a:r>
            <a:r>
              <a:rPr lang="en-GB" b="1" dirty="0" err="1" smtClean="0"/>
              <a:t>muy</a:t>
            </a:r>
            <a:r>
              <a:rPr lang="en-GB" b="1" dirty="0" smtClean="0"/>
              <a:t> </a:t>
            </a:r>
            <a:r>
              <a:rPr lang="en-GB" b="1" dirty="0" err="1" smtClean="0"/>
              <a:t>importante</a:t>
            </a:r>
            <a:endParaRPr lang="en-GB" b="1" dirty="0"/>
          </a:p>
        </p:txBody>
      </p:sp>
      <p:sp>
        <p:nvSpPr>
          <p:cNvPr id="51209" name="Text Box 3081"/>
          <p:cNvSpPr txBox="1">
            <a:spLocks noChangeArrowheads="1"/>
          </p:cNvSpPr>
          <p:nvPr/>
        </p:nvSpPr>
        <p:spPr bwMode="auto">
          <a:xfrm>
            <a:off x="7656512" y="3352800"/>
            <a:ext cx="152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dirty="0" err="1" smtClean="0"/>
              <a:t>Muy</a:t>
            </a:r>
            <a:r>
              <a:rPr lang="en-GB" b="1" dirty="0" smtClean="0"/>
              <a:t> </a:t>
            </a:r>
            <a:r>
              <a:rPr lang="en-GB" b="1" dirty="0" err="1" smtClean="0"/>
              <a:t>importante</a:t>
            </a:r>
            <a:endParaRPr lang="en-GB" b="1" dirty="0"/>
          </a:p>
        </p:txBody>
      </p:sp>
      <p:sp>
        <p:nvSpPr>
          <p:cNvPr id="377868" name="Rectangle 3084"/>
          <p:cNvSpPr>
            <a:spLocks noChangeArrowheads="1"/>
          </p:cNvSpPr>
          <p:nvPr/>
        </p:nvSpPr>
        <p:spPr bwMode="auto">
          <a:xfrm>
            <a:off x="762000" y="1981200"/>
            <a:ext cx="3048000" cy="1152525"/>
          </a:xfrm>
          <a:prstGeom prst="rect">
            <a:avLst/>
          </a:prstGeom>
          <a:solidFill>
            <a:srgbClr val="66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600" dirty="0" smtClean="0">
                <a:latin typeface="Arial" pitchFamily="34" charset="0"/>
                <a:cs typeface="Arial" pitchFamily="34" charset="0"/>
              </a:rPr>
              <a:t>No </a:t>
            </a:r>
            <a:r>
              <a:rPr lang="en-GB" sz="1600" dirty="0" err="1" smtClean="0">
                <a:latin typeface="Arial" pitchFamily="34" charset="0"/>
                <a:cs typeface="Arial" pitchFamily="34" charset="0"/>
              </a:rPr>
              <a:t>incluirlo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 en la </a:t>
            </a:r>
            <a:r>
              <a:rPr lang="en-GB" sz="1600" dirty="0" err="1" smtClean="0">
                <a:latin typeface="Arial" pitchFamily="34" charset="0"/>
                <a:cs typeface="Arial" pitchFamily="34" charset="0"/>
              </a:rPr>
              <a:t>columna</a:t>
            </a: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16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en-GB" sz="1600" dirty="0" err="1" smtClean="0">
                <a:latin typeface="Arial" pitchFamily="34" charset="0"/>
                <a:cs typeface="Arial" pitchFamily="34" charset="0"/>
              </a:rPr>
              <a:t>supuestos</a:t>
            </a:r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7870" name="Rectangle 3086"/>
          <p:cNvSpPr>
            <a:spLocks noChangeArrowheads="1"/>
          </p:cNvSpPr>
          <p:nvPr/>
        </p:nvSpPr>
        <p:spPr bwMode="auto">
          <a:xfrm>
            <a:off x="4800600" y="1981200"/>
            <a:ext cx="3024188" cy="1152525"/>
          </a:xfrm>
          <a:prstGeom prst="rect">
            <a:avLst/>
          </a:prstGeom>
          <a:solidFill>
            <a:srgbClr val="F2F21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dirty="0" err="1" smtClean="0">
                <a:latin typeface="Arial" pitchFamily="34" charset="0"/>
                <a:cs typeface="Arial" pitchFamily="34" charset="0"/>
              </a:rPr>
              <a:t>Incluirlo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en la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columna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de</a:t>
            </a:r>
          </a:p>
          <a:p>
            <a:pPr algn="ctr"/>
            <a:r>
              <a:rPr lang="en-GB" dirty="0" err="1" smtClean="0">
                <a:latin typeface="Arial" pitchFamily="34" charset="0"/>
                <a:cs typeface="Arial" pitchFamily="34" charset="0"/>
              </a:rPr>
              <a:t>supuestos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de la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matriz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7872" name="Rectangle 3088"/>
          <p:cNvSpPr>
            <a:spLocks noChangeArrowheads="1"/>
          </p:cNvSpPr>
          <p:nvPr/>
        </p:nvSpPr>
        <p:spPr bwMode="auto">
          <a:xfrm>
            <a:off x="539552" y="4114800"/>
            <a:ext cx="3322836" cy="1287463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dirty="0" err="1" smtClean="0">
                <a:latin typeface="Arial" pitchFamily="34" charset="0"/>
                <a:cs typeface="Arial" pitchFamily="34" charset="0"/>
              </a:rPr>
              <a:t>Normalmente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no se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incluye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dirty="0" smtClean="0">
                <a:latin typeface="Arial" pitchFamily="34" charset="0"/>
                <a:cs typeface="Arial" pitchFamily="34" charset="0"/>
              </a:rPr>
              <a:t>en la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columna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de los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supuestos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CO" dirty="0" smtClean="0">
                <a:latin typeface="Arial" pitchFamily="34" charset="0"/>
                <a:cs typeface="Arial" pitchFamily="34" charset="0"/>
              </a:rPr>
              <a:t>-diseño </a:t>
            </a:r>
            <a:r>
              <a:rPr lang="es-CO" dirty="0">
                <a:latin typeface="Arial" pitchFamily="34" charset="0"/>
                <a:cs typeface="Arial" pitchFamily="34" charset="0"/>
              </a:rPr>
              <a:t>de </a:t>
            </a:r>
            <a:r>
              <a:rPr lang="es-CO" dirty="0" smtClean="0">
                <a:latin typeface="Arial" pitchFamily="34" charset="0"/>
                <a:cs typeface="Arial" pitchFamily="34" charset="0"/>
              </a:rPr>
              <a:t>medidas para </a:t>
            </a:r>
          </a:p>
          <a:p>
            <a:pPr algn="ctr"/>
            <a:r>
              <a:rPr lang="es-CO" dirty="0" smtClean="0">
                <a:latin typeface="Arial" pitchFamily="34" charset="0"/>
                <a:cs typeface="Arial" pitchFamily="34" charset="0"/>
              </a:rPr>
              <a:t>mitigación de riesgos</a:t>
            </a:r>
            <a:endParaRPr lang="es-CO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46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81000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7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7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7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858" grpId="0" animBg="1" autoUpdateAnimBg="0"/>
      <p:bldP spid="377868" grpId="0" animBg="1" autoUpdateAnimBg="0"/>
      <p:bldP spid="377870" grpId="0" animBg="1" autoUpdateAnimBg="0"/>
      <p:bldP spid="377872" grpId="0" animBg="1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081088" y="115888"/>
            <a:ext cx="7162800" cy="1143000"/>
          </a:xfrm>
        </p:spPr>
        <p:txBody>
          <a:bodyPr/>
          <a:lstStyle/>
          <a:p>
            <a:pPr algn="ctr">
              <a:defRPr/>
            </a:pPr>
            <a:r>
              <a:rPr lang="en-GB" sz="3200" dirty="0" err="1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Gestión</a:t>
            </a:r>
            <a:r>
              <a:rPr lang="en-GB" sz="3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GB" sz="3200" b="1" kern="1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de </a:t>
            </a:r>
            <a:r>
              <a:rPr lang="en-GB" sz="3200" b="1" kern="1200" dirty="0" err="1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Riesgos</a:t>
            </a:r>
            <a:endParaRPr lang="en-GB" sz="3200" b="1" kern="1200" dirty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987824" y="1340768"/>
            <a:ext cx="5976664" cy="5324535"/>
          </a:xfrm>
          <a:prstGeom prst="rect">
            <a:avLst/>
          </a:prstGeom>
          <a:solidFill>
            <a:srgbClr val="F2F21A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742950" lvl="1" indent="-285750" eaLnBrk="0" hangingPunct="0">
              <a:lnSpc>
                <a:spcPts val="3375"/>
              </a:lnSpc>
              <a:buFont typeface="Wingdings" pitchFamily="2" charset="2"/>
              <a:buChar char="§"/>
              <a:defRPr/>
            </a:pPr>
            <a:r>
              <a:rPr lang="es-CO" sz="2400" b="1" dirty="0" smtClean="0">
                <a:solidFill>
                  <a:srgbClr val="000000"/>
                </a:solidFill>
                <a:ea typeface="ＭＳ Ｐゴシック" pitchFamily="-84" charset="-128"/>
              </a:rPr>
              <a:t>Aclaración de las responsabilidades de los interesados ​​y su grado de "control / influencia" sobre el logro de los objetivos</a:t>
            </a:r>
            <a:endParaRPr lang="en-GB" altLang="ja-JP" sz="2400" b="1" dirty="0" smtClean="0">
              <a:solidFill>
                <a:srgbClr val="000000"/>
              </a:solidFill>
              <a:ea typeface="ＭＳ Ｐゴシック" pitchFamily="-84" charset="-128"/>
            </a:endParaRPr>
          </a:p>
          <a:p>
            <a:pPr marL="742950" lvl="1" indent="-285750" eaLnBrk="0" hangingPunct="0">
              <a:lnSpc>
                <a:spcPts val="3375"/>
              </a:lnSpc>
              <a:buFont typeface="Wingdings" pitchFamily="2" charset="2"/>
              <a:buChar char="§"/>
              <a:defRPr/>
            </a:pPr>
            <a:r>
              <a:rPr lang="es-CO" sz="2400" b="1" dirty="0">
                <a:solidFill>
                  <a:srgbClr val="000000"/>
                </a:solidFill>
                <a:ea typeface="ＭＳ Ｐゴシック" pitchFamily="-84" charset="-128"/>
              </a:rPr>
              <a:t>Adaptación del diseño del proyecto para aumentar </a:t>
            </a:r>
            <a:r>
              <a:rPr lang="es-CO" sz="2400" b="1" dirty="0" smtClean="0">
                <a:solidFill>
                  <a:srgbClr val="000000"/>
                </a:solidFill>
                <a:ea typeface="ＭＳ Ｐゴシック" pitchFamily="-84" charset="-128"/>
              </a:rPr>
              <a:t>su factibilidad</a:t>
            </a:r>
            <a:r>
              <a:rPr lang="en-GB" sz="2400" b="1" dirty="0" smtClean="0">
                <a:solidFill>
                  <a:srgbClr val="000000"/>
                </a:solidFill>
                <a:ea typeface="ＭＳ Ｐゴシック" pitchFamily="-84" charset="-128"/>
              </a:rPr>
              <a:t> </a:t>
            </a:r>
          </a:p>
          <a:p>
            <a:pPr marL="742950" lvl="1" indent="-285750" eaLnBrk="0" hangingPunct="0">
              <a:lnSpc>
                <a:spcPts val="3375"/>
              </a:lnSpc>
              <a:buFont typeface="Wingdings" pitchFamily="2" charset="2"/>
              <a:buChar char="§"/>
              <a:defRPr/>
            </a:pPr>
            <a:r>
              <a:rPr lang="es-CO" sz="2400" b="1" dirty="0">
                <a:solidFill>
                  <a:srgbClr val="000000"/>
                </a:solidFill>
                <a:ea typeface="ＭＳ Ｐゴシック" pitchFamily="-84" charset="-128"/>
              </a:rPr>
              <a:t>Diseño del monitoreo de riesgos y las estrategias </a:t>
            </a:r>
            <a:r>
              <a:rPr lang="es-CO" sz="2400" b="1" dirty="0" smtClean="0">
                <a:solidFill>
                  <a:srgbClr val="000000"/>
                </a:solidFill>
                <a:ea typeface="ＭＳ Ｐゴシック" pitchFamily="-84" charset="-128"/>
              </a:rPr>
              <a:t>de administración</a:t>
            </a:r>
            <a:endParaRPr lang="en-GB" sz="2400" b="1" dirty="0" smtClean="0">
              <a:solidFill>
                <a:srgbClr val="000000"/>
              </a:solidFill>
              <a:ea typeface="ＭＳ Ｐゴシック" pitchFamily="-84" charset="-128"/>
            </a:endParaRPr>
          </a:p>
          <a:p>
            <a:pPr marL="742950" lvl="1" indent="-285750" eaLnBrk="0" hangingPunct="0">
              <a:lnSpc>
                <a:spcPts val="3375"/>
              </a:lnSpc>
              <a:buFont typeface="Wingdings" pitchFamily="2" charset="2"/>
              <a:buChar char="§"/>
              <a:defRPr/>
            </a:pPr>
            <a:r>
              <a:rPr lang="en-GB" sz="2400" b="1" dirty="0" err="1" smtClean="0">
                <a:solidFill>
                  <a:srgbClr val="000000"/>
                </a:solidFill>
                <a:ea typeface="ＭＳ Ｐゴシック" pitchFamily="-84" charset="-128"/>
              </a:rPr>
              <a:t>Otros</a:t>
            </a:r>
            <a:r>
              <a:rPr lang="en-GB" sz="2400" b="1" dirty="0" smtClean="0">
                <a:solidFill>
                  <a:srgbClr val="000000"/>
                </a:solidFill>
                <a:ea typeface="ＭＳ Ｐゴシック" pitchFamily="-84" charset="-128"/>
              </a:rPr>
              <a:t>…</a:t>
            </a:r>
            <a:endParaRPr lang="en-GB" sz="2400" b="1" dirty="0">
              <a:solidFill>
                <a:srgbClr val="000000"/>
              </a:solidFill>
              <a:ea typeface="ＭＳ Ｐゴシック" pitchFamily="-84" charset="-128"/>
            </a:endParaRPr>
          </a:p>
        </p:txBody>
      </p:sp>
      <p:sp>
        <p:nvSpPr>
          <p:cNvPr id="9" name="Llamada de flecha a la derecha 8"/>
          <p:cNvSpPr>
            <a:spLocks noChangeArrowheads="1"/>
          </p:cNvSpPr>
          <p:nvPr/>
        </p:nvSpPr>
        <p:spPr bwMode="auto">
          <a:xfrm>
            <a:off x="467544" y="1988840"/>
            <a:ext cx="2376487" cy="2952750"/>
          </a:xfrm>
          <a:prstGeom prst="rightArrowCallout">
            <a:avLst>
              <a:gd name="adj1" fmla="val 24999"/>
              <a:gd name="adj2" fmla="val 24999"/>
              <a:gd name="adj3" fmla="val 12856"/>
              <a:gd name="adj4" fmla="val 82792"/>
            </a:avLst>
          </a:prstGeom>
          <a:gradFill rotWithShape="1">
            <a:gsLst>
              <a:gs pos="0">
                <a:srgbClr val="AFE0E4"/>
              </a:gs>
              <a:gs pos="20000">
                <a:srgbClr val="AFDEE2"/>
              </a:gs>
              <a:gs pos="100000">
                <a:srgbClr val="85AAAD"/>
              </a:gs>
            </a:gsLst>
            <a:lin ang="5400000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lang="en-US" sz="2400" dirty="0">
              <a:solidFill>
                <a:srgbClr val="000000"/>
              </a:solidFill>
              <a:latin typeface="+mn-lt"/>
              <a:ea typeface="+mn-ea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s-CO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Análisis de supuestos debería llevar </a:t>
            </a:r>
            <a:r>
              <a:rPr lang="es-CO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GB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GB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50000"/>
              </a:spcBef>
              <a:defRPr/>
            </a:pPr>
            <a:endParaRPr lang="es-ES_tradnl" sz="2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47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24996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ChangeArrowheads="1"/>
          </p:cNvSpPr>
          <p:nvPr/>
        </p:nvSpPr>
        <p:spPr bwMode="auto">
          <a:xfrm>
            <a:off x="1547813" y="2997200"/>
            <a:ext cx="6264275" cy="2087563"/>
          </a:xfrm>
          <a:prstGeom prst="rect">
            <a:avLst/>
          </a:prstGeom>
          <a:solidFill>
            <a:srgbClr val="660066">
              <a:alpha val="70195"/>
            </a:srgbClr>
          </a:solidFill>
          <a:ln>
            <a:noFill/>
          </a:ln>
          <a:extLst/>
        </p:spPr>
        <p:txBody>
          <a:bodyPr wrap="none" anchor="ctr"/>
          <a:lstStyle/>
          <a:p>
            <a:endParaRPr lang="es-ES"/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1547813" y="1773238"/>
            <a:ext cx="6264275" cy="1223962"/>
          </a:xfrm>
          <a:prstGeom prst="rect">
            <a:avLst/>
          </a:prstGeom>
          <a:solidFill>
            <a:srgbClr val="F2F21A">
              <a:alpha val="70195"/>
            </a:srgbClr>
          </a:solidFill>
          <a:ln>
            <a:noFill/>
          </a:ln>
          <a:extLst/>
        </p:spPr>
        <p:txBody>
          <a:bodyPr wrap="none" anchor="ctr"/>
          <a:lstStyle/>
          <a:p>
            <a:endParaRPr lang="es-ES"/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1619250" y="1773238"/>
            <a:ext cx="6119813" cy="2973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CO" sz="3600" b="1" i="1" dirty="0">
                <a:latin typeface="Times New Roman" pitchFamily="18" charset="0"/>
              </a:rPr>
              <a:t>2. DEL DIAGNÓSTICO A LA </a:t>
            </a:r>
            <a:r>
              <a:rPr lang="es-CO" sz="3600" b="1" i="1" dirty="0" smtClean="0">
                <a:latin typeface="Times New Roman" pitchFamily="18" charset="0"/>
              </a:rPr>
              <a:t>PROGRAMACIÓN</a:t>
            </a:r>
            <a:r>
              <a:rPr lang="en-GB" sz="3600" b="1" i="1" dirty="0" smtClean="0">
                <a:latin typeface="Times New Roman" pitchFamily="18" charset="0"/>
              </a:rPr>
              <a:t> </a:t>
            </a:r>
            <a:endParaRPr lang="en-GB" sz="3600" b="1" i="1" dirty="0">
              <a:latin typeface="Times New Roman" pitchFamily="18" charset="0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s-ES" sz="3600" b="1" dirty="0" smtClean="0">
                <a:solidFill>
                  <a:schemeClr val="bg1"/>
                </a:solidFill>
                <a:latin typeface="Times New Roman" pitchFamily="18" charset="0"/>
              </a:rPr>
              <a:t>Sesión 5 (Cont.) Estudio de caso 3:</a:t>
            </a:r>
            <a:r>
              <a:rPr lang="es-ES" sz="3600" dirty="0" smtClean="0">
                <a:solidFill>
                  <a:schemeClr val="bg1"/>
                </a:solidFill>
                <a:latin typeface="Times New Roman" pitchFamily="18" charset="0"/>
              </a:rPr>
              <a:t>  </a:t>
            </a:r>
            <a:r>
              <a:rPr lang="es-ES" sz="3600" b="1" dirty="0" smtClean="0">
                <a:solidFill>
                  <a:schemeClr val="bg1"/>
                </a:solidFill>
                <a:latin typeface="Times New Roman" pitchFamily="18" charset="0"/>
              </a:rPr>
              <a:t>Diseño de proyectos por cada EFS</a:t>
            </a:r>
            <a:endParaRPr lang="es-ES" sz="36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48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50815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lnSpcReduction="10000"/>
          </a:bodyPr>
          <a:lstStyle/>
          <a:p>
            <a:pPr marL="0" lvl="0" indent="0">
              <a:spcBef>
                <a:spcPct val="50000"/>
              </a:spcBef>
              <a:buNone/>
              <a:defRPr/>
            </a:pPr>
            <a:r>
              <a:rPr lang="en-US" sz="2800" dirty="0" err="1" smtClean="0"/>
              <a:t>Siguiendo</a:t>
            </a:r>
            <a:r>
              <a:rPr lang="en-US" sz="2800" dirty="0" smtClean="0"/>
              <a:t> los </a:t>
            </a:r>
            <a:r>
              <a:rPr lang="en-US" sz="2800" dirty="0" err="1" smtClean="0"/>
              <a:t>resultados</a:t>
            </a:r>
            <a:r>
              <a:rPr lang="en-US" sz="2800" dirty="0" smtClean="0"/>
              <a:t> del </a:t>
            </a:r>
            <a:r>
              <a:rPr lang="en-US" sz="2800" dirty="0" err="1" smtClean="0"/>
              <a:t>caso</a:t>
            </a:r>
            <a:r>
              <a:rPr lang="en-US" sz="2800" dirty="0" smtClean="0"/>
              <a:t> de </a:t>
            </a:r>
            <a:r>
              <a:rPr lang="en-US" sz="2800" dirty="0" err="1" smtClean="0"/>
              <a:t>estudio</a:t>
            </a:r>
            <a:r>
              <a:rPr lang="en-US" sz="2800" dirty="0" smtClean="0"/>
              <a:t> de </a:t>
            </a:r>
            <a:r>
              <a:rPr lang="en-US" sz="2800" dirty="0"/>
              <a:t>la </a:t>
            </a:r>
            <a:r>
              <a:rPr lang="en-US" sz="2800" dirty="0" err="1" smtClean="0"/>
              <a:t>sesión</a:t>
            </a:r>
            <a:r>
              <a:rPr lang="en-US" sz="2800" dirty="0" smtClean="0"/>
              <a:t> 4, se les </a:t>
            </a:r>
            <a:r>
              <a:rPr lang="en-US" sz="2800" dirty="0" err="1" smtClean="0"/>
              <a:t>pide</a:t>
            </a:r>
            <a:r>
              <a:rPr lang="en-US" sz="2800" dirty="0" smtClean="0"/>
              <a:t> a los </a:t>
            </a:r>
            <a:r>
              <a:rPr lang="en-US" sz="2800" dirty="0" err="1" smtClean="0"/>
              <a:t>participantes</a:t>
            </a:r>
            <a:r>
              <a:rPr lang="en-US" sz="2800" dirty="0" smtClean="0"/>
              <a:t>: </a:t>
            </a:r>
          </a:p>
          <a:p>
            <a:pPr marL="624078" lvl="0" indent="-514350">
              <a:buFont typeface="+mj-lt"/>
              <a:buAutoNum type="arabicPeriod"/>
            </a:pPr>
            <a:endParaRPr lang="es-CO" sz="2800" dirty="0" smtClean="0"/>
          </a:p>
          <a:p>
            <a:pPr marL="624078" lvl="0" indent="-514350">
              <a:buFont typeface="+mj-lt"/>
              <a:buAutoNum type="arabicPeriod"/>
            </a:pPr>
            <a:r>
              <a:rPr lang="es-CO" sz="2800" dirty="0" smtClean="0"/>
              <a:t>finalizar </a:t>
            </a:r>
            <a:r>
              <a:rPr lang="es-CO" sz="2800" dirty="0"/>
              <a:t>la lógica vertical de los proyectos previstos, aplicando análisis </a:t>
            </a:r>
            <a:r>
              <a:rPr lang="es-CO" sz="2800" dirty="0" smtClean="0"/>
              <a:t>estratégico y </a:t>
            </a:r>
            <a:r>
              <a:rPr lang="es-CO" sz="2800" dirty="0"/>
              <a:t>la vinculación de la jerarquía de objetivos a la lógica de </a:t>
            </a:r>
            <a:r>
              <a:rPr lang="es-CO" sz="2800" dirty="0" smtClean="0"/>
              <a:t>intervención    </a:t>
            </a:r>
          </a:p>
          <a:p>
            <a:pPr marL="624078" lvl="0" indent="-514350">
              <a:buFont typeface="+mj-lt"/>
              <a:buAutoNum type="arabicPeriod"/>
            </a:pPr>
            <a:r>
              <a:rPr lang="es-CO" sz="2800" dirty="0"/>
              <a:t>Desarrollo y </a:t>
            </a:r>
            <a:r>
              <a:rPr lang="es-CO" sz="2800" dirty="0" smtClean="0"/>
              <a:t>valoración </a:t>
            </a:r>
            <a:r>
              <a:rPr lang="es-CO" sz="2800" dirty="0"/>
              <a:t>de los supuestos</a:t>
            </a:r>
          </a:p>
          <a:p>
            <a:pPr marL="624078" lvl="0" indent="-514350">
              <a:buFont typeface="+mj-lt"/>
              <a:buAutoNum type="arabicPeriod"/>
            </a:pPr>
            <a:r>
              <a:rPr lang="es-CO" sz="2800" dirty="0"/>
              <a:t>Desarrollar consideraciones </a:t>
            </a:r>
            <a:r>
              <a:rPr lang="es-CO" sz="2800" dirty="0" smtClean="0"/>
              <a:t>sobre la gestión </a:t>
            </a:r>
            <a:r>
              <a:rPr lang="es-CO" sz="2800" dirty="0"/>
              <a:t>de riesgos</a:t>
            </a:r>
          </a:p>
          <a:p>
            <a:pPr marL="624078" lvl="0" indent="-514350">
              <a:buFont typeface="+mj-lt"/>
              <a:buAutoNum type="arabicPeriod"/>
            </a:pPr>
            <a:r>
              <a:rPr lang="es-CO" sz="2800" dirty="0"/>
              <a:t>Presentación </a:t>
            </a:r>
            <a:r>
              <a:rPr lang="es-CO" sz="2800" dirty="0" smtClean="0"/>
              <a:t>y discusión en </a:t>
            </a:r>
            <a:r>
              <a:rPr lang="es-CO" sz="2800" dirty="0"/>
              <a:t>plenaria</a:t>
            </a:r>
            <a:endParaRPr lang="es-CO" sz="2800" dirty="0" smtClean="0"/>
          </a:p>
          <a:p>
            <a:pPr marL="109728" lvl="0" indent="0">
              <a:buNone/>
            </a:pPr>
            <a:r>
              <a:rPr lang="en-029" sz="2800" dirty="0" smtClean="0"/>
              <a:t>  </a:t>
            </a:r>
            <a:endParaRPr lang="en-CA" sz="2800" dirty="0"/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  <a:defRPr/>
            </a:pPr>
            <a:endParaRPr lang="en-US" sz="2800" dirty="0" smtClean="0"/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  <a:defRPr/>
            </a:pPr>
            <a:endParaRPr lang="en-US" sz="2800" dirty="0"/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  <a:defRPr/>
            </a:pPr>
            <a:endParaRPr lang="en-US" sz="2800" dirty="0"/>
          </a:p>
          <a:p>
            <a:endParaRPr lang="es-CO" dirty="0"/>
          </a:p>
        </p:txBody>
      </p:sp>
      <p:sp>
        <p:nvSpPr>
          <p:cNvPr id="35841" name="Títu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pPr algn="ctr">
              <a:defRPr/>
            </a:pPr>
            <a:r>
              <a:rPr lang="es-ES" sz="3200" b="1" kern="1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Estudio de caso 3</a:t>
            </a:r>
            <a:endParaRPr lang="es-ES" sz="3200" b="1" kern="1200" dirty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49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09353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"/>
          <p:cNvSpPr>
            <a:spLocks noChangeArrowheads="1"/>
          </p:cNvSpPr>
          <p:nvPr/>
        </p:nvSpPr>
        <p:spPr bwMode="auto">
          <a:xfrm>
            <a:off x="468313" y="765175"/>
            <a:ext cx="8207375" cy="4752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1476375" y="106363"/>
            <a:ext cx="611981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  <a:defRPr/>
            </a:pPr>
            <a:r>
              <a:rPr lang="es-ES" sz="3200" b="1" dirty="0" smtClean="0">
                <a:latin typeface="+mj-lt"/>
              </a:rPr>
              <a:t>Métodos de Formación </a:t>
            </a:r>
            <a:endParaRPr lang="es-ES" sz="3200" b="1" dirty="0">
              <a:latin typeface="+mj-lt"/>
            </a:endParaRPr>
          </a:p>
        </p:txBody>
      </p:sp>
      <p:sp>
        <p:nvSpPr>
          <p:cNvPr id="22532" name="Text Box 7"/>
          <p:cNvSpPr txBox="1">
            <a:spLocks noChangeArrowheads="1"/>
          </p:cNvSpPr>
          <p:nvPr/>
        </p:nvSpPr>
        <p:spPr bwMode="auto">
          <a:xfrm>
            <a:off x="539750" y="908050"/>
            <a:ext cx="8137525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GB" sz="2400" dirty="0" err="1" smtClean="0"/>
              <a:t>Presentaciones</a:t>
            </a:r>
            <a:r>
              <a:rPr lang="en-GB" sz="2400" dirty="0" smtClean="0"/>
              <a:t> power-point </a:t>
            </a:r>
            <a:r>
              <a:rPr lang="en-GB" sz="2400" dirty="0" err="1" smtClean="0"/>
              <a:t>para</a:t>
            </a:r>
            <a:r>
              <a:rPr lang="en-GB" sz="2400" dirty="0" smtClean="0"/>
              <a:t> </a:t>
            </a:r>
            <a:r>
              <a:rPr lang="en-GB" sz="2400" dirty="0" err="1" smtClean="0"/>
              <a:t>introducir</a:t>
            </a:r>
            <a:r>
              <a:rPr lang="en-GB" sz="2400" dirty="0" smtClean="0"/>
              <a:t> los </a:t>
            </a:r>
            <a:r>
              <a:rPr lang="en-GB" sz="2400" dirty="0" err="1" smtClean="0"/>
              <a:t>temas</a:t>
            </a:r>
            <a:r>
              <a:rPr lang="en-GB" sz="2400" dirty="0"/>
              <a:t> </a:t>
            </a:r>
            <a:r>
              <a:rPr lang="en-GB" sz="2400" dirty="0" err="1" smtClean="0"/>
              <a:t>básicos</a:t>
            </a:r>
            <a:endParaRPr lang="es-ES_tradnl" sz="2400" dirty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Un </a:t>
            </a:r>
            <a:r>
              <a:rPr lang="en-GB" sz="2400" dirty="0" err="1" smtClean="0"/>
              <a:t>ejercicio</a:t>
            </a:r>
            <a:r>
              <a:rPr lang="en-GB" sz="2400" dirty="0" smtClean="0"/>
              <a:t> de </a:t>
            </a:r>
            <a:r>
              <a:rPr lang="en-GB" sz="2400" dirty="0" err="1" smtClean="0"/>
              <a:t>estudio</a:t>
            </a:r>
            <a:r>
              <a:rPr lang="en-GB" sz="2400" dirty="0" smtClean="0"/>
              <a:t> de </a:t>
            </a:r>
            <a:r>
              <a:rPr lang="en-GB" sz="2400" dirty="0" err="1" smtClean="0"/>
              <a:t>caso</a:t>
            </a:r>
            <a:r>
              <a:rPr lang="en-GB" sz="2400" dirty="0" smtClean="0"/>
              <a:t> integral </a:t>
            </a:r>
            <a:r>
              <a:rPr lang="en-GB" sz="2400" dirty="0" err="1" smtClean="0"/>
              <a:t>para</a:t>
            </a:r>
            <a:r>
              <a:rPr lang="en-GB" sz="2400" dirty="0" smtClean="0"/>
              <a:t> </a:t>
            </a:r>
            <a:r>
              <a:rPr lang="en-GB" sz="2400" dirty="0" err="1" smtClean="0"/>
              <a:t>promover</a:t>
            </a:r>
            <a:r>
              <a:rPr lang="en-GB" sz="2400" dirty="0" smtClean="0"/>
              <a:t> el “</a:t>
            </a:r>
            <a:r>
              <a:rPr lang="en-GB" sz="2400" dirty="0" err="1" smtClean="0"/>
              <a:t>aprender</a:t>
            </a:r>
            <a:r>
              <a:rPr lang="en-GB" sz="2400" dirty="0" smtClean="0"/>
              <a:t> </a:t>
            </a:r>
            <a:r>
              <a:rPr lang="en-GB" sz="2400" dirty="0" err="1" smtClean="0"/>
              <a:t>haciendo</a:t>
            </a:r>
            <a:r>
              <a:rPr lang="en-GB" sz="2400" dirty="0" smtClean="0"/>
              <a:t>” </a:t>
            </a:r>
            <a:r>
              <a:rPr lang="en-GB" sz="2400" dirty="0" err="1" smtClean="0"/>
              <a:t>relacionado</a:t>
            </a:r>
            <a:r>
              <a:rPr lang="en-GB" sz="2400" dirty="0" smtClean="0"/>
              <a:t> con </a:t>
            </a:r>
            <a:r>
              <a:rPr lang="en-GB" sz="2400" dirty="0" err="1" smtClean="0"/>
              <a:t>las</a:t>
            </a:r>
            <a:r>
              <a:rPr lang="en-GB" sz="2400" dirty="0" smtClean="0"/>
              <a:t> </a:t>
            </a:r>
            <a:r>
              <a:rPr lang="en-GB" sz="2400" dirty="0" err="1" smtClean="0"/>
              <a:t>hablilidades</a:t>
            </a:r>
            <a:r>
              <a:rPr lang="en-GB" sz="2400" dirty="0" smtClean="0"/>
              <a:t> </a:t>
            </a:r>
            <a:r>
              <a:rPr lang="en-GB" sz="2400" dirty="0"/>
              <a:t>de </a:t>
            </a:r>
            <a:r>
              <a:rPr lang="en-GB" sz="2400" dirty="0" err="1" smtClean="0"/>
              <a:t>diagnóstico</a:t>
            </a:r>
            <a:r>
              <a:rPr lang="en-GB" sz="2400" dirty="0" smtClean="0"/>
              <a:t> </a:t>
            </a:r>
            <a:r>
              <a:rPr lang="en-GB" sz="2400" dirty="0"/>
              <a:t>y </a:t>
            </a:r>
            <a:r>
              <a:rPr lang="en-GB" sz="2400" dirty="0" err="1" smtClean="0"/>
              <a:t>programación</a:t>
            </a:r>
            <a:r>
              <a:rPr lang="en-GB" sz="2400" dirty="0" smtClean="0"/>
              <a:t>.</a:t>
            </a:r>
            <a:endParaRPr lang="en-GB" sz="2400" dirty="0"/>
          </a:p>
          <a:p>
            <a:pPr>
              <a:buFont typeface="Arial" pitchFamily="34" charset="0"/>
              <a:buChar char="•"/>
            </a:pPr>
            <a:r>
              <a:rPr lang="en-GB" sz="2400" dirty="0" err="1" smtClean="0"/>
              <a:t>Oportunidades</a:t>
            </a:r>
            <a:r>
              <a:rPr lang="en-GB" sz="2400" dirty="0" smtClean="0"/>
              <a:t> </a:t>
            </a:r>
            <a:r>
              <a:rPr lang="en-GB" sz="2400" dirty="0" err="1" smtClean="0"/>
              <a:t>para</a:t>
            </a:r>
            <a:r>
              <a:rPr lang="en-GB" sz="2400" dirty="0" smtClean="0"/>
              <a:t> </a:t>
            </a:r>
            <a:r>
              <a:rPr lang="en-GB" sz="2400" dirty="0" err="1" smtClean="0"/>
              <a:t>presentaciones</a:t>
            </a:r>
            <a:r>
              <a:rPr lang="en-GB" sz="2400" dirty="0" smtClean="0"/>
              <a:t> y </a:t>
            </a:r>
            <a:r>
              <a:rPr lang="en-GB" sz="2400" dirty="0" err="1" smtClean="0"/>
              <a:t>discusiones</a:t>
            </a:r>
            <a:r>
              <a:rPr lang="en-GB" sz="2400" dirty="0" smtClean="0"/>
              <a:t> en </a:t>
            </a:r>
            <a:r>
              <a:rPr lang="en-GB" sz="2400" dirty="0" err="1" smtClean="0"/>
              <a:t>sesión</a:t>
            </a:r>
            <a:r>
              <a:rPr lang="en-GB" sz="2400" dirty="0" smtClean="0"/>
              <a:t> </a:t>
            </a:r>
            <a:r>
              <a:rPr lang="en-GB" sz="2400" dirty="0" err="1" smtClean="0"/>
              <a:t>plenaria</a:t>
            </a:r>
            <a:r>
              <a:rPr lang="en-GB" sz="2400" dirty="0" smtClean="0"/>
              <a:t> y en </a:t>
            </a:r>
            <a:r>
              <a:rPr lang="en-GB" sz="2400" dirty="0" err="1" smtClean="0"/>
              <a:t>grupos</a:t>
            </a:r>
            <a:r>
              <a:rPr lang="en-GB" sz="2400" dirty="0" smtClean="0"/>
              <a:t> de </a:t>
            </a:r>
            <a:r>
              <a:rPr lang="en-GB" sz="2400" dirty="0" err="1" smtClean="0"/>
              <a:t>trabajo</a:t>
            </a:r>
            <a:r>
              <a:rPr lang="en-GB" sz="2400" dirty="0" smtClean="0"/>
              <a:t>.</a:t>
            </a:r>
            <a:endParaRPr lang="es-ES_tradnl" sz="2400" dirty="0"/>
          </a:p>
          <a:p>
            <a:pPr>
              <a:buFont typeface="Arial" pitchFamily="34" charset="0"/>
              <a:buChar char="•"/>
            </a:pPr>
            <a:r>
              <a:rPr lang="en-GB" sz="2400" dirty="0" err="1" smtClean="0"/>
              <a:t>Introducción</a:t>
            </a:r>
            <a:r>
              <a:rPr lang="en-GB" sz="2400" dirty="0" smtClean="0"/>
              <a:t> a la </a:t>
            </a:r>
            <a:r>
              <a:rPr lang="en-GB" sz="2400" dirty="0" err="1" smtClean="0"/>
              <a:t>Convocatoria</a:t>
            </a:r>
            <a:r>
              <a:rPr lang="en-GB" sz="2400" dirty="0" smtClean="0"/>
              <a:t> Global </a:t>
            </a:r>
            <a:r>
              <a:rPr lang="en-GB" sz="2400" dirty="0" err="1" smtClean="0"/>
              <a:t>para</a:t>
            </a:r>
            <a:r>
              <a:rPr lang="en-GB" sz="2400" dirty="0" smtClean="0"/>
              <a:t> </a:t>
            </a:r>
            <a:r>
              <a:rPr lang="en-GB" sz="2400" dirty="0"/>
              <a:t>la </a:t>
            </a:r>
            <a:r>
              <a:rPr lang="en-GB" sz="2400" dirty="0" err="1" smtClean="0"/>
              <a:t>Presentación</a:t>
            </a:r>
            <a:r>
              <a:rPr lang="en-GB" sz="2400" dirty="0" smtClean="0"/>
              <a:t> de </a:t>
            </a:r>
            <a:r>
              <a:rPr lang="en-GB" sz="2400" dirty="0" err="1" smtClean="0"/>
              <a:t>Propuestas</a:t>
            </a:r>
            <a:r>
              <a:rPr lang="en-GB" sz="2400" dirty="0" smtClean="0"/>
              <a:t>, en particular la Nota Conceptual y </a:t>
            </a:r>
            <a:r>
              <a:rPr lang="en-GB" sz="2400" dirty="0" err="1" smtClean="0"/>
              <a:t>asisitir</a:t>
            </a:r>
            <a:r>
              <a:rPr lang="en-GB" sz="2400" dirty="0" smtClean="0"/>
              <a:t> en la </a:t>
            </a:r>
            <a:r>
              <a:rPr lang="en-GB" sz="2400" dirty="0" err="1" smtClean="0"/>
              <a:t>elaboración</a:t>
            </a:r>
            <a:r>
              <a:rPr lang="en-GB" sz="2400" dirty="0" smtClean="0"/>
              <a:t> de un </a:t>
            </a:r>
            <a:r>
              <a:rPr lang="en-GB" sz="2400" dirty="0" err="1" smtClean="0"/>
              <a:t>borrador</a:t>
            </a:r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En general: un </a:t>
            </a:r>
            <a:r>
              <a:rPr lang="en-GB" sz="2400" dirty="0" err="1" smtClean="0"/>
              <a:t>enfoque</a:t>
            </a:r>
            <a:r>
              <a:rPr lang="en-GB" sz="2400" dirty="0" smtClean="0"/>
              <a:t> informal e </a:t>
            </a:r>
            <a:r>
              <a:rPr lang="en-GB" sz="2400" dirty="0" err="1" smtClean="0"/>
              <a:t>interactivo</a:t>
            </a:r>
            <a:r>
              <a:rPr lang="en-GB" sz="2400" dirty="0" smtClean="0"/>
              <a:t>. </a:t>
            </a:r>
            <a:endParaRPr lang="es-ES_tradnl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36486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2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ChangeArrowheads="1"/>
          </p:cNvSpPr>
          <p:nvPr/>
        </p:nvSpPr>
        <p:spPr bwMode="auto">
          <a:xfrm>
            <a:off x="1547813" y="2997200"/>
            <a:ext cx="6264275" cy="2087563"/>
          </a:xfrm>
          <a:prstGeom prst="rect">
            <a:avLst/>
          </a:prstGeom>
          <a:solidFill>
            <a:srgbClr val="660066">
              <a:alpha val="70195"/>
            </a:srgbClr>
          </a:solidFill>
          <a:ln>
            <a:noFill/>
          </a:ln>
          <a:extLst/>
        </p:spPr>
        <p:txBody>
          <a:bodyPr wrap="none" anchor="ctr"/>
          <a:lstStyle/>
          <a:p>
            <a:endParaRPr lang="es-ES"/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1547813" y="1773238"/>
            <a:ext cx="6264275" cy="1223962"/>
          </a:xfrm>
          <a:prstGeom prst="rect">
            <a:avLst/>
          </a:prstGeom>
          <a:solidFill>
            <a:srgbClr val="F2F21A">
              <a:alpha val="70195"/>
            </a:srgbClr>
          </a:solidFill>
          <a:ln>
            <a:noFill/>
          </a:ln>
          <a:extLst/>
        </p:spPr>
        <p:txBody>
          <a:bodyPr wrap="none" anchor="ctr"/>
          <a:lstStyle/>
          <a:p>
            <a:endParaRPr lang="es-ES"/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1619250" y="1773238"/>
            <a:ext cx="6119813" cy="319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600" b="1" i="1" dirty="0">
                <a:latin typeface="Times New Roman" pitchFamily="18" charset="0"/>
              </a:rPr>
              <a:t>3. </a:t>
            </a:r>
            <a:r>
              <a:rPr lang="es-ES" sz="3600" b="1" i="1" dirty="0" smtClean="0">
                <a:latin typeface="Times New Roman" pitchFamily="18" charset="0"/>
              </a:rPr>
              <a:t>PROGRAMACIÓN </a:t>
            </a:r>
            <a:r>
              <a:rPr lang="es-ES" sz="3600" b="1" i="1" dirty="0">
                <a:latin typeface="Times New Roman" pitchFamily="18" charset="0"/>
              </a:rPr>
              <a:t>DE CAPACIDADES </a:t>
            </a:r>
          </a:p>
          <a:p>
            <a:pPr algn="ctr" eaLnBrk="1" hangingPunct="1">
              <a:spcBef>
                <a:spcPct val="20000"/>
              </a:spcBef>
            </a:pPr>
            <a:r>
              <a:rPr lang="es-ES" sz="3600" b="1" dirty="0" smtClean="0">
                <a:solidFill>
                  <a:schemeClr val="bg1"/>
                </a:solidFill>
                <a:latin typeface="Times New Roman" pitchFamily="18" charset="0"/>
              </a:rPr>
              <a:t>Sesión 6</a:t>
            </a:r>
            <a:endParaRPr lang="es-ES" sz="3600" b="1" dirty="0">
              <a:solidFill>
                <a:schemeClr val="bg1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s-CO" sz="3600" b="1" dirty="0" smtClean="0">
                <a:solidFill>
                  <a:schemeClr val="bg1"/>
                </a:solidFill>
                <a:latin typeface="Times New Roman" pitchFamily="18" charset="0"/>
              </a:rPr>
              <a:t>Identificación </a:t>
            </a:r>
            <a:r>
              <a:rPr lang="es-CO" sz="3600" b="1" dirty="0">
                <a:solidFill>
                  <a:schemeClr val="bg1"/>
                </a:solidFill>
                <a:latin typeface="Times New Roman" pitchFamily="18" charset="0"/>
              </a:rPr>
              <a:t>de la</a:t>
            </a:r>
          </a:p>
          <a:p>
            <a:pPr algn="ctr" eaLnBrk="1" hangingPunct="1">
              <a:spcBef>
                <a:spcPct val="20000"/>
              </a:spcBef>
            </a:pPr>
            <a:r>
              <a:rPr lang="es-CO" sz="3600" b="1" dirty="0" smtClean="0">
                <a:solidFill>
                  <a:schemeClr val="bg1"/>
                </a:solidFill>
                <a:latin typeface="Times New Roman" pitchFamily="18" charset="0"/>
              </a:rPr>
              <a:t>"lógica horizontal"</a:t>
            </a:r>
            <a:endParaRPr lang="es-ES" sz="36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50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75406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algn="ctr">
              <a:defRPr/>
            </a:pPr>
            <a:r>
              <a:rPr lang="es-ES_tradnl" sz="3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Lógica horizontal</a:t>
            </a:r>
            <a:endParaRPr lang="es-ES_tradnl" sz="3200" b="1" kern="1200" dirty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2420938" y="4772025"/>
            <a:ext cx="1389062" cy="687388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ES_tradnl" sz="1700" b="1"/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2420938" y="3962400"/>
            <a:ext cx="1389062" cy="679450"/>
          </a:xfrm>
          <a:prstGeom prst="rect">
            <a:avLst/>
          </a:prstGeom>
          <a:solidFill>
            <a:srgbClr val="51DC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ES_tradnl" sz="1700" b="1">
              <a:solidFill>
                <a:schemeClr val="bg1"/>
              </a:solidFill>
            </a:endParaRP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2420938" y="3152775"/>
            <a:ext cx="1389062" cy="687388"/>
          </a:xfrm>
          <a:prstGeom prst="rect">
            <a:avLst/>
          </a:prstGeom>
          <a:solidFill>
            <a:srgbClr val="00AE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ES_tradnl" sz="1700" b="1">
              <a:solidFill>
                <a:schemeClr val="bg1"/>
              </a:solidFill>
            </a:endParaRPr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2420938" y="2349500"/>
            <a:ext cx="1389062" cy="68738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ES_tradnl" sz="1700" b="1">
              <a:solidFill>
                <a:schemeClr val="bg1"/>
              </a:solidFill>
            </a:endParaRPr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3946525" y="4759325"/>
            <a:ext cx="1387475" cy="685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 sz="1700" b="1"/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5470525" y="4759325"/>
            <a:ext cx="1387475" cy="685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 sz="1700" b="1"/>
          </a:p>
        </p:txBody>
      </p:sp>
      <p:sp>
        <p:nvSpPr>
          <p:cNvPr id="55305" name="Rectangle 9"/>
          <p:cNvSpPr>
            <a:spLocks noChangeArrowheads="1"/>
          </p:cNvSpPr>
          <p:nvPr/>
        </p:nvSpPr>
        <p:spPr bwMode="auto">
          <a:xfrm>
            <a:off x="3946525" y="3949700"/>
            <a:ext cx="1387475" cy="677863"/>
          </a:xfrm>
          <a:prstGeom prst="rect">
            <a:avLst/>
          </a:prstGeom>
          <a:solidFill>
            <a:srgbClr val="90AAF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55306" name="Rectangle 10"/>
          <p:cNvSpPr>
            <a:spLocks noChangeArrowheads="1"/>
          </p:cNvSpPr>
          <p:nvPr/>
        </p:nvSpPr>
        <p:spPr bwMode="auto">
          <a:xfrm>
            <a:off x="5470525" y="3949700"/>
            <a:ext cx="1387475" cy="677863"/>
          </a:xfrm>
          <a:prstGeom prst="rect">
            <a:avLst/>
          </a:prstGeom>
          <a:solidFill>
            <a:srgbClr val="FEC168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3946525" y="3140075"/>
            <a:ext cx="1387475" cy="685800"/>
          </a:xfrm>
          <a:prstGeom prst="rect">
            <a:avLst/>
          </a:prstGeom>
          <a:solidFill>
            <a:srgbClr val="547CFA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55308" name="Rectangle 12"/>
          <p:cNvSpPr>
            <a:spLocks noChangeArrowheads="1"/>
          </p:cNvSpPr>
          <p:nvPr/>
        </p:nvSpPr>
        <p:spPr bwMode="auto">
          <a:xfrm>
            <a:off x="5470525" y="3124200"/>
            <a:ext cx="1387475" cy="685800"/>
          </a:xfrm>
          <a:prstGeom prst="rect">
            <a:avLst/>
          </a:prstGeom>
          <a:solidFill>
            <a:srgbClr val="FEAD3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55309" name="Rectangle 13"/>
          <p:cNvSpPr>
            <a:spLocks noChangeArrowheads="1"/>
          </p:cNvSpPr>
          <p:nvPr/>
        </p:nvSpPr>
        <p:spPr bwMode="auto">
          <a:xfrm>
            <a:off x="3946525" y="2336800"/>
            <a:ext cx="1387475" cy="685800"/>
          </a:xfrm>
          <a:prstGeom prst="rect">
            <a:avLst/>
          </a:prstGeom>
          <a:solidFill>
            <a:srgbClr val="0534C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55310" name="Rectangle 14"/>
          <p:cNvSpPr>
            <a:spLocks noChangeArrowheads="1"/>
          </p:cNvSpPr>
          <p:nvPr/>
        </p:nvSpPr>
        <p:spPr bwMode="auto">
          <a:xfrm>
            <a:off x="5470525" y="2336800"/>
            <a:ext cx="1387475" cy="685800"/>
          </a:xfrm>
          <a:prstGeom prst="rect">
            <a:avLst/>
          </a:prstGeom>
          <a:solidFill>
            <a:srgbClr val="E3880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55311" name="Rectangle 15"/>
          <p:cNvSpPr>
            <a:spLocks noChangeArrowheads="1"/>
          </p:cNvSpPr>
          <p:nvPr/>
        </p:nvSpPr>
        <p:spPr bwMode="auto">
          <a:xfrm>
            <a:off x="7004050" y="5562600"/>
            <a:ext cx="1377950" cy="685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 sz="1400" b="1"/>
          </a:p>
          <a:p>
            <a:endParaRPr lang="es-ES_tradnl" sz="1400" b="1"/>
          </a:p>
          <a:p>
            <a:endParaRPr lang="es-ES_tradnl" sz="1400" b="1"/>
          </a:p>
        </p:txBody>
      </p:sp>
      <p:sp>
        <p:nvSpPr>
          <p:cNvPr id="55312" name="Rectangle 16"/>
          <p:cNvSpPr>
            <a:spLocks noChangeArrowheads="1"/>
          </p:cNvSpPr>
          <p:nvPr/>
        </p:nvSpPr>
        <p:spPr bwMode="auto">
          <a:xfrm>
            <a:off x="7004050" y="4752975"/>
            <a:ext cx="1377950" cy="6778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55313" name="Rectangle 17"/>
          <p:cNvSpPr>
            <a:spLocks noChangeArrowheads="1"/>
          </p:cNvSpPr>
          <p:nvPr/>
        </p:nvSpPr>
        <p:spPr bwMode="auto">
          <a:xfrm>
            <a:off x="7004050" y="3943350"/>
            <a:ext cx="1377950" cy="685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55314" name="Rectangle 18"/>
          <p:cNvSpPr>
            <a:spLocks noChangeArrowheads="1"/>
          </p:cNvSpPr>
          <p:nvPr/>
        </p:nvSpPr>
        <p:spPr bwMode="auto">
          <a:xfrm>
            <a:off x="7004050" y="3140075"/>
            <a:ext cx="1377950" cy="685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85075" name="Line 19"/>
          <p:cNvSpPr>
            <a:spLocks noChangeShapeType="1"/>
          </p:cNvSpPr>
          <p:nvPr/>
        </p:nvSpPr>
        <p:spPr bwMode="auto">
          <a:xfrm>
            <a:off x="3124200" y="2667000"/>
            <a:ext cx="3124200" cy="0"/>
          </a:xfrm>
          <a:prstGeom prst="line">
            <a:avLst/>
          </a:prstGeom>
          <a:noFill/>
          <a:ln w="50800">
            <a:solidFill>
              <a:srgbClr val="000099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685076" name="Line 20"/>
          <p:cNvSpPr>
            <a:spLocks noChangeShapeType="1"/>
          </p:cNvSpPr>
          <p:nvPr/>
        </p:nvSpPr>
        <p:spPr bwMode="auto">
          <a:xfrm>
            <a:off x="3124200" y="3505200"/>
            <a:ext cx="3124200" cy="0"/>
          </a:xfrm>
          <a:prstGeom prst="line">
            <a:avLst/>
          </a:prstGeom>
          <a:noFill/>
          <a:ln w="50800">
            <a:solidFill>
              <a:srgbClr val="000099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685077" name="Line 21"/>
          <p:cNvSpPr>
            <a:spLocks noChangeShapeType="1"/>
          </p:cNvSpPr>
          <p:nvPr/>
        </p:nvSpPr>
        <p:spPr bwMode="auto">
          <a:xfrm>
            <a:off x="3124200" y="4343400"/>
            <a:ext cx="3124200" cy="0"/>
          </a:xfrm>
          <a:prstGeom prst="line">
            <a:avLst/>
          </a:prstGeom>
          <a:noFill/>
          <a:ln w="50800">
            <a:solidFill>
              <a:srgbClr val="000099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55319" name="Rectangle 20"/>
          <p:cNvSpPr>
            <a:spLocks noChangeArrowheads="1"/>
          </p:cNvSpPr>
          <p:nvPr/>
        </p:nvSpPr>
        <p:spPr bwMode="auto">
          <a:xfrm>
            <a:off x="3924300" y="1700213"/>
            <a:ext cx="1444625" cy="351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7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Indicadores</a:t>
            </a:r>
            <a:endParaRPr lang="es-ES_tradnl" sz="17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320" name="Rectangle 21"/>
          <p:cNvSpPr>
            <a:spLocks noChangeArrowheads="1"/>
          </p:cNvSpPr>
          <p:nvPr/>
        </p:nvSpPr>
        <p:spPr bwMode="auto">
          <a:xfrm>
            <a:off x="5489575" y="1576388"/>
            <a:ext cx="1444625" cy="1005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es-ES_tradnl" sz="17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Fuentes de  verificación</a:t>
            </a:r>
          </a:p>
          <a:p>
            <a:pPr algn="ctr">
              <a:spcBef>
                <a:spcPct val="50000"/>
              </a:spcBef>
            </a:pPr>
            <a:endParaRPr lang="es-ES_tradnl" sz="17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321" name="Rectangle 22"/>
          <p:cNvSpPr>
            <a:spLocks noChangeArrowheads="1"/>
          </p:cNvSpPr>
          <p:nvPr/>
        </p:nvSpPr>
        <p:spPr bwMode="auto">
          <a:xfrm>
            <a:off x="6948488" y="1700213"/>
            <a:ext cx="1655762" cy="351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7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Supuestos</a:t>
            </a:r>
            <a:endParaRPr lang="es-ES_tradnl" sz="17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322" name="Rectangle 23"/>
          <p:cNvSpPr>
            <a:spLocks noChangeArrowheads="1"/>
          </p:cNvSpPr>
          <p:nvPr/>
        </p:nvSpPr>
        <p:spPr bwMode="auto">
          <a:xfrm>
            <a:off x="683568" y="2349500"/>
            <a:ext cx="1598612" cy="70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Objetivo General</a:t>
            </a:r>
            <a:endParaRPr lang="es-ES_tradnl" sz="2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323" name="Rectangle 24"/>
          <p:cNvSpPr>
            <a:spLocks noChangeArrowheads="1"/>
          </p:cNvSpPr>
          <p:nvPr/>
        </p:nvSpPr>
        <p:spPr bwMode="auto">
          <a:xfrm>
            <a:off x="755576" y="3187700"/>
            <a:ext cx="1598612" cy="70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Resultado esperado</a:t>
            </a:r>
            <a:endParaRPr lang="es-ES_tradnl" sz="2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324" name="Rectangle 25"/>
          <p:cNvSpPr>
            <a:spLocks noChangeArrowheads="1"/>
          </p:cNvSpPr>
          <p:nvPr/>
        </p:nvSpPr>
        <p:spPr bwMode="auto">
          <a:xfrm>
            <a:off x="755576" y="4102100"/>
            <a:ext cx="1598612" cy="397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Productos</a:t>
            </a:r>
            <a:endParaRPr lang="es-ES_tradnl" sz="2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325" name="Rectangle 26"/>
          <p:cNvSpPr>
            <a:spLocks noChangeArrowheads="1"/>
          </p:cNvSpPr>
          <p:nvPr/>
        </p:nvSpPr>
        <p:spPr bwMode="auto">
          <a:xfrm>
            <a:off x="576536" y="4876800"/>
            <a:ext cx="1835224" cy="397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Actividades</a:t>
            </a:r>
            <a:endParaRPr lang="es-ES_tradnl" sz="2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1"/>
          <p:cNvSpPr>
            <a:spLocks noChangeArrowheads="1"/>
          </p:cNvSpPr>
          <p:nvPr/>
        </p:nvSpPr>
        <p:spPr bwMode="auto">
          <a:xfrm>
            <a:off x="2267744" y="1628800"/>
            <a:ext cx="1516633" cy="61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7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Lógica de la </a:t>
            </a:r>
            <a:r>
              <a:rPr lang="es-ES_tradnl" sz="17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intervención</a:t>
            </a:r>
            <a:endParaRPr lang="es-ES_tradnl" sz="17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D8B1B-4EBA-4F15-8DA0-94DD9716041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66023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85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85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85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5075" grpId="0" animBg="1"/>
      <p:bldP spid="685076" grpId="0" animBg="1"/>
      <p:bldP spid="685077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90872" y="1556792"/>
            <a:ext cx="8229600" cy="4525963"/>
          </a:xfrm>
        </p:spPr>
        <p:txBody>
          <a:bodyPr/>
          <a:lstStyle/>
          <a:p>
            <a:r>
              <a:rPr lang="es-CO" dirty="0"/>
              <a:t>todo </a:t>
            </a:r>
            <a:r>
              <a:rPr lang="es-CO" b="1" dirty="0"/>
              <a:t>resultado</a:t>
            </a:r>
            <a:r>
              <a:rPr lang="es-CO" dirty="0"/>
              <a:t> u </a:t>
            </a:r>
            <a:r>
              <a:rPr lang="es-CO" b="1" dirty="0"/>
              <a:t>objetivo</a:t>
            </a:r>
            <a:r>
              <a:rPr lang="es-CO" dirty="0"/>
              <a:t> se expresa mediante, al menos, un </a:t>
            </a:r>
            <a:r>
              <a:rPr lang="es-CO" b="1" dirty="0" smtClean="0"/>
              <a:t>indicador verificable objetivamente</a:t>
            </a:r>
            <a:r>
              <a:rPr lang="es-CO" dirty="0" smtClean="0"/>
              <a:t>.</a:t>
            </a:r>
          </a:p>
          <a:p>
            <a:r>
              <a:rPr lang="es-CO" dirty="0" smtClean="0"/>
              <a:t>Ese </a:t>
            </a:r>
            <a:r>
              <a:rPr lang="es-CO" b="1" dirty="0"/>
              <a:t>indicador</a:t>
            </a:r>
            <a:r>
              <a:rPr lang="es-CO" dirty="0"/>
              <a:t> debe poder </a:t>
            </a:r>
            <a:r>
              <a:rPr lang="es-CO" dirty="0" smtClean="0"/>
              <a:t>comprobarse mediante </a:t>
            </a:r>
            <a:r>
              <a:rPr lang="es-CO" dirty="0"/>
              <a:t>una </a:t>
            </a:r>
            <a:r>
              <a:rPr lang="es-CO" b="1" dirty="0"/>
              <a:t>fuente de </a:t>
            </a:r>
            <a:r>
              <a:rPr lang="es-CO" b="1" dirty="0" smtClean="0"/>
              <a:t>verificación  </a:t>
            </a:r>
            <a:r>
              <a:rPr lang="es-CO" dirty="0" smtClean="0"/>
              <a:t>específica</a:t>
            </a:r>
            <a:r>
              <a:rPr lang="es-CO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D8B1B-4EBA-4F15-8DA0-94DD9716041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O" sz="3200" dirty="0" smtClean="0"/>
              <a:t>Lógica Horizontal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1794631878"/>
      </p:ext>
    </p:extLst>
  </p:cSld>
  <p:clrMapOvr>
    <a:masterClrMapping/>
  </p:clrMapOvr>
  <p:transition>
    <p:fade thruBlk="1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116013" y="228600"/>
            <a:ext cx="7162800" cy="823913"/>
          </a:xfrm>
        </p:spPr>
        <p:txBody>
          <a:bodyPr/>
          <a:lstStyle/>
          <a:p>
            <a:pPr algn="ctr">
              <a:defRPr/>
            </a:pPr>
            <a:r>
              <a:rPr lang="en-GB" sz="3200" dirty="0" err="1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Indicadores</a:t>
            </a:r>
            <a:r>
              <a:rPr lang="en-GB" sz="3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GB" sz="32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del </a:t>
            </a:r>
            <a:r>
              <a:rPr lang="en-GB" sz="3200" dirty="0" err="1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proyecto</a:t>
            </a:r>
            <a:r>
              <a:rPr lang="en-GB" sz="3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(</a:t>
            </a:r>
            <a:r>
              <a:rPr lang="en-GB" sz="32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</a:t>
            </a:r>
            <a:r>
              <a:rPr lang="en-GB" sz="3200" b="1" kern="1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)</a:t>
            </a:r>
            <a:endParaRPr lang="en-GB" sz="3200" b="1" kern="1200" dirty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870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525588"/>
            <a:ext cx="7772400" cy="4495800"/>
          </a:xfrm>
        </p:spPr>
        <p:txBody>
          <a:bodyPr>
            <a:normAutofit/>
          </a:bodyPr>
          <a:lstStyle/>
          <a:p>
            <a:pPr lvl="1"/>
            <a:r>
              <a:rPr lang="es-CO" sz="26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Definir qué </a:t>
            </a:r>
            <a:r>
              <a:rPr lang="es-CO" sz="26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necesita </a:t>
            </a:r>
            <a:r>
              <a:rPr lang="es-CO" sz="26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medir </a:t>
            </a:r>
            <a:r>
              <a:rPr lang="es-CO" sz="26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la </a:t>
            </a:r>
            <a:r>
              <a:rPr lang="es-CO" sz="26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EFS </a:t>
            </a:r>
            <a:r>
              <a:rPr lang="es-CO" sz="26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para ayudarnos </a:t>
            </a:r>
            <a:r>
              <a:rPr lang="es-CO" sz="26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a </a:t>
            </a:r>
            <a:r>
              <a:rPr lang="es-CO" sz="26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valorar el desempeño en </a:t>
            </a:r>
            <a:r>
              <a:rPr lang="es-CO" sz="26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la </a:t>
            </a:r>
            <a:r>
              <a:rPr lang="es-CO" sz="26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elaboración </a:t>
            </a:r>
            <a:r>
              <a:rPr lang="es-CO" sz="26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de los productos del proyecto, y el logro de los resultados </a:t>
            </a:r>
            <a:r>
              <a:rPr lang="es-CO" sz="26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esperados y el objetivo general.</a:t>
            </a:r>
          </a:p>
          <a:p>
            <a:pPr lvl="1"/>
            <a:endParaRPr lang="es-CO" sz="2600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1"/>
            <a:r>
              <a:rPr lang="es-CO" sz="26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Especificar aún más la cantidad prevista y la calidad de los productos, los resultados y el objetivo </a:t>
            </a:r>
            <a:r>
              <a:rPr lang="es-CO" sz="26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general</a:t>
            </a:r>
            <a:endParaRPr lang="en-GB" sz="2600" dirty="0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53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23814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07" grpId="0" build="p" bldLvl="2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042988" y="188913"/>
            <a:ext cx="7162800" cy="93662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GB" sz="3200" dirty="0" err="1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Indicadores</a:t>
            </a:r>
            <a:r>
              <a:rPr lang="en-GB" sz="32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del </a:t>
            </a:r>
            <a:r>
              <a:rPr lang="en-GB" sz="3200" dirty="0" err="1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proyecto</a:t>
            </a:r>
            <a:r>
              <a:rPr lang="en-GB" sz="32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GB" sz="3200" b="1" kern="1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(2)</a:t>
            </a:r>
            <a:endParaRPr lang="en-GB" sz="3200" b="1" kern="1200" dirty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1050"/>
          <p:cNvGrpSpPr>
            <a:grpSpLocks/>
          </p:cNvGrpSpPr>
          <p:nvPr/>
        </p:nvGrpSpPr>
        <p:grpSpPr bwMode="auto">
          <a:xfrm>
            <a:off x="325439" y="1127127"/>
            <a:ext cx="4391025" cy="4495803"/>
            <a:chOff x="386" y="710"/>
            <a:chExt cx="2766" cy="2832"/>
          </a:xfrm>
        </p:grpSpPr>
        <p:sp>
          <p:nvSpPr>
            <p:cNvPr id="57361" name="Text Box 1027"/>
            <p:cNvSpPr txBox="1">
              <a:spLocks noChangeArrowheads="1"/>
            </p:cNvSpPr>
            <p:nvPr/>
          </p:nvSpPr>
          <p:spPr bwMode="auto">
            <a:xfrm>
              <a:off x="386" y="710"/>
              <a:ext cx="2766" cy="6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200" b="1" dirty="0" err="1" smtClean="0"/>
                <a:t>Jerarquía</a:t>
              </a:r>
              <a:r>
                <a:rPr lang="en-GB" sz="3200" b="1" dirty="0" smtClean="0"/>
                <a:t> </a:t>
              </a:r>
              <a:r>
                <a:rPr lang="en-GB" sz="3200" b="1" dirty="0"/>
                <a:t>del </a:t>
              </a:r>
              <a:r>
                <a:rPr lang="en-GB" sz="3200" b="1" dirty="0" err="1"/>
                <a:t>marco</a:t>
              </a:r>
              <a:r>
                <a:rPr lang="en-GB" sz="3200" b="1" dirty="0"/>
                <a:t> </a:t>
              </a:r>
              <a:r>
                <a:rPr lang="en-GB" sz="3200" b="1" dirty="0" err="1" smtClean="0"/>
                <a:t>lógico</a:t>
              </a:r>
              <a:endParaRPr lang="en-GB" sz="3200" b="1" dirty="0"/>
            </a:p>
          </p:txBody>
        </p:sp>
        <p:sp>
          <p:nvSpPr>
            <p:cNvPr id="57362" name="Text Box 1029"/>
            <p:cNvSpPr txBox="1">
              <a:spLocks noChangeArrowheads="1"/>
            </p:cNvSpPr>
            <p:nvPr/>
          </p:nvSpPr>
          <p:spPr bwMode="auto">
            <a:xfrm>
              <a:off x="528" y="1584"/>
              <a:ext cx="1943" cy="19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dirty="0" err="1" smtClean="0"/>
                <a:t>Objetivo</a:t>
              </a:r>
              <a:r>
                <a:rPr lang="en-GB" sz="2800" dirty="0" smtClean="0"/>
                <a:t> General</a:t>
              </a:r>
              <a:endParaRPr lang="en-GB" sz="2800" dirty="0"/>
            </a:p>
            <a:p>
              <a:pPr eaLnBrk="1" hangingPunct="1">
                <a:spcBef>
                  <a:spcPct val="50000"/>
                </a:spcBef>
              </a:pPr>
              <a:r>
                <a:rPr lang="en-GB" sz="2800" dirty="0" err="1" smtClean="0"/>
                <a:t>Propósito</a:t>
              </a:r>
              <a:endParaRPr lang="en-GB" sz="2800" dirty="0"/>
            </a:p>
            <a:p>
              <a:pPr eaLnBrk="1" hangingPunct="1">
                <a:spcBef>
                  <a:spcPct val="50000"/>
                </a:spcBef>
              </a:pPr>
              <a:r>
                <a:rPr lang="en-GB" sz="2800" dirty="0" err="1" smtClean="0"/>
                <a:t>Productos</a:t>
              </a:r>
              <a:endParaRPr lang="en-GB" sz="2800" dirty="0"/>
            </a:p>
            <a:p>
              <a:pPr eaLnBrk="1" hangingPunct="1">
                <a:spcBef>
                  <a:spcPct val="50000"/>
                </a:spcBef>
              </a:pPr>
              <a:r>
                <a:rPr lang="en-GB" sz="2800" dirty="0" err="1" smtClean="0"/>
                <a:t>Actividades</a:t>
              </a:r>
              <a:endParaRPr lang="en-GB" sz="2800" dirty="0"/>
            </a:p>
            <a:p>
              <a:pPr eaLnBrk="1" hangingPunct="1">
                <a:spcBef>
                  <a:spcPct val="50000"/>
                </a:spcBef>
              </a:pPr>
              <a:r>
                <a:rPr lang="en-GB" sz="2800" dirty="0" err="1" smtClean="0"/>
                <a:t>Insumos</a:t>
              </a:r>
              <a:r>
                <a:rPr lang="en-GB" sz="2800" dirty="0" smtClean="0"/>
                <a:t>/</a:t>
              </a:r>
              <a:r>
                <a:rPr lang="en-GB" sz="2800" dirty="0" err="1" smtClean="0"/>
                <a:t>recursos</a:t>
              </a:r>
              <a:r>
                <a:rPr lang="en-GB" dirty="0" smtClean="0"/>
                <a:t> </a:t>
              </a:r>
              <a:endParaRPr lang="en-GB" dirty="0"/>
            </a:p>
          </p:txBody>
        </p:sp>
      </p:grpSp>
      <p:grpSp>
        <p:nvGrpSpPr>
          <p:cNvPr id="3" name="Group 1051"/>
          <p:cNvGrpSpPr>
            <a:grpSpLocks/>
          </p:cNvGrpSpPr>
          <p:nvPr/>
        </p:nvGrpSpPr>
        <p:grpSpPr bwMode="auto">
          <a:xfrm>
            <a:off x="4741863" y="1196977"/>
            <a:ext cx="4438650" cy="3779840"/>
            <a:chOff x="3168" y="754"/>
            <a:chExt cx="2796" cy="2381"/>
          </a:xfrm>
        </p:grpSpPr>
        <p:sp>
          <p:nvSpPr>
            <p:cNvPr id="57359" name="Text Box 1028"/>
            <p:cNvSpPr txBox="1">
              <a:spLocks noChangeArrowheads="1"/>
            </p:cNvSpPr>
            <p:nvPr/>
          </p:nvSpPr>
          <p:spPr bwMode="auto">
            <a:xfrm>
              <a:off x="3168" y="754"/>
              <a:ext cx="2796" cy="6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200" b="1" dirty="0" err="1" smtClean="0">
                  <a:solidFill>
                    <a:srgbClr val="000000"/>
                  </a:solidFill>
                </a:rPr>
                <a:t>Terminología</a:t>
              </a:r>
              <a:r>
                <a:rPr lang="en-GB" sz="3200" b="1" dirty="0" smtClean="0">
                  <a:solidFill>
                    <a:srgbClr val="000000"/>
                  </a:solidFill>
                </a:rPr>
                <a:t> </a:t>
              </a:r>
              <a:r>
                <a:rPr lang="en-GB" sz="3200" b="1" dirty="0" err="1" smtClean="0">
                  <a:solidFill>
                    <a:srgbClr val="000000"/>
                  </a:solidFill>
                </a:rPr>
                <a:t>Indicador</a:t>
              </a:r>
              <a:endParaRPr lang="en-GB" sz="3200" b="1" dirty="0">
                <a:solidFill>
                  <a:srgbClr val="000000"/>
                </a:solidFill>
              </a:endParaRPr>
            </a:p>
          </p:txBody>
        </p:sp>
        <p:sp>
          <p:nvSpPr>
            <p:cNvPr id="57360" name="Text Box 1030"/>
            <p:cNvSpPr txBox="1">
              <a:spLocks noChangeArrowheads="1"/>
            </p:cNvSpPr>
            <p:nvPr/>
          </p:nvSpPr>
          <p:spPr bwMode="auto">
            <a:xfrm>
              <a:off x="3264" y="1584"/>
              <a:ext cx="1248" cy="1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dirty="0" err="1" smtClean="0"/>
                <a:t>Impacto</a:t>
              </a:r>
              <a:endParaRPr lang="en-GB" sz="2800" dirty="0"/>
            </a:p>
            <a:p>
              <a:pPr eaLnBrk="1" hangingPunct="1">
                <a:spcBef>
                  <a:spcPct val="50000"/>
                </a:spcBef>
              </a:pPr>
              <a:r>
                <a:rPr lang="en-GB" sz="2800" dirty="0" err="1" smtClean="0"/>
                <a:t>Resultado</a:t>
              </a:r>
              <a:r>
                <a:rPr lang="en-GB" sz="2800" dirty="0" smtClean="0"/>
                <a:t> </a:t>
              </a:r>
              <a:endParaRPr lang="en-GB" sz="2800" dirty="0"/>
            </a:p>
            <a:p>
              <a:pPr eaLnBrk="1" hangingPunct="1">
                <a:spcBef>
                  <a:spcPct val="50000"/>
                </a:spcBef>
              </a:pPr>
              <a:r>
                <a:rPr lang="en-GB" sz="2800" dirty="0" err="1" smtClean="0"/>
                <a:t>Producto</a:t>
              </a:r>
              <a:endParaRPr lang="en-GB" sz="2800" dirty="0"/>
            </a:p>
            <a:p>
              <a:pPr eaLnBrk="1" hangingPunct="1">
                <a:spcBef>
                  <a:spcPct val="50000"/>
                </a:spcBef>
              </a:pPr>
              <a:r>
                <a:rPr lang="en-GB" sz="2800" dirty="0" err="1" smtClean="0"/>
                <a:t>Insumo</a:t>
              </a:r>
              <a:endParaRPr lang="en-GB" sz="2800" dirty="0"/>
            </a:p>
          </p:txBody>
        </p:sp>
      </p:grpSp>
      <p:sp>
        <p:nvSpPr>
          <p:cNvPr id="57349" name="Text Box 1038"/>
          <p:cNvSpPr txBox="1">
            <a:spLocks noChangeArrowheads="1"/>
          </p:cNvSpPr>
          <p:nvPr/>
        </p:nvSpPr>
        <p:spPr bwMode="auto">
          <a:xfrm>
            <a:off x="3446463" y="2667000"/>
            <a:ext cx="114300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/>
          </a:p>
          <a:p>
            <a:pPr eaLnBrk="1" hangingPunct="1">
              <a:spcBef>
                <a:spcPct val="50000"/>
              </a:spcBef>
            </a:pPr>
            <a:endParaRPr lang="en-GB"/>
          </a:p>
          <a:p>
            <a:pPr eaLnBrk="1" hangingPunct="1">
              <a:spcBef>
                <a:spcPct val="50000"/>
              </a:spcBef>
            </a:pPr>
            <a:endParaRPr lang="en-GB"/>
          </a:p>
          <a:p>
            <a:pPr eaLnBrk="1" hangingPunct="1">
              <a:spcBef>
                <a:spcPct val="50000"/>
              </a:spcBef>
            </a:pPr>
            <a:endParaRPr lang="en-GB"/>
          </a:p>
          <a:p>
            <a:pPr eaLnBrk="1" hangingPunct="1">
              <a:spcBef>
                <a:spcPct val="50000"/>
              </a:spcBef>
            </a:pPr>
            <a:endParaRPr lang="en-GB"/>
          </a:p>
        </p:txBody>
      </p:sp>
      <p:grpSp>
        <p:nvGrpSpPr>
          <p:cNvPr id="4" name="Group 1048"/>
          <p:cNvGrpSpPr>
            <a:grpSpLocks/>
          </p:cNvGrpSpPr>
          <p:nvPr/>
        </p:nvGrpSpPr>
        <p:grpSpPr bwMode="auto">
          <a:xfrm>
            <a:off x="3708400" y="2819400"/>
            <a:ext cx="838200" cy="2438400"/>
            <a:chOff x="2448" y="1776"/>
            <a:chExt cx="528" cy="1536"/>
          </a:xfrm>
        </p:grpSpPr>
        <p:sp>
          <p:nvSpPr>
            <p:cNvPr id="57354" name="Line 1039"/>
            <p:cNvSpPr>
              <a:spLocks noChangeShapeType="1"/>
            </p:cNvSpPr>
            <p:nvPr/>
          </p:nvSpPr>
          <p:spPr bwMode="auto">
            <a:xfrm>
              <a:off x="2448" y="1776"/>
              <a:ext cx="52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57355" name="Line 1042"/>
            <p:cNvSpPr>
              <a:spLocks noChangeShapeType="1"/>
            </p:cNvSpPr>
            <p:nvPr/>
          </p:nvSpPr>
          <p:spPr bwMode="auto">
            <a:xfrm>
              <a:off x="2448" y="2160"/>
              <a:ext cx="52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57356" name="Line 1043"/>
            <p:cNvSpPr>
              <a:spLocks noChangeShapeType="1"/>
            </p:cNvSpPr>
            <p:nvPr/>
          </p:nvSpPr>
          <p:spPr bwMode="auto">
            <a:xfrm>
              <a:off x="2448" y="2544"/>
              <a:ext cx="52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57357" name="Line 1044"/>
            <p:cNvSpPr>
              <a:spLocks noChangeShapeType="1"/>
            </p:cNvSpPr>
            <p:nvPr/>
          </p:nvSpPr>
          <p:spPr bwMode="auto">
            <a:xfrm>
              <a:off x="2448" y="2928"/>
              <a:ext cx="52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57358" name="Line 1045"/>
            <p:cNvSpPr>
              <a:spLocks noChangeShapeType="1"/>
            </p:cNvSpPr>
            <p:nvPr/>
          </p:nvSpPr>
          <p:spPr bwMode="auto">
            <a:xfrm flipV="1">
              <a:off x="2448" y="3072"/>
              <a:ext cx="528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5" name="Group 1049"/>
          <p:cNvGrpSpPr>
            <a:grpSpLocks/>
          </p:cNvGrpSpPr>
          <p:nvPr/>
        </p:nvGrpSpPr>
        <p:grpSpPr bwMode="auto">
          <a:xfrm>
            <a:off x="6678488" y="3200400"/>
            <a:ext cx="2286000" cy="1016000"/>
            <a:chOff x="4176" y="2016"/>
            <a:chExt cx="1440" cy="640"/>
          </a:xfrm>
        </p:grpSpPr>
        <p:sp>
          <p:nvSpPr>
            <p:cNvPr id="57352" name="AutoShape 1046"/>
            <p:cNvSpPr>
              <a:spLocks/>
            </p:cNvSpPr>
            <p:nvPr/>
          </p:nvSpPr>
          <p:spPr bwMode="auto">
            <a:xfrm>
              <a:off x="4176" y="2160"/>
              <a:ext cx="288" cy="432"/>
            </a:xfrm>
            <a:prstGeom prst="rightBrace">
              <a:avLst>
                <a:gd name="adj1" fmla="val 125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7353" name="Text Box 1047"/>
            <p:cNvSpPr txBox="1">
              <a:spLocks noChangeArrowheads="1"/>
            </p:cNvSpPr>
            <p:nvPr/>
          </p:nvSpPr>
          <p:spPr bwMode="auto">
            <a:xfrm>
              <a:off x="4608" y="2016"/>
              <a:ext cx="1008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 dirty="0" err="1" smtClean="0"/>
                <a:t>Monitoreo</a:t>
              </a:r>
              <a:r>
                <a:rPr lang="en-GB" sz="2000" dirty="0" smtClean="0"/>
                <a:t> </a:t>
              </a:r>
              <a:r>
                <a:rPr lang="en-GB" sz="2000" dirty="0" err="1" smtClean="0"/>
                <a:t>basado</a:t>
              </a:r>
              <a:r>
                <a:rPr lang="en-GB" sz="2000" dirty="0" smtClean="0"/>
                <a:t> en </a:t>
              </a:r>
              <a:r>
                <a:rPr lang="en-GB" sz="2000" dirty="0" err="1" smtClean="0"/>
                <a:t>resultados</a:t>
              </a:r>
              <a:endParaRPr lang="en-GB" sz="2000" dirty="0"/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D8B1B-4EBA-4F15-8DA0-94DD9716041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7030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260350"/>
            <a:ext cx="7150100" cy="736600"/>
          </a:xfrm>
        </p:spPr>
        <p:txBody>
          <a:bodyPr>
            <a:normAutofit/>
          </a:bodyPr>
          <a:lstStyle/>
          <a:p>
            <a:pPr algn="ctr"/>
            <a:r>
              <a:rPr lang="en-GB" sz="3200" dirty="0" err="1"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Indicadores</a:t>
            </a:r>
            <a:r>
              <a:rPr lang="en-GB" sz="3200" dirty="0"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 del </a:t>
            </a:r>
            <a:r>
              <a:rPr lang="en-GB" sz="3200" dirty="0" err="1"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proyecto</a:t>
            </a:r>
            <a:r>
              <a:rPr lang="en-GB" sz="3200" dirty="0"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GB" sz="3200" b="1" dirty="0" smtClean="0"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(3)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196752"/>
            <a:ext cx="8153400" cy="5080248"/>
          </a:xfrm>
        </p:spPr>
        <p:txBody>
          <a:bodyPr>
            <a:normAutofit/>
          </a:bodyPr>
          <a:lstStyle/>
          <a:p>
            <a:pPr marL="476250" indent="-476250">
              <a:buFont typeface="Wingdings" pitchFamily="2" charset="2"/>
              <a:buNone/>
            </a:pPr>
            <a:r>
              <a:rPr lang="en-GB" sz="28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Los </a:t>
            </a:r>
            <a:r>
              <a:rPr lang="en-GB" sz="28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indicadores</a:t>
            </a:r>
            <a:r>
              <a:rPr lang="en-GB" sz="28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deben</a:t>
            </a:r>
            <a:r>
              <a:rPr lang="en-GB" sz="28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ser</a:t>
            </a:r>
            <a:r>
              <a:rPr lang="en-GB" sz="28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“</a:t>
            </a:r>
            <a:r>
              <a:rPr lang="en-GB" altLang="ja-JP" sz="28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Objetivamente</a:t>
            </a:r>
            <a:r>
              <a:rPr lang="en-GB" altLang="ja-JP" sz="28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GB" altLang="ja-JP" sz="28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Verificables</a:t>
            </a:r>
            <a:r>
              <a:rPr lang="en-GB" altLang="ja-JP" sz="28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”:</a:t>
            </a:r>
          </a:p>
          <a:p>
            <a:pPr marL="476250" indent="-476250" algn="just">
              <a:lnSpc>
                <a:spcPct val="90000"/>
              </a:lnSpc>
              <a:buClr>
                <a:srgbClr val="009999"/>
              </a:buClr>
              <a:buSzPct val="75000"/>
              <a:buFontTx/>
              <a:buNone/>
            </a:pPr>
            <a:r>
              <a:rPr lang="en-GB" sz="4000" b="1" u="sng" dirty="0" err="1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</a:t>
            </a:r>
            <a:r>
              <a:rPr lang="en-GB" sz="2800" u="sng" dirty="0" err="1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specíficos</a:t>
            </a:r>
            <a:r>
              <a:rPr lang="en-GB" sz="28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: al </a:t>
            </a:r>
            <a:r>
              <a:rPr lang="en-GB" sz="2800" dirty="0" err="1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objetivo</a:t>
            </a:r>
            <a:r>
              <a:rPr lang="en-GB" sz="28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que</a:t>
            </a:r>
            <a:r>
              <a:rPr lang="en-GB" sz="28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estan</a:t>
            </a:r>
            <a:r>
              <a:rPr lang="en-GB" sz="28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midiendo</a:t>
            </a:r>
            <a:endParaRPr lang="en-GB" sz="2800" dirty="0" smtClean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476250" indent="-476250" algn="just">
              <a:lnSpc>
                <a:spcPct val="90000"/>
              </a:lnSpc>
              <a:buClr>
                <a:srgbClr val="009999"/>
              </a:buClr>
              <a:buSzPct val="75000"/>
              <a:buFontTx/>
              <a:buNone/>
            </a:pPr>
            <a:r>
              <a:rPr lang="en-GB" sz="4000" b="1" u="sng" dirty="0" err="1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M</a:t>
            </a:r>
            <a:r>
              <a:rPr lang="en-GB" sz="2800" u="sng" dirty="0" err="1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edibles</a:t>
            </a:r>
            <a:r>
              <a:rPr lang="en-GB" sz="2800" u="sng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:</a:t>
            </a:r>
            <a:r>
              <a:rPr lang="en-GB" sz="28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GB" sz="28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en </a:t>
            </a:r>
            <a:r>
              <a:rPr lang="en-GB" sz="2800" dirty="0" err="1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términos</a:t>
            </a:r>
            <a:r>
              <a:rPr lang="en-GB" sz="28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de </a:t>
            </a:r>
            <a:r>
              <a:rPr lang="en-GB" sz="2800" dirty="0" err="1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calidad</a:t>
            </a:r>
            <a:r>
              <a:rPr lang="en-GB" sz="28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y / o </a:t>
            </a:r>
            <a:r>
              <a:rPr lang="en-GB" sz="2800" dirty="0" err="1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cantidad</a:t>
            </a:r>
            <a:endParaRPr lang="en-GB" sz="2800" dirty="0" smtClean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476250" indent="-476250" algn="just">
              <a:lnSpc>
                <a:spcPct val="90000"/>
              </a:lnSpc>
              <a:buClr>
                <a:srgbClr val="009999"/>
              </a:buClr>
              <a:buSzPct val="75000"/>
              <a:buFontTx/>
              <a:buNone/>
            </a:pPr>
            <a:r>
              <a:rPr lang="en-GB" sz="4000" b="1" u="sng" dirty="0" err="1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</a:t>
            </a:r>
            <a:r>
              <a:rPr lang="en-GB" sz="2800" u="sng" dirty="0" err="1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isponibles</a:t>
            </a:r>
            <a:r>
              <a:rPr lang="en-GB" sz="28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: a un </a:t>
            </a:r>
            <a:r>
              <a:rPr lang="en-GB" sz="2800" dirty="0" err="1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costo</a:t>
            </a:r>
            <a:r>
              <a:rPr lang="en-GB" sz="28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razonable</a:t>
            </a:r>
            <a:r>
              <a:rPr lang="en-GB" sz="28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</a:p>
          <a:p>
            <a:pPr marL="476250" indent="-476250" algn="just">
              <a:lnSpc>
                <a:spcPct val="90000"/>
              </a:lnSpc>
              <a:buClr>
                <a:srgbClr val="009999"/>
              </a:buClr>
              <a:buSzPct val="75000"/>
              <a:buFontTx/>
              <a:buNone/>
            </a:pPr>
            <a:r>
              <a:rPr lang="en-GB" sz="4000" b="1" u="sng" dirty="0" err="1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P</a:t>
            </a:r>
            <a:r>
              <a:rPr lang="en-GB" sz="2800" u="sng" dirty="0" err="1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ertinentes</a:t>
            </a:r>
            <a:r>
              <a:rPr lang="en-GB" sz="28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: a </a:t>
            </a:r>
            <a:r>
              <a:rPr lang="es-CO" sz="28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las </a:t>
            </a:r>
            <a:r>
              <a:rPr lang="es-CO" sz="28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necesidades de información de </a:t>
            </a:r>
            <a:r>
              <a:rPr lang="es-CO" sz="28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gestión</a:t>
            </a:r>
            <a:endParaRPr lang="en-GB" sz="2800" dirty="0" smtClean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476250" indent="-476250">
              <a:lnSpc>
                <a:spcPct val="90000"/>
              </a:lnSpc>
              <a:buClr>
                <a:srgbClr val="009999"/>
              </a:buClr>
              <a:buSzPct val="75000"/>
              <a:buFontTx/>
              <a:buNone/>
            </a:pPr>
            <a:r>
              <a:rPr lang="en-GB" sz="4000" b="1" u="sng" dirty="0" err="1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P</a:t>
            </a:r>
            <a:r>
              <a:rPr lang="en-GB" sz="2800" u="sng" dirty="0" err="1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lazo</a:t>
            </a:r>
            <a:r>
              <a:rPr lang="en-GB" sz="2800" u="sng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GB" sz="2800" u="sng" dirty="0" err="1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obligado</a:t>
            </a:r>
            <a:r>
              <a:rPr lang="en-GB" sz="28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: </a:t>
            </a:r>
            <a:r>
              <a:rPr lang="en-GB" sz="28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Así</a:t>
            </a:r>
            <a:r>
              <a:rPr lang="en-GB" sz="28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sabemos</a:t>
            </a:r>
            <a:r>
              <a:rPr lang="en-GB" sz="28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s-CO" sz="28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cuándo </a:t>
            </a:r>
            <a:r>
              <a:rPr lang="es-CO" sz="28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podemos esperar que se logre el objetivo / </a:t>
            </a:r>
            <a:r>
              <a:rPr lang="es-CO" sz="28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propósito</a:t>
            </a:r>
            <a:endParaRPr lang="en-GB" sz="2800" dirty="0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D8B1B-4EBA-4F15-8DA0-94DD9716041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35902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891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188913"/>
            <a:ext cx="7162800" cy="81597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GB" sz="3200" dirty="0" err="1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Indicadores</a:t>
            </a:r>
            <a:r>
              <a:rPr lang="en-GB" sz="32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del </a:t>
            </a:r>
            <a:r>
              <a:rPr lang="en-GB" sz="3200" dirty="0" err="1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proyecto</a:t>
            </a:r>
            <a:r>
              <a:rPr lang="en-GB" sz="32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GB" sz="3200" b="1" kern="1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(4)</a:t>
            </a:r>
            <a:endParaRPr lang="en-GB" sz="3200" b="1" kern="1200" dirty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>
            <a:normAutofit/>
          </a:bodyPr>
          <a:lstStyle/>
          <a:p>
            <a:pPr lvl="1">
              <a:defRPr/>
            </a:pPr>
            <a:r>
              <a:rPr lang="es-CO" sz="2800" dirty="0">
                <a:latin typeface="Arial" pitchFamily="34" charset="0"/>
                <a:cs typeface="Arial" pitchFamily="34" charset="0"/>
              </a:rPr>
              <a:t>Necesidad de comparar los logros contra algún punto de referencia u objetivo para evaluar el desempeño </a:t>
            </a:r>
            <a:r>
              <a:rPr lang="es-CO" sz="2800" dirty="0" smtClean="0">
                <a:latin typeface="Arial" pitchFamily="34" charset="0"/>
                <a:cs typeface="Arial" pitchFamily="34" charset="0"/>
              </a:rPr>
              <a:t>por ejemplo, el </a:t>
            </a:r>
            <a:r>
              <a:rPr lang="es-CO" sz="2800" dirty="0">
                <a:latin typeface="Arial" pitchFamily="34" charset="0"/>
                <a:cs typeface="Arial" pitchFamily="34" charset="0"/>
              </a:rPr>
              <a:t>plan, </a:t>
            </a:r>
            <a:r>
              <a:rPr lang="es-CO" sz="2800" dirty="0" smtClean="0">
                <a:latin typeface="Arial" pitchFamily="34" charset="0"/>
                <a:cs typeface="Arial" pitchFamily="34" charset="0"/>
              </a:rPr>
              <a:t>información del </a:t>
            </a:r>
            <a:r>
              <a:rPr lang="es-CO" sz="2800" dirty="0">
                <a:latin typeface="Arial" pitchFamily="34" charset="0"/>
                <a:cs typeface="Arial" pitchFamily="34" charset="0"/>
              </a:rPr>
              <a:t>período </a:t>
            </a:r>
            <a:r>
              <a:rPr lang="es-CO" sz="2800" dirty="0" smtClean="0">
                <a:latin typeface="Arial" pitchFamily="34" charset="0"/>
                <a:cs typeface="Arial" pitchFamily="34" charset="0"/>
              </a:rPr>
              <a:t>anterior</a:t>
            </a:r>
            <a:r>
              <a:rPr lang="es-CO" sz="2800" dirty="0">
                <a:latin typeface="Arial" pitchFamily="34" charset="0"/>
                <a:cs typeface="Arial" pitchFamily="34" charset="0"/>
              </a:rPr>
              <a:t>, otras áreas geográficas, </a:t>
            </a:r>
            <a:r>
              <a:rPr lang="es-CO" sz="2800" dirty="0" smtClean="0">
                <a:latin typeface="Arial" pitchFamily="34" charset="0"/>
                <a:cs typeface="Arial" pitchFamily="34" charset="0"/>
              </a:rPr>
              <a:t>normas vigentes, etc.</a:t>
            </a:r>
          </a:p>
          <a:p>
            <a:pPr lvl="1">
              <a:defRPr/>
            </a:pPr>
            <a:r>
              <a:rPr lang="es-CO" sz="2800" dirty="0">
                <a:latin typeface="Arial" pitchFamily="34" charset="0"/>
                <a:cs typeface="Arial" pitchFamily="34" charset="0"/>
              </a:rPr>
              <a:t>El uso de porcentajes o </a:t>
            </a:r>
            <a:r>
              <a:rPr lang="es-CO" sz="2800" dirty="0" smtClean="0">
                <a:latin typeface="Arial" pitchFamily="34" charset="0"/>
                <a:cs typeface="Arial" pitchFamily="34" charset="0"/>
              </a:rPr>
              <a:t>similares resulta a </a:t>
            </a:r>
            <a:r>
              <a:rPr lang="es-CO" sz="2800" dirty="0">
                <a:latin typeface="Arial" pitchFamily="34" charset="0"/>
                <a:cs typeface="Arial" pitchFamily="34" charset="0"/>
              </a:rPr>
              <a:t>menudo </a:t>
            </a:r>
            <a:r>
              <a:rPr lang="es-CO" sz="2800" dirty="0" smtClean="0">
                <a:latin typeface="Arial" pitchFamily="34" charset="0"/>
                <a:cs typeface="Arial" pitchFamily="34" charset="0"/>
              </a:rPr>
              <a:t>útil.</a:t>
            </a:r>
            <a:endParaRPr lang="en-GB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56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44519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59" grpId="0" build="p" bldLvl="2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7" name="Text Box 5"/>
          <p:cNvSpPr txBox="1">
            <a:spLocks noChangeArrowheads="1"/>
          </p:cNvSpPr>
          <p:nvPr/>
        </p:nvSpPr>
        <p:spPr bwMode="auto">
          <a:xfrm>
            <a:off x="1403350" y="1814910"/>
            <a:ext cx="61198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10000"/>
              </a:spcBef>
            </a:pPr>
            <a:r>
              <a:rPr lang="es-ES" sz="2400" b="1" u="sng" dirty="0" smtClean="0">
                <a:latin typeface="Times New Roman" pitchFamily="18" charset="0"/>
              </a:rPr>
              <a:t>La cadena de resultados</a:t>
            </a:r>
            <a:endParaRPr lang="es-ES" sz="2400" b="1" u="sng" dirty="0">
              <a:latin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827088" y="2350840"/>
            <a:ext cx="7315200" cy="646112"/>
            <a:chOff x="585" y="2116"/>
            <a:chExt cx="4608" cy="407"/>
          </a:xfrm>
        </p:grpSpPr>
        <p:sp>
          <p:nvSpPr>
            <p:cNvPr id="60443" name="Rectangle 7"/>
            <p:cNvSpPr>
              <a:spLocks noChangeArrowheads="1"/>
            </p:cNvSpPr>
            <p:nvPr/>
          </p:nvSpPr>
          <p:spPr bwMode="auto">
            <a:xfrm>
              <a:off x="585" y="2116"/>
              <a:ext cx="924" cy="407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60444" name="Text Box 8"/>
            <p:cNvSpPr txBox="1">
              <a:spLocks noChangeArrowheads="1"/>
            </p:cNvSpPr>
            <p:nvPr/>
          </p:nvSpPr>
          <p:spPr bwMode="auto">
            <a:xfrm>
              <a:off x="639" y="2174"/>
              <a:ext cx="85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10000"/>
                </a:spcBef>
              </a:pPr>
              <a:r>
                <a:rPr lang="es-ES" b="1" dirty="0" smtClean="0">
                  <a:latin typeface="Times New Roman" pitchFamily="18" charset="0"/>
                </a:rPr>
                <a:t>Insumos</a:t>
              </a:r>
              <a:endParaRPr lang="es-ES" b="1" dirty="0">
                <a:latin typeface="Times New Roman" pitchFamily="18" charset="0"/>
              </a:endParaRPr>
            </a:p>
          </p:txBody>
        </p:sp>
        <p:sp>
          <p:nvSpPr>
            <p:cNvPr id="60445" name="Rectangle 9"/>
            <p:cNvSpPr>
              <a:spLocks noChangeArrowheads="1"/>
            </p:cNvSpPr>
            <p:nvPr/>
          </p:nvSpPr>
          <p:spPr bwMode="auto">
            <a:xfrm>
              <a:off x="1820" y="2116"/>
              <a:ext cx="924" cy="407"/>
            </a:xfrm>
            <a:prstGeom prst="rect">
              <a:avLst/>
            </a:prstGeom>
            <a:solidFill>
              <a:srgbClr val="FF9900">
                <a:alpha val="98822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60446" name="Text Box 10"/>
            <p:cNvSpPr txBox="1">
              <a:spLocks noChangeArrowheads="1"/>
            </p:cNvSpPr>
            <p:nvPr/>
          </p:nvSpPr>
          <p:spPr bwMode="auto">
            <a:xfrm>
              <a:off x="1874" y="2174"/>
              <a:ext cx="85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10000"/>
                </a:spcBef>
              </a:pPr>
              <a:r>
                <a:rPr lang="es-ES" b="1" dirty="0" smtClean="0">
                  <a:latin typeface="Times New Roman" pitchFamily="18" charset="0"/>
                </a:rPr>
                <a:t>Productos</a:t>
              </a:r>
              <a:endParaRPr lang="es-ES" b="1" dirty="0">
                <a:latin typeface="Times New Roman" pitchFamily="18" charset="0"/>
              </a:endParaRPr>
            </a:p>
          </p:txBody>
        </p:sp>
        <p:sp>
          <p:nvSpPr>
            <p:cNvPr id="60447" name="Rectangle 11"/>
            <p:cNvSpPr>
              <a:spLocks noChangeArrowheads="1"/>
            </p:cNvSpPr>
            <p:nvPr/>
          </p:nvSpPr>
          <p:spPr bwMode="auto">
            <a:xfrm>
              <a:off x="3044" y="2116"/>
              <a:ext cx="924" cy="407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60448" name="Text Box 12"/>
            <p:cNvSpPr txBox="1">
              <a:spLocks noChangeArrowheads="1"/>
            </p:cNvSpPr>
            <p:nvPr/>
          </p:nvSpPr>
          <p:spPr bwMode="auto">
            <a:xfrm>
              <a:off x="3098" y="2174"/>
              <a:ext cx="85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10000"/>
                </a:spcBef>
              </a:pPr>
              <a:r>
                <a:rPr lang="es-ES" b="1" dirty="0" smtClean="0">
                  <a:latin typeface="Times New Roman" pitchFamily="18" charset="0"/>
                </a:rPr>
                <a:t>Resultados</a:t>
              </a:r>
              <a:endParaRPr lang="es-ES" b="1" dirty="0">
                <a:latin typeface="Times New Roman" pitchFamily="18" charset="0"/>
              </a:endParaRPr>
            </a:p>
          </p:txBody>
        </p:sp>
        <p:sp>
          <p:nvSpPr>
            <p:cNvPr id="60449" name="Rectangle 13"/>
            <p:cNvSpPr>
              <a:spLocks noChangeArrowheads="1"/>
            </p:cNvSpPr>
            <p:nvPr/>
          </p:nvSpPr>
          <p:spPr bwMode="auto">
            <a:xfrm>
              <a:off x="4269" y="2116"/>
              <a:ext cx="924" cy="407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60450" name="Text Box 14"/>
            <p:cNvSpPr txBox="1">
              <a:spLocks noChangeArrowheads="1"/>
            </p:cNvSpPr>
            <p:nvPr/>
          </p:nvSpPr>
          <p:spPr bwMode="auto">
            <a:xfrm>
              <a:off x="4323" y="2174"/>
              <a:ext cx="8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10000"/>
                </a:spcBef>
              </a:pPr>
              <a:r>
                <a:rPr lang="es-ES" b="1" dirty="0" smtClean="0">
                  <a:latin typeface="Times New Roman" pitchFamily="18" charset="0"/>
                </a:rPr>
                <a:t>Impactos</a:t>
              </a:r>
              <a:endParaRPr lang="es-ES" b="1" dirty="0">
                <a:latin typeface="Times New Roman" pitchFamily="18" charset="0"/>
              </a:endParaRPr>
            </a:p>
          </p:txBody>
        </p:sp>
        <p:sp>
          <p:nvSpPr>
            <p:cNvPr id="60451" name="AutoShape 15"/>
            <p:cNvSpPr>
              <a:spLocks noChangeArrowheads="1"/>
            </p:cNvSpPr>
            <p:nvPr/>
          </p:nvSpPr>
          <p:spPr bwMode="auto">
            <a:xfrm>
              <a:off x="1574" y="2198"/>
              <a:ext cx="208" cy="207"/>
            </a:xfrm>
            <a:prstGeom prst="rightArrow">
              <a:avLst>
                <a:gd name="adj1" fmla="val 50000"/>
                <a:gd name="adj2" fmla="val 25121"/>
              </a:avLst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60452" name="AutoShape 16"/>
            <p:cNvSpPr>
              <a:spLocks noChangeArrowheads="1"/>
            </p:cNvSpPr>
            <p:nvPr/>
          </p:nvSpPr>
          <p:spPr bwMode="auto">
            <a:xfrm>
              <a:off x="2799" y="2198"/>
              <a:ext cx="208" cy="207"/>
            </a:xfrm>
            <a:prstGeom prst="rightArrow">
              <a:avLst>
                <a:gd name="adj1" fmla="val 50000"/>
                <a:gd name="adj2" fmla="val 25121"/>
              </a:avLst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60453" name="AutoShape 17"/>
            <p:cNvSpPr>
              <a:spLocks noChangeArrowheads="1"/>
            </p:cNvSpPr>
            <p:nvPr/>
          </p:nvSpPr>
          <p:spPr bwMode="auto">
            <a:xfrm>
              <a:off x="4023" y="2198"/>
              <a:ext cx="208" cy="207"/>
            </a:xfrm>
            <a:prstGeom prst="rightArrow">
              <a:avLst>
                <a:gd name="adj1" fmla="val 50000"/>
                <a:gd name="adj2" fmla="val 25121"/>
              </a:avLst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1692275" y="3070076"/>
            <a:ext cx="1727200" cy="1943100"/>
            <a:chOff x="1066" y="1979"/>
            <a:chExt cx="1088" cy="1224"/>
          </a:xfrm>
        </p:grpSpPr>
        <p:sp>
          <p:nvSpPr>
            <p:cNvPr id="60440" name="Rectangle 19"/>
            <p:cNvSpPr>
              <a:spLocks noChangeArrowheads="1"/>
            </p:cNvSpPr>
            <p:nvPr/>
          </p:nvSpPr>
          <p:spPr bwMode="auto">
            <a:xfrm>
              <a:off x="1066" y="2205"/>
              <a:ext cx="1088" cy="99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60441" name="Text Box 20"/>
            <p:cNvSpPr txBox="1">
              <a:spLocks noChangeArrowheads="1"/>
            </p:cNvSpPr>
            <p:nvPr/>
          </p:nvSpPr>
          <p:spPr bwMode="auto">
            <a:xfrm>
              <a:off x="1066" y="2252"/>
              <a:ext cx="1043" cy="9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10000"/>
                </a:spcBef>
              </a:pPr>
              <a:r>
                <a:rPr lang="es-ES" dirty="0" smtClean="0">
                  <a:latin typeface="Times New Roman" pitchFamily="18" charset="0"/>
                </a:rPr>
                <a:t>Transformación de los insumos en productos (bienes o servicios)</a:t>
              </a:r>
              <a:endParaRPr lang="es-ES" dirty="0">
                <a:latin typeface="Times New Roman" pitchFamily="18" charset="0"/>
              </a:endParaRPr>
            </a:p>
          </p:txBody>
        </p:sp>
        <p:sp>
          <p:nvSpPr>
            <p:cNvPr id="60442" name="AutoShape 21"/>
            <p:cNvSpPr>
              <a:spLocks/>
            </p:cNvSpPr>
            <p:nvPr/>
          </p:nvSpPr>
          <p:spPr bwMode="auto">
            <a:xfrm rot="-5400000">
              <a:off x="1485" y="1696"/>
              <a:ext cx="195" cy="761"/>
            </a:xfrm>
            <a:prstGeom prst="leftBrace">
              <a:avLst>
                <a:gd name="adj1" fmla="val 32521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3779838" y="3031976"/>
            <a:ext cx="1873250" cy="1981200"/>
            <a:chOff x="2426" y="2115"/>
            <a:chExt cx="1058" cy="1248"/>
          </a:xfrm>
        </p:grpSpPr>
        <p:sp>
          <p:nvSpPr>
            <p:cNvPr id="60437" name="Rectangle 23"/>
            <p:cNvSpPr>
              <a:spLocks noChangeArrowheads="1"/>
            </p:cNvSpPr>
            <p:nvPr/>
          </p:nvSpPr>
          <p:spPr bwMode="auto">
            <a:xfrm>
              <a:off x="2426" y="2387"/>
              <a:ext cx="1017" cy="97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60438" name="Text Box 24"/>
            <p:cNvSpPr txBox="1">
              <a:spLocks noChangeArrowheads="1"/>
            </p:cNvSpPr>
            <p:nvPr/>
          </p:nvSpPr>
          <p:spPr bwMode="auto">
            <a:xfrm>
              <a:off x="2426" y="2432"/>
              <a:ext cx="1058" cy="9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10000"/>
                </a:spcBef>
              </a:pPr>
              <a:r>
                <a:rPr lang="es-ES" dirty="0" smtClean="0">
                  <a:latin typeface="Times New Roman" pitchFamily="18" charset="0"/>
                </a:rPr>
                <a:t>Uso de los productos por los ciudadanos / otras instituciones de servicio publico</a:t>
              </a:r>
              <a:endParaRPr lang="es-ES" dirty="0">
                <a:latin typeface="Times New Roman" pitchFamily="18" charset="0"/>
              </a:endParaRPr>
            </a:p>
          </p:txBody>
        </p:sp>
        <p:sp>
          <p:nvSpPr>
            <p:cNvPr id="60439" name="AutoShape 25"/>
            <p:cNvSpPr>
              <a:spLocks/>
            </p:cNvSpPr>
            <p:nvPr/>
          </p:nvSpPr>
          <p:spPr bwMode="auto">
            <a:xfrm rot="-5400000">
              <a:off x="2800" y="1832"/>
              <a:ext cx="195" cy="761"/>
            </a:xfrm>
            <a:prstGeom prst="leftBrace">
              <a:avLst>
                <a:gd name="adj1" fmla="val 32521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5867424" y="3033563"/>
            <a:ext cx="1512888" cy="1979613"/>
            <a:chOff x="3651" y="2069"/>
            <a:chExt cx="953" cy="1247"/>
          </a:xfrm>
        </p:grpSpPr>
        <p:sp>
          <p:nvSpPr>
            <p:cNvPr id="60434" name="Text Box 27"/>
            <p:cNvSpPr txBox="1">
              <a:spLocks noChangeArrowheads="1"/>
            </p:cNvSpPr>
            <p:nvPr/>
          </p:nvSpPr>
          <p:spPr bwMode="auto">
            <a:xfrm>
              <a:off x="3696" y="2523"/>
              <a:ext cx="907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10000"/>
                </a:spcBef>
              </a:pPr>
              <a:r>
                <a:rPr lang="es-ES" dirty="0" smtClean="0">
                  <a:latin typeface="Times New Roman" pitchFamily="18" charset="0"/>
                </a:rPr>
                <a:t>Cambios sociales y/o económicos</a:t>
              </a:r>
              <a:endParaRPr lang="es-ES" dirty="0">
                <a:latin typeface="Times New Roman" pitchFamily="18" charset="0"/>
              </a:endParaRPr>
            </a:p>
          </p:txBody>
        </p:sp>
        <p:sp>
          <p:nvSpPr>
            <p:cNvPr id="60435" name="AutoShape 28"/>
            <p:cNvSpPr>
              <a:spLocks/>
            </p:cNvSpPr>
            <p:nvPr/>
          </p:nvSpPr>
          <p:spPr bwMode="auto">
            <a:xfrm rot="-5400000">
              <a:off x="4070" y="1786"/>
              <a:ext cx="195" cy="761"/>
            </a:xfrm>
            <a:prstGeom prst="leftBrace">
              <a:avLst>
                <a:gd name="adj1" fmla="val 32521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60436" name="Rectangle 29"/>
            <p:cNvSpPr>
              <a:spLocks noChangeArrowheads="1"/>
            </p:cNvSpPr>
            <p:nvPr/>
          </p:nvSpPr>
          <p:spPr bwMode="auto">
            <a:xfrm>
              <a:off x="3651" y="2387"/>
              <a:ext cx="953" cy="9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218142" name="Text Box 30"/>
          <p:cNvSpPr txBox="1">
            <a:spLocks noChangeArrowheads="1"/>
          </p:cNvSpPr>
          <p:nvPr/>
        </p:nvSpPr>
        <p:spPr bwMode="auto">
          <a:xfrm>
            <a:off x="179512" y="764704"/>
            <a:ext cx="8893175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en-GB" b="1" dirty="0">
                <a:latin typeface="Times New Roman" pitchFamily="18" charset="0"/>
              </a:rPr>
              <a:t> </a:t>
            </a:r>
            <a:r>
              <a:rPr lang="es-CO" b="1" dirty="0" smtClean="0">
                <a:latin typeface="Times New Roman" pitchFamily="18" charset="0"/>
              </a:rPr>
              <a:t>Por </a:t>
            </a:r>
            <a:r>
              <a:rPr lang="es-CO" b="1" dirty="0">
                <a:latin typeface="Times New Roman" pitchFamily="18" charset="0"/>
              </a:rPr>
              <a:t>cada programa de gasto, los indicadores deben </a:t>
            </a:r>
            <a:r>
              <a:rPr lang="es-CO" b="1" dirty="0" smtClean="0">
                <a:latin typeface="Times New Roman" pitchFamily="18" charset="0"/>
              </a:rPr>
              <a:t>estar definidos </a:t>
            </a:r>
            <a:r>
              <a:rPr lang="es-CO" b="1" dirty="0">
                <a:latin typeface="Times New Roman" pitchFamily="18" charset="0"/>
              </a:rPr>
              <a:t>para los productos y </a:t>
            </a:r>
            <a:r>
              <a:rPr lang="es-CO" b="1" dirty="0" smtClean="0">
                <a:latin typeface="Times New Roman" pitchFamily="18" charset="0"/>
              </a:rPr>
              <a:t>resultados;</a:t>
            </a:r>
            <a:endParaRPr lang="en-GB" b="1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en-GB" b="1" dirty="0">
                <a:latin typeface="Times New Roman" pitchFamily="18" charset="0"/>
              </a:rPr>
              <a:t> </a:t>
            </a:r>
            <a:r>
              <a:rPr lang="es-CO" b="1" dirty="0">
                <a:latin typeface="Times New Roman" pitchFamily="18" charset="0"/>
              </a:rPr>
              <a:t>Esto requiere un análisis de la cadena de resultados de cada programa / </a:t>
            </a:r>
            <a:r>
              <a:rPr lang="es-CO" b="1" dirty="0" smtClean="0">
                <a:latin typeface="Times New Roman" pitchFamily="18" charset="0"/>
              </a:rPr>
              <a:t>proyecto.</a:t>
            </a:r>
            <a:endParaRPr lang="en-US" b="1" dirty="0">
              <a:latin typeface="Times New Roman" pitchFamily="18" charset="0"/>
            </a:endParaRPr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394618" y="5374406"/>
            <a:ext cx="2089150" cy="1150938"/>
            <a:chOff x="113" y="3385"/>
            <a:chExt cx="1316" cy="725"/>
          </a:xfrm>
        </p:grpSpPr>
        <p:sp>
          <p:nvSpPr>
            <p:cNvPr id="60432" name="AutoShape 32"/>
            <p:cNvSpPr>
              <a:spLocks noChangeArrowheads="1"/>
            </p:cNvSpPr>
            <p:nvPr/>
          </p:nvSpPr>
          <p:spPr bwMode="auto">
            <a:xfrm>
              <a:off x="113" y="3385"/>
              <a:ext cx="1316" cy="725"/>
            </a:xfrm>
            <a:prstGeom prst="wedgeRectCallout">
              <a:avLst>
                <a:gd name="adj1" fmla="val 66491"/>
                <a:gd name="adj2" fmla="val -74551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60433" name="Text Box 33"/>
            <p:cNvSpPr txBox="1">
              <a:spLocks noChangeArrowheads="1"/>
            </p:cNvSpPr>
            <p:nvPr/>
          </p:nvSpPr>
          <p:spPr bwMode="auto">
            <a:xfrm>
              <a:off x="113" y="3385"/>
              <a:ext cx="1225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CO" sz="1600" b="1" dirty="0">
                  <a:latin typeface="Times New Roman" pitchFamily="18" charset="0"/>
                </a:rPr>
                <a:t>Proceso bajo control del gestor de recursos (</a:t>
              </a:r>
              <a:r>
                <a:rPr lang="es-CO" sz="1600" b="1" dirty="0" smtClean="0">
                  <a:latin typeface="Times New Roman" pitchFamily="18" charset="0"/>
                </a:rPr>
                <a:t>oferta)</a:t>
              </a:r>
              <a:endParaRPr lang="en-US" sz="1600" b="1" dirty="0">
                <a:latin typeface="Times New Roman" pitchFamily="18" charset="0"/>
              </a:endParaRPr>
            </a:p>
          </p:txBody>
        </p:sp>
      </p:grpSp>
      <p:grpSp>
        <p:nvGrpSpPr>
          <p:cNvPr id="7" name="Group 34"/>
          <p:cNvGrpSpPr>
            <a:grpSpLocks/>
          </p:cNvGrpSpPr>
          <p:nvPr/>
        </p:nvGrpSpPr>
        <p:grpSpPr bwMode="auto">
          <a:xfrm>
            <a:off x="3276600" y="5302398"/>
            <a:ext cx="2376488" cy="1150938"/>
            <a:chOff x="2200" y="3385"/>
            <a:chExt cx="1316" cy="725"/>
          </a:xfrm>
        </p:grpSpPr>
        <p:sp>
          <p:nvSpPr>
            <p:cNvPr id="60430" name="AutoShape 35"/>
            <p:cNvSpPr>
              <a:spLocks noChangeArrowheads="1"/>
            </p:cNvSpPr>
            <p:nvPr/>
          </p:nvSpPr>
          <p:spPr bwMode="auto">
            <a:xfrm>
              <a:off x="2200" y="3385"/>
              <a:ext cx="1316" cy="725"/>
            </a:xfrm>
            <a:prstGeom prst="wedgeRectCallout">
              <a:avLst>
                <a:gd name="adj1" fmla="val 2736"/>
                <a:gd name="adj2" fmla="val -72481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60431" name="Text Box 36"/>
            <p:cNvSpPr txBox="1">
              <a:spLocks noChangeArrowheads="1"/>
            </p:cNvSpPr>
            <p:nvPr/>
          </p:nvSpPr>
          <p:spPr bwMode="auto">
            <a:xfrm>
              <a:off x="2245" y="3430"/>
              <a:ext cx="1225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CO" sz="1600" b="1" dirty="0">
                  <a:latin typeface="Times New Roman" pitchFamily="18" charset="0"/>
                </a:rPr>
                <a:t>Proceso que depende de la interacción con los usuarios (</a:t>
              </a:r>
              <a:r>
                <a:rPr lang="es-CO" sz="1600" b="1" dirty="0" smtClean="0">
                  <a:latin typeface="Times New Roman" pitchFamily="18" charset="0"/>
                </a:rPr>
                <a:t>demanda)</a:t>
              </a:r>
              <a:endParaRPr lang="en-US" sz="1600" b="1" dirty="0">
                <a:latin typeface="Times New Roman" pitchFamily="18" charset="0"/>
              </a:endParaRPr>
            </a:p>
          </p:txBody>
        </p:sp>
      </p:grpSp>
      <p:grpSp>
        <p:nvGrpSpPr>
          <p:cNvPr id="8" name="Group 37"/>
          <p:cNvGrpSpPr>
            <a:grpSpLocks/>
          </p:cNvGrpSpPr>
          <p:nvPr/>
        </p:nvGrpSpPr>
        <p:grpSpPr bwMode="auto">
          <a:xfrm>
            <a:off x="6156325" y="5220866"/>
            <a:ext cx="2736850" cy="1160462"/>
            <a:chOff x="4241" y="3339"/>
            <a:chExt cx="1316" cy="640"/>
          </a:xfrm>
        </p:grpSpPr>
        <p:sp>
          <p:nvSpPr>
            <p:cNvPr id="60428" name="AutoShape 38"/>
            <p:cNvSpPr>
              <a:spLocks noChangeArrowheads="1"/>
            </p:cNvSpPr>
            <p:nvPr/>
          </p:nvSpPr>
          <p:spPr bwMode="auto">
            <a:xfrm>
              <a:off x="4241" y="3339"/>
              <a:ext cx="1316" cy="635"/>
            </a:xfrm>
            <a:prstGeom prst="wedgeRectCallout">
              <a:avLst>
                <a:gd name="adj1" fmla="val -36324"/>
                <a:gd name="adj2" fmla="val -68111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60429" name="Text Box 39"/>
            <p:cNvSpPr txBox="1">
              <a:spLocks noChangeArrowheads="1"/>
            </p:cNvSpPr>
            <p:nvPr/>
          </p:nvSpPr>
          <p:spPr bwMode="auto">
            <a:xfrm>
              <a:off x="4286" y="3385"/>
              <a:ext cx="1225" cy="5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CO" sz="1600" b="1" dirty="0">
                  <a:latin typeface="Times New Roman" pitchFamily="18" charset="0"/>
                </a:rPr>
                <a:t>Proceso que depende de varios factores, a la mayoría de ellos fuera del control del </a:t>
              </a:r>
              <a:r>
                <a:rPr lang="es-CO" sz="1600" b="1" dirty="0" smtClean="0">
                  <a:latin typeface="Times New Roman" pitchFamily="18" charset="0"/>
                </a:rPr>
                <a:t>programa</a:t>
              </a:r>
              <a:endParaRPr lang="en-US" sz="1600" b="1" dirty="0">
                <a:latin typeface="Times New Roman" pitchFamily="18" charset="0"/>
              </a:endParaRPr>
            </a:p>
          </p:txBody>
        </p:sp>
      </p:grpSp>
      <p:sp>
        <p:nvSpPr>
          <p:cNvPr id="60427" name="Rectangle 1026"/>
          <p:cNvSpPr txBox="1">
            <a:spLocks noChangeArrowheads="1"/>
          </p:cNvSpPr>
          <p:nvPr/>
        </p:nvSpPr>
        <p:spPr bwMode="auto">
          <a:xfrm>
            <a:off x="755650" y="72107"/>
            <a:ext cx="804186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GB" sz="3200" b="1" dirty="0" err="1" smtClean="0">
                <a:solidFill>
                  <a:srgbClr val="000000"/>
                </a:solidFill>
              </a:rPr>
              <a:t>Uso</a:t>
            </a:r>
            <a:r>
              <a:rPr lang="en-GB" sz="3200" b="1" dirty="0" smtClean="0">
                <a:solidFill>
                  <a:srgbClr val="000000"/>
                </a:solidFill>
              </a:rPr>
              <a:t> de </a:t>
            </a:r>
            <a:r>
              <a:rPr lang="en-GB" sz="3200" b="1" dirty="0" err="1" smtClean="0">
                <a:solidFill>
                  <a:srgbClr val="000000"/>
                </a:solidFill>
              </a:rPr>
              <a:t>indicadores</a:t>
            </a:r>
            <a:r>
              <a:rPr lang="en-GB" sz="3200" b="1" dirty="0" smtClean="0">
                <a:solidFill>
                  <a:srgbClr val="000000"/>
                </a:solidFill>
              </a:rPr>
              <a:t> en el </a:t>
            </a:r>
            <a:r>
              <a:rPr lang="en-GB" sz="3200" b="1" dirty="0">
                <a:solidFill>
                  <a:srgbClr val="000000"/>
                </a:solidFill>
              </a:rPr>
              <a:t>sector </a:t>
            </a:r>
            <a:r>
              <a:rPr lang="en-GB" sz="3200" b="1" dirty="0" err="1" smtClean="0">
                <a:solidFill>
                  <a:srgbClr val="000000"/>
                </a:solidFill>
              </a:rPr>
              <a:t>público</a:t>
            </a:r>
            <a:endParaRPr lang="en-GB" sz="3200" b="1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57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41994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8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8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8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7" grpId="0"/>
      <p:bldP spid="218142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es-CO" sz="32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Ejemplos de posibles indicadores de los proyectos </a:t>
            </a:r>
            <a:r>
              <a:rPr lang="es-CO" sz="3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del Marco par la Medición del Desempeño del IDI</a:t>
            </a:r>
            <a:endParaRPr lang="es-ES" sz="3200" b="1" kern="1200" dirty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43" name="TextBox 2"/>
          <p:cNvSpPr txBox="1">
            <a:spLocks noChangeArrowheads="1"/>
          </p:cNvSpPr>
          <p:nvPr/>
        </p:nvSpPr>
        <p:spPr bwMode="auto">
          <a:xfrm>
            <a:off x="539750" y="1700808"/>
            <a:ext cx="7993063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buFont typeface="Arial" pitchFamily="34" charset="0"/>
              <a:buAutoNum type="arabicPeriod"/>
            </a:pPr>
            <a:r>
              <a:rPr lang="es-CO" sz="2200" dirty="0"/>
              <a:t>Al menos el 50% </a:t>
            </a:r>
            <a:r>
              <a:rPr lang="es-CO" sz="2200" dirty="0" smtClean="0"/>
              <a:t>(del </a:t>
            </a:r>
            <a:r>
              <a:rPr lang="es-CO" sz="2200" dirty="0"/>
              <a:t>valor de los gastos más los ingresos) de los clientes de auditoría dentro del mandato </a:t>
            </a:r>
            <a:r>
              <a:rPr lang="es-CO" sz="2200" dirty="0" smtClean="0"/>
              <a:t>de </a:t>
            </a:r>
            <a:r>
              <a:rPr lang="es-CO" sz="2200" dirty="0"/>
              <a:t>la </a:t>
            </a:r>
            <a:r>
              <a:rPr lang="es-CO" sz="2200" dirty="0" smtClean="0"/>
              <a:t>EFS, </a:t>
            </a:r>
            <a:r>
              <a:rPr lang="es-CO" sz="2200" dirty="0"/>
              <a:t>han sido objeto de auditoría financiera, al menos, </a:t>
            </a:r>
            <a:r>
              <a:rPr lang="es-CO" sz="2200" dirty="0" smtClean="0"/>
              <a:t>cubriendo ingresos </a:t>
            </a:r>
            <a:r>
              <a:rPr lang="es-CO" sz="2200" dirty="0"/>
              <a:t>y </a:t>
            </a:r>
            <a:r>
              <a:rPr lang="es-CO" sz="2200" dirty="0" smtClean="0"/>
              <a:t>gastos </a:t>
            </a:r>
            <a:r>
              <a:rPr lang="es-CO" sz="2200" dirty="0"/>
              <a:t>en cada uno de los últimos tres años</a:t>
            </a:r>
            <a:r>
              <a:rPr lang="es-CO" sz="2200" dirty="0" smtClean="0"/>
              <a:t>. </a:t>
            </a:r>
            <a:endParaRPr lang="en-US" sz="2200" dirty="0" smtClean="0"/>
          </a:p>
          <a:p>
            <a:pPr eaLnBrk="1" hangingPunct="1">
              <a:buFont typeface="Arial" pitchFamily="34" charset="0"/>
              <a:buAutoNum type="arabicPeriod"/>
            </a:pPr>
            <a:endParaRPr lang="en-US" sz="2200" dirty="0" smtClean="0"/>
          </a:p>
          <a:p>
            <a:pPr eaLnBrk="1" hangingPunct="1">
              <a:buFont typeface="Arial" pitchFamily="34" charset="0"/>
              <a:buAutoNum type="arabicPeriod"/>
            </a:pPr>
            <a:r>
              <a:rPr lang="es-CO" sz="2200" dirty="0"/>
              <a:t>Al menos el 75% de las auditorías de cumplimiento se completan </a:t>
            </a:r>
            <a:r>
              <a:rPr lang="es-CO" sz="2200" dirty="0" smtClean="0"/>
              <a:t>oportunamente </a:t>
            </a:r>
            <a:r>
              <a:rPr lang="es-CO" sz="2200" dirty="0"/>
              <a:t>y dentro del presupuesto total para el tiempo de personal </a:t>
            </a:r>
            <a:r>
              <a:rPr lang="es-CO" sz="2200" dirty="0" smtClean="0"/>
              <a:t>asignado y </a:t>
            </a:r>
            <a:r>
              <a:rPr lang="es-CO" sz="2200" dirty="0"/>
              <a:t>otros gastos</a:t>
            </a:r>
            <a:r>
              <a:rPr lang="es-CO" sz="2200" dirty="0" smtClean="0"/>
              <a:t>. </a:t>
            </a:r>
            <a:endParaRPr lang="en-GB" sz="2200" dirty="0"/>
          </a:p>
          <a:p>
            <a:pPr eaLnBrk="1" hangingPunct="1">
              <a:buFont typeface="Arial" pitchFamily="34" charset="0"/>
              <a:buAutoNum type="arabicPeriod"/>
            </a:pPr>
            <a:endParaRPr lang="en-US" sz="2200" dirty="0"/>
          </a:p>
          <a:p>
            <a:pPr eaLnBrk="1" hangingPunct="1">
              <a:buFont typeface="Arial" pitchFamily="34" charset="0"/>
              <a:buAutoNum type="arabicPeriod"/>
            </a:pPr>
            <a:r>
              <a:rPr lang="es-CO" sz="2200" dirty="0"/>
              <a:t>Por lo menos </a:t>
            </a:r>
            <a:r>
              <a:rPr lang="es-CO" sz="2200" dirty="0" smtClean="0"/>
              <a:t>del </a:t>
            </a:r>
            <a:r>
              <a:rPr lang="es-CO" sz="2200" dirty="0"/>
              <a:t>60% de las auditorías financieras, los informes de auditoría </a:t>
            </a:r>
            <a:r>
              <a:rPr lang="es-CO" sz="2200" dirty="0" smtClean="0"/>
              <a:t>terminados </a:t>
            </a:r>
            <a:r>
              <a:rPr lang="es-CO" sz="2200" dirty="0"/>
              <a:t>son presentadas formalmente o entregado a la autoridad competente dentro de los 12 meses siguientes al final del período cubierto</a:t>
            </a:r>
            <a:r>
              <a:rPr lang="es-CO" sz="2200" dirty="0" smtClean="0"/>
              <a:t>. 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D8B1B-4EBA-4F15-8DA0-94DD9716041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66167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88024" y="1988840"/>
            <a:ext cx="3888432" cy="3144451"/>
          </a:xfrm>
          <a:prstGeom prst="rect">
            <a:avLst/>
          </a:prstGeom>
          <a:solidFill>
            <a:srgbClr val="F2F21A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lvl1pPr marL="174625" indent="-174625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1">
              <a:lnSpc>
                <a:spcPts val="3380"/>
              </a:lnSpc>
              <a:buFont typeface="Wingdings" charset="0"/>
              <a:buChar char="§"/>
              <a:defRPr/>
            </a:pPr>
            <a:r>
              <a:rPr lang="en-GB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¿</a:t>
            </a:r>
            <a:r>
              <a:rPr lang="en-GB" dirty="0" err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Cómo</a:t>
            </a:r>
            <a:r>
              <a:rPr lang="en-GB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 / con </a:t>
            </a:r>
            <a:r>
              <a:rPr lang="en-GB" dirty="0" err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qué</a:t>
            </a:r>
            <a:r>
              <a:rPr lang="en-GB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métodos</a:t>
            </a:r>
            <a:r>
              <a:rPr lang="en-GB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?</a:t>
            </a:r>
          </a:p>
          <a:p>
            <a:pPr lvl="1">
              <a:lnSpc>
                <a:spcPts val="3380"/>
              </a:lnSpc>
              <a:buFont typeface="Wingdings" charset="0"/>
              <a:buChar char="§"/>
              <a:defRPr/>
            </a:pPr>
            <a:r>
              <a:rPr lang="en-GB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¿</a:t>
            </a:r>
            <a:r>
              <a:rPr lang="en-GB" dirty="0" err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Por</a:t>
            </a:r>
            <a:r>
              <a:rPr lang="en-GB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quién</a:t>
            </a:r>
            <a:r>
              <a:rPr lang="en-GB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?</a:t>
            </a:r>
          </a:p>
          <a:p>
            <a:pPr lvl="1">
              <a:lnSpc>
                <a:spcPts val="3380"/>
              </a:lnSpc>
              <a:buFont typeface="Wingdings" charset="0"/>
              <a:buChar char="§"/>
              <a:defRPr/>
            </a:pPr>
            <a:r>
              <a:rPr lang="en-GB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En </a:t>
            </a:r>
            <a:r>
              <a:rPr lang="en-GB" dirty="0" err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qué</a:t>
            </a:r>
            <a:r>
              <a:rPr lang="en-GB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documento</a:t>
            </a:r>
            <a:r>
              <a:rPr lang="en-GB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 / </a:t>
            </a:r>
            <a:r>
              <a:rPr lang="en-GB" dirty="0" err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informe</a:t>
            </a:r>
            <a:r>
              <a:rPr lang="en-GB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?</a:t>
            </a:r>
          </a:p>
          <a:p>
            <a:pPr lvl="1">
              <a:lnSpc>
                <a:spcPts val="3380"/>
              </a:lnSpc>
              <a:buFont typeface="Wingdings" charset="0"/>
              <a:buChar char="§"/>
              <a:defRPr/>
            </a:pPr>
            <a:r>
              <a:rPr lang="en-GB" dirty="0" err="1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Cuándo</a:t>
            </a:r>
            <a:r>
              <a:rPr lang="en-GB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 / con </a:t>
            </a:r>
            <a:r>
              <a:rPr lang="en-GB" dirty="0" err="1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qué</a:t>
            </a:r>
            <a:r>
              <a:rPr lang="en-GB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frecuencia</a:t>
            </a:r>
            <a:r>
              <a:rPr lang="en-GB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?</a:t>
            </a:r>
            <a:endParaRPr lang="en-GB" dirty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Llamada de flecha a la derecha 8"/>
          <p:cNvSpPr>
            <a:spLocks noChangeArrowheads="1"/>
          </p:cNvSpPr>
          <p:nvPr/>
        </p:nvSpPr>
        <p:spPr bwMode="auto">
          <a:xfrm>
            <a:off x="395536" y="1988840"/>
            <a:ext cx="4176464" cy="3312368"/>
          </a:xfrm>
          <a:prstGeom prst="rightArrowCallout">
            <a:avLst>
              <a:gd name="adj1" fmla="val 25000"/>
              <a:gd name="adj2" fmla="val 25000"/>
              <a:gd name="adj3" fmla="val 12855"/>
              <a:gd name="adj4" fmla="val 82792"/>
            </a:avLst>
          </a:prstGeom>
          <a:gradFill rotWithShape="1">
            <a:gsLst>
              <a:gs pos="0">
                <a:srgbClr val="AFE0E4"/>
              </a:gs>
              <a:gs pos="20000">
                <a:srgbClr val="AFDEE2"/>
              </a:gs>
              <a:gs pos="100000">
                <a:srgbClr val="85AAAD"/>
              </a:gs>
            </a:gsLst>
            <a:lin ang="5400000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es-CO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La </a:t>
            </a:r>
            <a:r>
              <a:rPr lang="es-CO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lógica de intervención requiere que uno </a:t>
            </a:r>
            <a:r>
              <a:rPr lang="es-CO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explique </a:t>
            </a:r>
            <a:r>
              <a:rPr lang="es-CO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en detalle cómo se recopilará la información de desempeño (indicadores</a:t>
            </a:r>
            <a:r>
              <a:rPr lang="es-CO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):</a:t>
            </a:r>
            <a:endParaRPr lang="es-ES_tradnl" sz="2400" dirty="0">
              <a:solidFill>
                <a:srgbClr val="000000"/>
              </a:solidFill>
              <a:latin typeface="+mn-lt"/>
              <a:ea typeface="+mn-ea"/>
            </a:endParaRPr>
          </a:p>
        </p:txBody>
      </p:sp>
      <p:sp>
        <p:nvSpPr>
          <p:cNvPr id="62470" name="Rectangle 2"/>
          <p:cNvSpPr txBox="1">
            <a:spLocks noChangeArrowheads="1"/>
          </p:cNvSpPr>
          <p:nvPr/>
        </p:nvSpPr>
        <p:spPr bwMode="auto">
          <a:xfrm>
            <a:off x="1187450" y="404813"/>
            <a:ext cx="69342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GB" sz="3200" b="1" dirty="0">
                <a:solidFill>
                  <a:srgbClr val="000000"/>
                </a:solidFill>
              </a:rPr>
              <a:t>Fuentes de </a:t>
            </a:r>
            <a:r>
              <a:rPr lang="en-GB" sz="3200" b="1" dirty="0" err="1" smtClean="0">
                <a:solidFill>
                  <a:srgbClr val="000000"/>
                </a:solidFill>
              </a:rPr>
              <a:t>verificación</a:t>
            </a:r>
            <a:r>
              <a:rPr lang="en-GB" sz="3200" b="1" dirty="0" smtClean="0">
                <a:solidFill>
                  <a:srgbClr val="000000"/>
                </a:solidFill>
              </a:rPr>
              <a:t> </a:t>
            </a:r>
            <a:r>
              <a:rPr lang="en-GB" sz="3200" b="1" dirty="0">
                <a:solidFill>
                  <a:srgbClr val="000000"/>
                </a:solidFill>
              </a:rPr>
              <a:t>(1)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59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0239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ChangeArrowheads="1"/>
          </p:cNvSpPr>
          <p:nvPr/>
        </p:nvSpPr>
        <p:spPr bwMode="auto">
          <a:xfrm>
            <a:off x="1403648" y="3356546"/>
            <a:ext cx="6624736" cy="1944662"/>
          </a:xfrm>
          <a:prstGeom prst="rect">
            <a:avLst/>
          </a:prstGeom>
          <a:solidFill>
            <a:srgbClr val="660066">
              <a:alpha val="70195"/>
            </a:srgbClr>
          </a:solidFill>
          <a:ln>
            <a:noFill/>
          </a:ln>
        </p:spPr>
        <p:txBody>
          <a:bodyPr wrap="none" anchor="ctr"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1403648" y="2133029"/>
            <a:ext cx="6624736" cy="1223963"/>
          </a:xfrm>
          <a:prstGeom prst="rect">
            <a:avLst/>
          </a:prstGeom>
          <a:solidFill>
            <a:srgbClr val="F2F21A">
              <a:alpha val="70195"/>
            </a:srgbClr>
          </a:solidFill>
          <a:ln>
            <a:noFill/>
          </a:ln>
        </p:spPr>
        <p:txBody>
          <a:bodyPr wrap="none" anchor="ctr"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043608" y="2132856"/>
            <a:ext cx="7416824" cy="360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CO" sz="3400" b="1" i="1" dirty="0" smtClean="0">
                <a:solidFill>
                  <a:prstClr val="black"/>
                </a:solidFill>
                <a:latin typeface="Times New Roman" pitchFamily="18" charset="0"/>
              </a:rPr>
              <a:t>FORTALECIMIENTO DE LAS CAPACIDADES DE LAS </a:t>
            </a:r>
            <a:r>
              <a:rPr lang="es-CO" sz="3400" b="1" i="1" dirty="0">
                <a:solidFill>
                  <a:prstClr val="black"/>
                </a:solidFill>
                <a:latin typeface="Times New Roman" pitchFamily="18" charset="0"/>
              </a:rPr>
              <a:t>EFS</a:t>
            </a:r>
            <a:r>
              <a:rPr lang="es-CO" sz="3600" b="1" i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endParaRPr lang="en-GB" sz="3600" b="1" i="1" dirty="0" smtClean="0">
              <a:solidFill>
                <a:prstClr val="black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20000"/>
              </a:spcBef>
            </a:pPr>
            <a:endParaRPr lang="en-GB" sz="3200" b="1" dirty="0" smtClean="0">
              <a:solidFill>
                <a:prstClr val="white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GB" sz="3400" b="1" dirty="0" err="1" smtClean="0">
                <a:solidFill>
                  <a:prstClr val="white"/>
                </a:solidFill>
                <a:latin typeface="Times New Roman" pitchFamily="18" charset="0"/>
              </a:rPr>
              <a:t>Sesión</a:t>
            </a:r>
            <a:r>
              <a:rPr lang="en-GB" sz="3400" b="1" dirty="0" smtClean="0">
                <a:solidFill>
                  <a:prstClr val="white"/>
                </a:solidFill>
                <a:latin typeface="Times New Roman" pitchFamily="18" charset="0"/>
              </a:rPr>
              <a:t> 1:</a:t>
            </a:r>
          </a:p>
          <a:p>
            <a:pPr algn="ctr" eaLnBrk="1" hangingPunct="1">
              <a:spcBef>
                <a:spcPct val="20000"/>
              </a:spcBef>
            </a:pPr>
            <a:r>
              <a:rPr lang="en-GB" sz="3400" b="1" dirty="0" smtClean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en-GB" sz="3400" b="1" dirty="0" err="1" smtClean="0">
                <a:solidFill>
                  <a:prstClr val="white"/>
                </a:solidFill>
                <a:latin typeface="Times New Roman" pitchFamily="18" charset="0"/>
              </a:rPr>
              <a:t>Antecendentes</a:t>
            </a:r>
            <a:r>
              <a:rPr lang="en-GB" sz="3400" b="1" dirty="0" smtClean="0">
                <a:solidFill>
                  <a:prstClr val="white"/>
                </a:solidFill>
                <a:latin typeface="Times New Roman" pitchFamily="18" charset="0"/>
              </a:rPr>
              <a:t> del </a:t>
            </a:r>
            <a:r>
              <a:rPr lang="en-GB" sz="3400" b="1" dirty="0" err="1" smtClean="0">
                <a:solidFill>
                  <a:prstClr val="white"/>
                </a:solidFill>
                <a:latin typeface="Times New Roman" pitchFamily="18" charset="0"/>
              </a:rPr>
              <a:t>curso</a:t>
            </a:r>
            <a:r>
              <a:rPr lang="en-GB" sz="3400" b="1" dirty="0" smtClean="0">
                <a:solidFill>
                  <a:prstClr val="white"/>
                </a:solidFill>
                <a:latin typeface="Times New Roman" pitchFamily="18" charset="0"/>
              </a:rPr>
              <a:t> </a:t>
            </a:r>
          </a:p>
          <a:p>
            <a:pPr algn="ctr" eaLnBrk="1" hangingPunct="1">
              <a:spcBef>
                <a:spcPct val="20000"/>
              </a:spcBef>
            </a:pPr>
            <a:endParaRPr lang="en-GB" sz="3200" b="1" dirty="0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89734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Rectangle 2050"/>
          <p:cNvSpPr>
            <a:spLocks noGrp="1" noChangeArrowheads="1"/>
          </p:cNvSpPr>
          <p:nvPr>
            <p:ph type="title"/>
          </p:nvPr>
        </p:nvSpPr>
        <p:spPr>
          <a:xfrm>
            <a:off x="1331913" y="333375"/>
            <a:ext cx="6921500" cy="736600"/>
          </a:xfrm>
          <a:extLst/>
        </p:spPr>
        <p:txBody>
          <a:bodyPr>
            <a:normAutofit/>
          </a:bodyPr>
          <a:lstStyle/>
          <a:p>
            <a:pPr algn="ctr">
              <a:defRPr/>
            </a:pPr>
            <a:r>
              <a:rPr lang="en-GB" sz="3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Fuentes </a:t>
            </a:r>
            <a:r>
              <a:rPr lang="en-GB" sz="32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de </a:t>
            </a:r>
            <a:r>
              <a:rPr lang="en-GB" sz="3200" dirty="0" err="1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verificación</a:t>
            </a:r>
            <a:r>
              <a:rPr lang="en-GB" sz="3200" b="1" kern="1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(</a:t>
            </a:r>
            <a:r>
              <a:rPr lang="en-GB" sz="3200" b="1" kern="12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r>
              <a:rPr lang="en-GB" sz="3200" b="1" kern="1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)</a:t>
            </a:r>
            <a:endParaRPr lang="en-GB" sz="3200" b="1" kern="1200" dirty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491" name="Line 2051"/>
          <p:cNvSpPr>
            <a:spLocks noChangeShapeType="1"/>
          </p:cNvSpPr>
          <p:nvPr/>
        </p:nvSpPr>
        <p:spPr bwMode="auto">
          <a:xfrm>
            <a:off x="915988" y="2098675"/>
            <a:ext cx="0" cy="3557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63492" name="Line 2052"/>
          <p:cNvSpPr>
            <a:spLocks noChangeShapeType="1"/>
          </p:cNvSpPr>
          <p:nvPr/>
        </p:nvSpPr>
        <p:spPr bwMode="auto">
          <a:xfrm>
            <a:off x="939800" y="5675313"/>
            <a:ext cx="73548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63493" name="Rectangle 2053"/>
          <p:cNvSpPr>
            <a:spLocks noChangeArrowheads="1"/>
          </p:cNvSpPr>
          <p:nvPr/>
        </p:nvSpPr>
        <p:spPr bwMode="auto">
          <a:xfrm rot="-5400000">
            <a:off x="234652" y="2824929"/>
            <a:ext cx="718146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defTabSz="762000" eaLnBrk="0" hangingPunct="0"/>
            <a:r>
              <a:rPr lang="en-GB" b="1" dirty="0" err="1" smtClean="0">
                <a:solidFill>
                  <a:srgbClr val="000000"/>
                </a:solidFill>
                <a:latin typeface="Arial Narrow" pitchFamily="34" charset="0"/>
              </a:rPr>
              <a:t>Costo</a:t>
            </a:r>
            <a:endParaRPr lang="en-GB" b="1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63494" name="Rectangle 2054"/>
          <p:cNvSpPr>
            <a:spLocks noChangeArrowheads="1"/>
          </p:cNvSpPr>
          <p:nvPr/>
        </p:nvSpPr>
        <p:spPr bwMode="auto">
          <a:xfrm>
            <a:off x="6089650" y="5718175"/>
            <a:ext cx="1319273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defTabSz="762000" eaLnBrk="0" hangingPunct="0"/>
            <a:r>
              <a:rPr lang="en-GB" b="1" dirty="0" err="1" smtClean="0">
                <a:solidFill>
                  <a:srgbClr val="000000"/>
                </a:solidFill>
                <a:latin typeface="Arial Narrow" pitchFamily="34" charset="0"/>
              </a:rPr>
              <a:t>Complejidad</a:t>
            </a:r>
            <a:endParaRPr lang="en-GB" b="1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63495" name="Arco 2055"/>
          <p:cNvSpPr>
            <a:spLocks/>
          </p:cNvSpPr>
          <p:nvPr/>
        </p:nvSpPr>
        <p:spPr bwMode="auto">
          <a:xfrm>
            <a:off x="1370013" y="2017713"/>
            <a:ext cx="6719887" cy="3200400"/>
          </a:xfrm>
          <a:custGeom>
            <a:avLst/>
            <a:gdLst>
              <a:gd name="T0" fmla="*/ 2147483647 w 21600"/>
              <a:gd name="T1" fmla="*/ 2147483647 h 21600"/>
              <a:gd name="T2" fmla="*/ 0 w 21600"/>
              <a:gd name="T3" fmla="*/ 214748364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599" y="20"/>
                </a:moveTo>
                <a:cubicBezTo>
                  <a:pt x="21588" y="11942"/>
                  <a:pt x="11921" y="21600"/>
                  <a:pt x="-1" y="21600"/>
                </a:cubicBezTo>
              </a:path>
              <a:path w="21600" h="21600" stroke="0" extrusionOk="0">
                <a:moveTo>
                  <a:pt x="21599" y="20"/>
                </a:moveTo>
                <a:cubicBezTo>
                  <a:pt x="21588" y="11942"/>
                  <a:pt x="11921" y="21600"/>
                  <a:pt x="-1" y="21600"/>
                </a:cubicBezTo>
                <a:lnTo>
                  <a:pt x="0" y="0"/>
                </a:lnTo>
                <a:lnTo>
                  <a:pt x="21599" y="2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295944" name="Rectangle 2056"/>
          <p:cNvSpPr>
            <a:spLocks noChangeArrowheads="1"/>
          </p:cNvSpPr>
          <p:nvPr/>
        </p:nvSpPr>
        <p:spPr bwMode="auto">
          <a:xfrm>
            <a:off x="1097751" y="4876800"/>
            <a:ext cx="1643079" cy="70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 eaLnBrk="0" hangingPunct="0"/>
            <a:r>
              <a:rPr lang="en-GB" sz="2000" i="1" dirty="0" err="1" smtClean="0">
                <a:solidFill>
                  <a:srgbClr val="000000"/>
                </a:solidFill>
                <a:latin typeface="Arial Narrow" pitchFamily="34" charset="0"/>
              </a:rPr>
              <a:t>Registros</a:t>
            </a:r>
            <a:endParaRPr lang="en-GB" sz="2000" i="1" dirty="0" smtClean="0">
              <a:solidFill>
                <a:srgbClr val="000000"/>
              </a:solidFill>
              <a:latin typeface="Arial Narrow" pitchFamily="34" charset="0"/>
            </a:endParaRPr>
          </a:p>
          <a:p>
            <a:pPr algn="ctr" defTabSz="762000" eaLnBrk="0" hangingPunct="0"/>
            <a:r>
              <a:rPr lang="en-GB" sz="2000" i="1" dirty="0" err="1" smtClean="0">
                <a:solidFill>
                  <a:srgbClr val="000000"/>
                </a:solidFill>
                <a:latin typeface="Arial Narrow" pitchFamily="34" charset="0"/>
              </a:rPr>
              <a:t>administrativos</a:t>
            </a:r>
            <a:endParaRPr lang="en-GB" sz="2000" i="1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295945" name="Rectangle 2057"/>
          <p:cNvSpPr>
            <a:spLocks noChangeArrowheads="1"/>
          </p:cNvSpPr>
          <p:nvPr/>
        </p:nvSpPr>
        <p:spPr bwMode="auto">
          <a:xfrm>
            <a:off x="2878910" y="4610100"/>
            <a:ext cx="1152560" cy="70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 eaLnBrk="0" hangingPunct="0"/>
            <a:r>
              <a:rPr lang="en-GB" sz="2000" i="1" dirty="0" err="1" smtClean="0">
                <a:solidFill>
                  <a:srgbClr val="000000"/>
                </a:solidFill>
                <a:latin typeface="Arial Narrow" pitchFamily="34" charset="0"/>
              </a:rPr>
              <a:t>Informes</a:t>
            </a:r>
            <a:r>
              <a:rPr lang="en-GB" sz="2000" i="1" dirty="0" smtClean="0">
                <a:solidFill>
                  <a:srgbClr val="000000"/>
                </a:solidFill>
                <a:latin typeface="Arial Narrow" pitchFamily="34" charset="0"/>
              </a:rPr>
              <a:t> </a:t>
            </a:r>
          </a:p>
          <a:p>
            <a:pPr algn="ctr" defTabSz="762000" eaLnBrk="0" hangingPunct="0"/>
            <a:r>
              <a:rPr lang="en-GB" sz="2000" i="1" dirty="0" smtClean="0">
                <a:solidFill>
                  <a:srgbClr val="000000"/>
                </a:solidFill>
                <a:latin typeface="Arial Narrow" pitchFamily="34" charset="0"/>
              </a:rPr>
              <a:t>de </a:t>
            </a:r>
            <a:r>
              <a:rPr lang="en-GB" sz="2000" i="1" dirty="0" err="1" smtClean="0">
                <a:solidFill>
                  <a:srgbClr val="000000"/>
                </a:solidFill>
                <a:latin typeface="Arial Narrow" pitchFamily="34" charset="0"/>
              </a:rPr>
              <a:t>gestión</a:t>
            </a:r>
            <a:endParaRPr lang="en-GB" sz="2000" i="1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295946" name="Rectangle 2058"/>
          <p:cNvSpPr>
            <a:spLocks noChangeArrowheads="1"/>
          </p:cNvSpPr>
          <p:nvPr/>
        </p:nvSpPr>
        <p:spPr bwMode="auto">
          <a:xfrm>
            <a:off x="4256857" y="4171950"/>
            <a:ext cx="1317669" cy="70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 eaLnBrk="0" hangingPunct="0"/>
            <a:r>
              <a:rPr lang="en-GB" sz="2000" i="1" dirty="0" err="1" smtClean="0">
                <a:solidFill>
                  <a:srgbClr val="000000"/>
                </a:solidFill>
                <a:latin typeface="Arial Narrow" pitchFamily="34" charset="0"/>
              </a:rPr>
              <a:t>Estadísticas</a:t>
            </a:r>
            <a:endParaRPr lang="en-GB" sz="2000" i="1" dirty="0" smtClean="0">
              <a:solidFill>
                <a:srgbClr val="000000"/>
              </a:solidFill>
              <a:latin typeface="Arial Narrow" pitchFamily="34" charset="0"/>
            </a:endParaRPr>
          </a:p>
          <a:p>
            <a:pPr algn="ctr" defTabSz="762000" eaLnBrk="0" hangingPunct="0"/>
            <a:r>
              <a:rPr lang="en-GB" sz="2000" i="1" dirty="0" err="1" smtClean="0">
                <a:solidFill>
                  <a:srgbClr val="000000"/>
                </a:solidFill>
                <a:latin typeface="Arial Narrow" pitchFamily="34" charset="0"/>
              </a:rPr>
              <a:t>disponibles</a:t>
            </a:r>
            <a:endParaRPr lang="en-GB" sz="2000" i="1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295947" name="Rectangle 2059"/>
          <p:cNvSpPr>
            <a:spLocks noChangeArrowheads="1"/>
          </p:cNvSpPr>
          <p:nvPr/>
        </p:nvSpPr>
        <p:spPr bwMode="auto">
          <a:xfrm>
            <a:off x="5558587" y="3140968"/>
            <a:ext cx="1317669" cy="1320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 eaLnBrk="0" hangingPunct="0"/>
            <a:r>
              <a:rPr lang="en-GB" sz="2000" i="1" dirty="0" err="1">
                <a:solidFill>
                  <a:srgbClr val="000000"/>
                </a:solidFill>
                <a:latin typeface="Arial Narrow" pitchFamily="34" charset="0"/>
              </a:rPr>
              <a:t>Estadísticas</a:t>
            </a:r>
            <a:endParaRPr lang="en-GB" sz="2000" i="1" dirty="0">
              <a:solidFill>
                <a:srgbClr val="000000"/>
              </a:solidFill>
              <a:latin typeface="Arial Narrow" pitchFamily="34" charset="0"/>
            </a:endParaRPr>
          </a:p>
          <a:p>
            <a:pPr algn="ctr" defTabSz="762000" eaLnBrk="0" hangingPunct="0"/>
            <a:r>
              <a:rPr lang="en-GB" sz="2000" i="1" dirty="0" err="1" smtClean="0">
                <a:solidFill>
                  <a:srgbClr val="000000"/>
                </a:solidFill>
                <a:latin typeface="Arial Narrow" pitchFamily="34" charset="0"/>
              </a:rPr>
              <a:t>adaptadas</a:t>
            </a:r>
            <a:endParaRPr lang="en-GB" sz="2000" i="1" dirty="0" smtClean="0">
              <a:solidFill>
                <a:srgbClr val="000000"/>
              </a:solidFill>
              <a:latin typeface="Arial Narrow" pitchFamily="34" charset="0"/>
            </a:endParaRPr>
          </a:p>
          <a:p>
            <a:pPr algn="ctr" defTabSz="762000" eaLnBrk="0" hangingPunct="0"/>
            <a:r>
              <a:rPr lang="en-GB" sz="2000" i="1" dirty="0" smtClean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en-GB" sz="2000" i="1" dirty="0" err="1" smtClean="0">
                <a:solidFill>
                  <a:srgbClr val="000000"/>
                </a:solidFill>
                <a:latin typeface="Arial Narrow" pitchFamily="34" charset="0"/>
              </a:rPr>
              <a:t>disponibles</a:t>
            </a:r>
            <a:endParaRPr lang="en-GB" sz="2000" i="1" dirty="0">
              <a:solidFill>
                <a:srgbClr val="000000"/>
              </a:solidFill>
              <a:latin typeface="Arial Narrow" pitchFamily="34" charset="0"/>
            </a:endParaRPr>
          </a:p>
          <a:p>
            <a:pPr algn="ctr" defTabSz="762000" eaLnBrk="0" hangingPunct="0"/>
            <a:r>
              <a:rPr lang="en-GB" sz="2000" i="1" dirty="0" smtClean="0">
                <a:solidFill>
                  <a:srgbClr val="000000"/>
                </a:solidFill>
                <a:latin typeface="Arial Narrow" pitchFamily="34" charset="0"/>
              </a:rPr>
              <a:t> </a:t>
            </a:r>
            <a:endParaRPr lang="en-GB" sz="2000" i="1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295949" name="Rectangle 2061"/>
          <p:cNvSpPr>
            <a:spLocks noChangeArrowheads="1"/>
          </p:cNvSpPr>
          <p:nvPr/>
        </p:nvSpPr>
        <p:spPr bwMode="auto">
          <a:xfrm>
            <a:off x="6334136" y="2132856"/>
            <a:ext cx="1622240" cy="70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 eaLnBrk="0" hangingPunct="0"/>
            <a:r>
              <a:rPr lang="en-GB" sz="2000" i="1" dirty="0" err="1" smtClean="0">
                <a:solidFill>
                  <a:srgbClr val="000000"/>
                </a:solidFill>
                <a:latin typeface="Arial Narrow" pitchFamily="34" charset="0"/>
              </a:rPr>
              <a:t>Encuestas</a:t>
            </a:r>
            <a:endParaRPr lang="en-GB" sz="2000" i="1" dirty="0" smtClean="0">
              <a:solidFill>
                <a:srgbClr val="000000"/>
              </a:solidFill>
              <a:latin typeface="Arial Narrow" pitchFamily="34" charset="0"/>
            </a:endParaRPr>
          </a:p>
          <a:p>
            <a:pPr algn="ctr" defTabSz="762000" eaLnBrk="0" hangingPunct="0"/>
            <a:r>
              <a:rPr lang="en-GB" sz="2000" i="1" dirty="0" err="1" smtClean="0">
                <a:solidFill>
                  <a:srgbClr val="000000"/>
                </a:solidFill>
                <a:latin typeface="Arial Narrow" pitchFamily="34" charset="0"/>
              </a:rPr>
              <a:t>especializadas</a:t>
            </a:r>
            <a:endParaRPr lang="en-GB" sz="2000" i="1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295950" name="Arco 2062"/>
          <p:cNvSpPr>
            <a:spLocks/>
          </p:cNvSpPr>
          <p:nvPr/>
        </p:nvSpPr>
        <p:spPr bwMode="auto">
          <a:xfrm>
            <a:off x="992188" y="2074863"/>
            <a:ext cx="7073900" cy="3492500"/>
          </a:xfrm>
          <a:custGeom>
            <a:avLst/>
            <a:gdLst>
              <a:gd name="T0" fmla="*/ 2147483647 w 21600"/>
              <a:gd name="T1" fmla="*/ 2147483647 h 21600"/>
              <a:gd name="T2" fmla="*/ 0 w 21600"/>
              <a:gd name="T3" fmla="*/ 214748364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599" y="19"/>
                </a:moveTo>
                <a:cubicBezTo>
                  <a:pt x="21588" y="11941"/>
                  <a:pt x="11921" y="21600"/>
                  <a:pt x="-1" y="21600"/>
                </a:cubicBezTo>
              </a:path>
              <a:path w="21600" h="21600" stroke="0" extrusionOk="0">
                <a:moveTo>
                  <a:pt x="21599" y="19"/>
                </a:moveTo>
                <a:cubicBezTo>
                  <a:pt x="21588" y="11941"/>
                  <a:pt x="11921" y="21600"/>
                  <a:pt x="-1" y="21600"/>
                </a:cubicBezTo>
                <a:lnTo>
                  <a:pt x="0" y="0"/>
                </a:lnTo>
                <a:lnTo>
                  <a:pt x="21599" y="19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60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469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5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5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95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95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95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5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44" grpId="0" autoUpdateAnimBg="0"/>
      <p:bldP spid="295945" grpId="0" autoUpdateAnimBg="0"/>
      <p:bldP spid="295946" grpId="0" autoUpdateAnimBg="0"/>
      <p:bldP spid="295947" grpId="0" autoUpdateAnimBg="0"/>
      <p:bldP spid="295949" grpId="0" autoUpdateAnimBg="0"/>
      <p:bldP spid="295950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ChangeArrowheads="1"/>
          </p:cNvSpPr>
          <p:nvPr/>
        </p:nvSpPr>
        <p:spPr bwMode="auto">
          <a:xfrm>
            <a:off x="698500" y="622300"/>
            <a:ext cx="69215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endParaRPr lang="it-IT">
              <a:solidFill>
                <a:srgbClr val="009999"/>
              </a:solidFill>
              <a:latin typeface="Times New Roman" pitchFamily="18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400800" y="4419600"/>
            <a:ext cx="2371725" cy="1828800"/>
            <a:chOff x="4032" y="2784"/>
            <a:chExt cx="1494" cy="1152"/>
          </a:xfrm>
        </p:grpSpPr>
        <p:grpSp>
          <p:nvGrpSpPr>
            <p:cNvPr id="64573" name="Group 4"/>
            <p:cNvGrpSpPr>
              <a:grpSpLocks/>
            </p:cNvGrpSpPr>
            <p:nvPr/>
          </p:nvGrpSpPr>
          <p:grpSpPr bwMode="auto">
            <a:xfrm>
              <a:off x="4608" y="2784"/>
              <a:ext cx="918" cy="864"/>
              <a:chOff x="4218" y="2976"/>
              <a:chExt cx="918" cy="864"/>
            </a:xfrm>
          </p:grpSpPr>
          <p:sp>
            <p:nvSpPr>
              <p:cNvPr id="64585" name="Rectangle 5"/>
              <p:cNvSpPr>
                <a:spLocks noChangeArrowheads="1"/>
              </p:cNvSpPr>
              <p:nvPr/>
            </p:nvSpPr>
            <p:spPr bwMode="auto">
              <a:xfrm>
                <a:off x="4231" y="2984"/>
                <a:ext cx="808" cy="856"/>
              </a:xfrm>
              <a:prstGeom prst="rect">
                <a:avLst/>
              </a:prstGeom>
              <a:solidFill>
                <a:srgbClr val="C0FEF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4586" name="Rectangle 6"/>
              <p:cNvSpPr>
                <a:spLocks noChangeArrowheads="1"/>
              </p:cNvSpPr>
              <p:nvPr/>
            </p:nvSpPr>
            <p:spPr bwMode="auto">
              <a:xfrm>
                <a:off x="4218" y="3134"/>
                <a:ext cx="114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endParaRPr lang="de-DE" sz="800">
                  <a:solidFill>
                    <a:srgbClr val="009999"/>
                  </a:solidFill>
                </a:endParaRPr>
              </a:p>
            </p:txBody>
          </p:sp>
          <p:sp>
            <p:nvSpPr>
              <p:cNvPr id="64587" name="Rectangle 7"/>
              <p:cNvSpPr>
                <a:spLocks noChangeArrowheads="1"/>
              </p:cNvSpPr>
              <p:nvPr/>
            </p:nvSpPr>
            <p:spPr bwMode="auto">
              <a:xfrm>
                <a:off x="4612" y="3134"/>
                <a:ext cx="524" cy="5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>
                  <a:tabLst>
                    <a:tab pos="228600" algn="r"/>
                    <a:tab pos="514350" algn="r"/>
                  </a:tabLst>
                </a:pPr>
                <a:r>
                  <a:rPr lang="en-GB" sz="800">
                    <a:solidFill>
                      <a:srgbClr val="009999"/>
                    </a:solidFill>
                  </a:rPr>
                  <a:t>5500</a:t>
                </a:r>
              </a:p>
              <a:p>
                <a:pPr>
                  <a:tabLst>
                    <a:tab pos="228600" algn="r"/>
                    <a:tab pos="514350" algn="r"/>
                  </a:tabLst>
                </a:pPr>
                <a:r>
                  <a:rPr lang="en-GB" sz="800">
                    <a:solidFill>
                      <a:srgbClr val="009999"/>
                    </a:solidFill>
                  </a:rPr>
                  <a:t>1750</a:t>
                </a:r>
              </a:p>
              <a:p>
                <a:pPr>
                  <a:tabLst>
                    <a:tab pos="228600" algn="r"/>
                    <a:tab pos="514350" algn="r"/>
                  </a:tabLst>
                </a:pPr>
                <a:r>
                  <a:rPr lang="en-GB" sz="800">
                    <a:solidFill>
                      <a:srgbClr val="009999"/>
                    </a:solidFill>
                  </a:rPr>
                  <a:t>4250</a:t>
                </a:r>
              </a:p>
              <a:p>
                <a:pPr>
                  <a:tabLst>
                    <a:tab pos="228600" algn="r"/>
                    <a:tab pos="514350" algn="r"/>
                  </a:tabLst>
                </a:pPr>
                <a:r>
                  <a:rPr lang="en-GB" sz="800">
                    <a:solidFill>
                      <a:srgbClr val="009999"/>
                    </a:solidFill>
                  </a:rPr>
                  <a:t>  750</a:t>
                </a:r>
              </a:p>
              <a:p>
                <a:pPr>
                  <a:tabLst>
                    <a:tab pos="228600" algn="r"/>
                    <a:tab pos="514350" algn="r"/>
                  </a:tabLst>
                </a:pPr>
                <a:r>
                  <a:rPr lang="en-GB" sz="800">
                    <a:solidFill>
                      <a:srgbClr val="009999"/>
                    </a:solidFill>
                  </a:rPr>
                  <a:t>  400</a:t>
                </a:r>
              </a:p>
              <a:p>
                <a:pPr>
                  <a:tabLst>
                    <a:tab pos="228600" algn="r"/>
                    <a:tab pos="514350" algn="r"/>
                  </a:tabLst>
                </a:pPr>
                <a:r>
                  <a:rPr lang="en-GB" sz="800">
                    <a:solidFill>
                      <a:srgbClr val="009999"/>
                    </a:solidFill>
                  </a:rPr>
                  <a:t>1100</a:t>
                </a:r>
              </a:p>
              <a:p>
                <a:pPr>
                  <a:tabLst>
                    <a:tab pos="228600" algn="r"/>
                    <a:tab pos="514350" algn="r"/>
                  </a:tabLst>
                </a:pPr>
                <a:r>
                  <a:rPr lang="en-GB" sz="800">
                    <a:solidFill>
                      <a:srgbClr val="009999"/>
                    </a:solidFill>
                  </a:rPr>
                  <a:t>3100</a:t>
                </a:r>
              </a:p>
            </p:txBody>
          </p:sp>
          <p:sp>
            <p:nvSpPr>
              <p:cNvPr id="64588" name="Rectangle 8"/>
              <p:cNvSpPr>
                <a:spLocks noChangeArrowheads="1"/>
              </p:cNvSpPr>
              <p:nvPr/>
            </p:nvSpPr>
            <p:spPr bwMode="auto">
              <a:xfrm>
                <a:off x="4458" y="2976"/>
                <a:ext cx="320" cy="1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GB" sz="1000">
                    <a:solidFill>
                      <a:srgbClr val="009999"/>
                    </a:solidFill>
                  </a:rPr>
                  <a:t>Budget</a:t>
                </a:r>
              </a:p>
            </p:txBody>
          </p:sp>
        </p:grpSp>
        <p:grpSp>
          <p:nvGrpSpPr>
            <p:cNvPr id="64574" name="Group 9"/>
            <p:cNvGrpSpPr>
              <a:grpSpLocks/>
            </p:cNvGrpSpPr>
            <p:nvPr/>
          </p:nvGrpSpPr>
          <p:grpSpPr bwMode="auto">
            <a:xfrm>
              <a:off x="4032" y="2928"/>
              <a:ext cx="1200" cy="1008"/>
              <a:chOff x="4032" y="2928"/>
              <a:chExt cx="1200" cy="1008"/>
            </a:xfrm>
          </p:grpSpPr>
          <p:grpSp>
            <p:nvGrpSpPr>
              <p:cNvPr id="64575" name="Group 10"/>
              <p:cNvGrpSpPr>
                <a:grpSpLocks/>
              </p:cNvGrpSpPr>
              <p:nvPr/>
            </p:nvGrpSpPr>
            <p:grpSpPr bwMode="auto">
              <a:xfrm>
                <a:off x="4314" y="2928"/>
                <a:ext cx="918" cy="864"/>
                <a:chOff x="4218" y="2976"/>
                <a:chExt cx="918" cy="864"/>
              </a:xfrm>
            </p:grpSpPr>
            <p:sp>
              <p:nvSpPr>
                <p:cNvPr id="64581" name="Rectangle 11"/>
                <p:cNvSpPr>
                  <a:spLocks noChangeArrowheads="1"/>
                </p:cNvSpPr>
                <p:nvPr/>
              </p:nvSpPr>
              <p:spPr bwMode="auto">
                <a:xfrm>
                  <a:off x="4231" y="2984"/>
                  <a:ext cx="808" cy="856"/>
                </a:xfrm>
                <a:prstGeom prst="rect">
                  <a:avLst/>
                </a:prstGeom>
                <a:solidFill>
                  <a:srgbClr val="C0FEF9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  <p:sp>
              <p:nvSpPr>
                <p:cNvPr id="64582" name="Rectangle 12"/>
                <p:cNvSpPr>
                  <a:spLocks noChangeArrowheads="1"/>
                </p:cNvSpPr>
                <p:nvPr/>
              </p:nvSpPr>
              <p:spPr bwMode="auto">
                <a:xfrm>
                  <a:off x="4218" y="3134"/>
                  <a:ext cx="114" cy="1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endParaRPr lang="de-DE" sz="800">
                    <a:solidFill>
                      <a:srgbClr val="009999"/>
                    </a:solidFill>
                  </a:endParaRPr>
                </a:p>
              </p:txBody>
            </p:sp>
            <p:sp>
              <p:nvSpPr>
                <p:cNvPr id="64583" name="Rectangle 13"/>
                <p:cNvSpPr>
                  <a:spLocks noChangeArrowheads="1"/>
                </p:cNvSpPr>
                <p:nvPr/>
              </p:nvSpPr>
              <p:spPr bwMode="auto">
                <a:xfrm>
                  <a:off x="4612" y="3134"/>
                  <a:ext cx="524" cy="59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90488" tIns="44450" rIns="90488" bIns="44450">
                  <a:spAutoFit/>
                </a:bodyPr>
                <a:lstStyle/>
                <a:p>
                  <a:pPr>
                    <a:tabLst>
                      <a:tab pos="228600" algn="r"/>
                      <a:tab pos="514350" algn="r"/>
                    </a:tabLst>
                  </a:pPr>
                  <a:r>
                    <a:rPr lang="en-GB" sz="800">
                      <a:solidFill>
                        <a:srgbClr val="009999"/>
                      </a:solidFill>
                    </a:rPr>
                    <a:t>5500</a:t>
                  </a:r>
                </a:p>
                <a:p>
                  <a:pPr>
                    <a:tabLst>
                      <a:tab pos="228600" algn="r"/>
                      <a:tab pos="514350" algn="r"/>
                    </a:tabLst>
                  </a:pPr>
                  <a:r>
                    <a:rPr lang="en-GB" sz="800">
                      <a:solidFill>
                        <a:srgbClr val="009999"/>
                      </a:solidFill>
                    </a:rPr>
                    <a:t>1750</a:t>
                  </a:r>
                </a:p>
                <a:p>
                  <a:pPr>
                    <a:tabLst>
                      <a:tab pos="228600" algn="r"/>
                      <a:tab pos="514350" algn="r"/>
                    </a:tabLst>
                  </a:pPr>
                  <a:r>
                    <a:rPr lang="en-GB" sz="800">
                      <a:solidFill>
                        <a:srgbClr val="009999"/>
                      </a:solidFill>
                    </a:rPr>
                    <a:t>4250</a:t>
                  </a:r>
                </a:p>
                <a:p>
                  <a:pPr>
                    <a:tabLst>
                      <a:tab pos="228600" algn="r"/>
                      <a:tab pos="514350" algn="r"/>
                    </a:tabLst>
                  </a:pPr>
                  <a:r>
                    <a:rPr lang="en-GB" sz="800">
                      <a:solidFill>
                        <a:srgbClr val="009999"/>
                      </a:solidFill>
                    </a:rPr>
                    <a:t>  750</a:t>
                  </a:r>
                </a:p>
                <a:p>
                  <a:pPr>
                    <a:tabLst>
                      <a:tab pos="228600" algn="r"/>
                      <a:tab pos="514350" algn="r"/>
                    </a:tabLst>
                  </a:pPr>
                  <a:r>
                    <a:rPr lang="en-GB" sz="800">
                      <a:solidFill>
                        <a:srgbClr val="009999"/>
                      </a:solidFill>
                    </a:rPr>
                    <a:t>  400</a:t>
                  </a:r>
                </a:p>
                <a:p>
                  <a:pPr>
                    <a:tabLst>
                      <a:tab pos="228600" algn="r"/>
                      <a:tab pos="514350" algn="r"/>
                    </a:tabLst>
                  </a:pPr>
                  <a:r>
                    <a:rPr lang="en-GB" sz="800">
                      <a:solidFill>
                        <a:srgbClr val="009999"/>
                      </a:solidFill>
                    </a:rPr>
                    <a:t>1100</a:t>
                  </a:r>
                </a:p>
                <a:p>
                  <a:pPr>
                    <a:tabLst>
                      <a:tab pos="228600" algn="r"/>
                      <a:tab pos="514350" algn="r"/>
                    </a:tabLst>
                  </a:pPr>
                  <a:r>
                    <a:rPr lang="en-GB" sz="800">
                      <a:solidFill>
                        <a:srgbClr val="009999"/>
                      </a:solidFill>
                    </a:rPr>
                    <a:t>3100</a:t>
                  </a:r>
                </a:p>
              </p:txBody>
            </p:sp>
            <p:sp>
              <p:nvSpPr>
                <p:cNvPr id="64584" name="Rectangle 14"/>
                <p:cNvSpPr>
                  <a:spLocks noChangeArrowheads="1"/>
                </p:cNvSpPr>
                <p:nvPr/>
              </p:nvSpPr>
              <p:spPr bwMode="auto">
                <a:xfrm>
                  <a:off x="4458" y="2976"/>
                  <a:ext cx="320" cy="1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GB" sz="1000">
                      <a:solidFill>
                        <a:srgbClr val="009999"/>
                      </a:solidFill>
                    </a:rPr>
                    <a:t>Budget</a:t>
                  </a:r>
                </a:p>
              </p:txBody>
            </p:sp>
          </p:grpSp>
          <p:grpSp>
            <p:nvGrpSpPr>
              <p:cNvPr id="64576" name="Group 15"/>
              <p:cNvGrpSpPr>
                <a:grpSpLocks/>
              </p:cNvGrpSpPr>
              <p:nvPr/>
            </p:nvGrpSpPr>
            <p:grpSpPr bwMode="auto">
              <a:xfrm>
                <a:off x="4032" y="3072"/>
                <a:ext cx="918" cy="864"/>
                <a:chOff x="4074" y="3072"/>
                <a:chExt cx="918" cy="864"/>
              </a:xfrm>
            </p:grpSpPr>
            <p:sp>
              <p:nvSpPr>
                <p:cNvPr id="64577" name="Rectangle 16"/>
                <p:cNvSpPr>
                  <a:spLocks noChangeArrowheads="1"/>
                </p:cNvSpPr>
                <p:nvPr/>
              </p:nvSpPr>
              <p:spPr bwMode="auto">
                <a:xfrm>
                  <a:off x="4087" y="3080"/>
                  <a:ext cx="808" cy="856"/>
                </a:xfrm>
                <a:prstGeom prst="rect">
                  <a:avLst/>
                </a:prstGeom>
                <a:solidFill>
                  <a:srgbClr val="C0FEF9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  <p:sp>
              <p:nvSpPr>
                <p:cNvPr id="64578" name="Rectangle 17"/>
                <p:cNvSpPr>
                  <a:spLocks noChangeArrowheads="1"/>
                </p:cNvSpPr>
                <p:nvPr/>
              </p:nvSpPr>
              <p:spPr bwMode="auto">
                <a:xfrm>
                  <a:off x="4074" y="3230"/>
                  <a:ext cx="451" cy="5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GB" sz="800" dirty="0">
                      <a:solidFill>
                        <a:srgbClr val="009999"/>
                      </a:solidFill>
                      <a:latin typeface="Arial" pitchFamily="34" charset="0"/>
                      <a:cs typeface="Arial" pitchFamily="34" charset="0"/>
                    </a:rPr>
                    <a:t>Salaries</a:t>
                  </a:r>
                </a:p>
                <a:p>
                  <a:r>
                    <a:rPr lang="en-GB" sz="800" dirty="0">
                      <a:solidFill>
                        <a:srgbClr val="009999"/>
                      </a:solidFill>
                      <a:latin typeface="Arial" pitchFamily="34" charset="0"/>
                      <a:cs typeface="Arial" pitchFamily="34" charset="0"/>
                    </a:rPr>
                    <a:t>Allowances</a:t>
                  </a:r>
                </a:p>
                <a:p>
                  <a:r>
                    <a:rPr lang="en-GB" sz="800" dirty="0">
                      <a:solidFill>
                        <a:srgbClr val="009999"/>
                      </a:solidFill>
                      <a:latin typeface="Arial" pitchFamily="34" charset="0"/>
                      <a:cs typeface="Arial" pitchFamily="34" charset="0"/>
                    </a:rPr>
                    <a:t>Vehicle Op.</a:t>
                  </a:r>
                </a:p>
                <a:p>
                  <a:r>
                    <a:rPr lang="en-GB" sz="800" dirty="0">
                      <a:solidFill>
                        <a:srgbClr val="009999"/>
                      </a:solidFill>
                      <a:latin typeface="Arial" pitchFamily="34" charset="0"/>
                      <a:cs typeface="Arial" pitchFamily="34" charset="0"/>
                    </a:rPr>
                    <a:t>Office </a:t>
                  </a:r>
                </a:p>
                <a:p>
                  <a:r>
                    <a:rPr lang="en-GB" sz="800" dirty="0">
                      <a:solidFill>
                        <a:srgbClr val="009999"/>
                      </a:solidFill>
                      <a:latin typeface="Arial" pitchFamily="34" charset="0"/>
                      <a:cs typeface="Arial" pitchFamily="34" charset="0"/>
                    </a:rPr>
                    <a:t>Tel/Fax</a:t>
                  </a:r>
                </a:p>
                <a:p>
                  <a:r>
                    <a:rPr lang="en-GB" sz="800" dirty="0">
                      <a:solidFill>
                        <a:srgbClr val="009999"/>
                      </a:solidFill>
                      <a:latin typeface="Arial" pitchFamily="34" charset="0"/>
                      <a:cs typeface="Arial" pitchFamily="34" charset="0"/>
                    </a:rPr>
                    <a:t>Seeds</a:t>
                  </a:r>
                </a:p>
                <a:p>
                  <a:r>
                    <a:rPr lang="en-GB" sz="800" dirty="0">
                      <a:solidFill>
                        <a:srgbClr val="009999"/>
                      </a:solidFill>
                      <a:latin typeface="Arial" pitchFamily="34" charset="0"/>
                      <a:cs typeface="Arial" pitchFamily="34" charset="0"/>
                    </a:rPr>
                    <a:t>Fertiliser</a:t>
                  </a:r>
                </a:p>
              </p:txBody>
            </p:sp>
            <p:sp>
              <p:nvSpPr>
                <p:cNvPr id="64579" name="Rectangle 18"/>
                <p:cNvSpPr>
                  <a:spLocks noChangeArrowheads="1"/>
                </p:cNvSpPr>
                <p:nvPr/>
              </p:nvSpPr>
              <p:spPr bwMode="auto">
                <a:xfrm>
                  <a:off x="4468" y="3230"/>
                  <a:ext cx="524" cy="59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90488" tIns="44450" rIns="90488" bIns="44450">
                  <a:spAutoFit/>
                </a:bodyPr>
                <a:lstStyle/>
                <a:p>
                  <a:pPr>
                    <a:tabLst>
                      <a:tab pos="228600" algn="r"/>
                      <a:tab pos="514350" algn="r"/>
                    </a:tabLst>
                  </a:pPr>
                  <a:r>
                    <a:rPr lang="en-GB" sz="800" dirty="0">
                      <a:solidFill>
                        <a:srgbClr val="009999"/>
                      </a:solidFill>
                    </a:rPr>
                    <a:t>	</a:t>
                  </a:r>
                  <a:r>
                    <a:rPr lang="en-GB" sz="800" dirty="0">
                      <a:solidFill>
                        <a:srgbClr val="009999"/>
                      </a:solidFill>
                      <a:latin typeface="Arial" pitchFamily="34" charset="0"/>
                      <a:cs typeface="Arial" pitchFamily="34" charset="0"/>
                    </a:rPr>
                    <a:t>5000	5500</a:t>
                  </a:r>
                </a:p>
                <a:p>
                  <a:pPr>
                    <a:tabLst>
                      <a:tab pos="228600" algn="r"/>
                      <a:tab pos="514350" algn="r"/>
                    </a:tabLst>
                  </a:pPr>
                  <a:r>
                    <a:rPr lang="en-GB" sz="800" dirty="0">
                      <a:solidFill>
                        <a:srgbClr val="009999"/>
                      </a:solidFill>
                      <a:latin typeface="Arial" pitchFamily="34" charset="0"/>
                      <a:cs typeface="Arial" pitchFamily="34" charset="0"/>
                    </a:rPr>
                    <a:t>	1250	1750</a:t>
                  </a:r>
                </a:p>
                <a:p>
                  <a:pPr>
                    <a:tabLst>
                      <a:tab pos="228600" algn="r"/>
                      <a:tab pos="514350" algn="r"/>
                    </a:tabLst>
                  </a:pPr>
                  <a:r>
                    <a:rPr lang="en-GB" sz="800" dirty="0">
                      <a:solidFill>
                        <a:srgbClr val="009999"/>
                      </a:solidFill>
                      <a:latin typeface="Arial" pitchFamily="34" charset="0"/>
                      <a:cs typeface="Arial" pitchFamily="34" charset="0"/>
                    </a:rPr>
                    <a:t>	3750	4250</a:t>
                  </a:r>
                </a:p>
                <a:p>
                  <a:pPr>
                    <a:tabLst>
                      <a:tab pos="228600" algn="r"/>
                      <a:tab pos="514350" algn="r"/>
                    </a:tabLst>
                  </a:pPr>
                  <a:r>
                    <a:rPr lang="en-GB" sz="800" dirty="0">
                      <a:solidFill>
                        <a:srgbClr val="009999"/>
                      </a:solidFill>
                      <a:latin typeface="Arial" pitchFamily="34" charset="0"/>
                      <a:cs typeface="Arial" pitchFamily="34" charset="0"/>
                    </a:rPr>
                    <a:t>	750	750</a:t>
                  </a:r>
                </a:p>
                <a:p>
                  <a:pPr>
                    <a:tabLst>
                      <a:tab pos="228600" algn="r"/>
                      <a:tab pos="514350" algn="r"/>
                    </a:tabLst>
                  </a:pPr>
                  <a:r>
                    <a:rPr lang="en-GB" sz="800" dirty="0">
                      <a:solidFill>
                        <a:srgbClr val="009999"/>
                      </a:solidFill>
                      <a:latin typeface="Arial" pitchFamily="34" charset="0"/>
                      <a:cs typeface="Arial" pitchFamily="34" charset="0"/>
                    </a:rPr>
                    <a:t>	400	400</a:t>
                  </a:r>
                </a:p>
                <a:p>
                  <a:pPr>
                    <a:tabLst>
                      <a:tab pos="228600" algn="r"/>
                      <a:tab pos="514350" algn="r"/>
                    </a:tabLst>
                  </a:pPr>
                  <a:r>
                    <a:rPr lang="en-GB" sz="800" dirty="0">
                      <a:solidFill>
                        <a:srgbClr val="009999"/>
                      </a:solidFill>
                      <a:latin typeface="Arial" pitchFamily="34" charset="0"/>
                      <a:cs typeface="Arial" pitchFamily="34" charset="0"/>
                    </a:rPr>
                    <a:t>	850	1100</a:t>
                  </a:r>
                </a:p>
                <a:p>
                  <a:pPr>
                    <a:tabLst>
                      <a:tab pos="228600" algn="r"/>
                      <a:tab pos="514350" algn="r"/>
                    </a:tabLst>
                  </a:pPr>
                  <a:r>
                    <a:rPr lang="en-GB" sz="800" dirty="0">
                      <a:solidFill>
                        <a:srgbClr val="009999"/>
                      </a:solidFill>
                      <a:latin typeface="Arial" pitchFamily="34" charset="0"/>
                      <a:cs typeface="Arial" pitchFamily="34" charset="0"/>
                    </a:rPr>
                    <a:t>	2300	3100</a:t>
                  </a:r>
                </a:p>
              </p:txBody>
            </p:sp>
            <p:sp>
              <p:nvSpPr>
                <p:cNvPr id="64580" name="Rectangle 19"/>
                <p:cNvSpPr>
                  <a:spLocks noChangeArrowheads="1"/>
                </p:cNvSpPr>
                <p:nvPr/>
              </p:nvSpPr>
              <p:spPr bwMode="auto">
                <a:xfrm>
                  <a:off x="4147" y="3072"/>
                  <a:ext cx="598" cy="15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GB" sz="1000" dirty="0" err="1" smtClean="0">
                      <a:solidFill>
                        <a:srgbClr val="009999"/>
                      </a:solidFill>
                    </a:rPr>
                    <a:t>Presupuesto</a:t>
                  </a:r>
                  <a:endParaRPr lang="en-GB" sz="1000" dirty="0">
                    <a:solidFill>
                      <a:srgbClr val="009999"/>
                    </a:solidFill>
                  </a:endParaRPr>
                </a:p>
              </p:txBody>
            </p:sp>
          </p:grpSp>
        </p:grp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5562600" y="1981200"/>
            <a:ext cx="2870200" cy="1441450"/>
            <a:chOff x="1146" y="2928"/>
            <a:chExt cx="1808" cy="908"/>
          </a:xfrm>
        </p:grpSpPr>
        <p:grpSp>
          <p:nvGrpSpPr>
            <p:cNvPr id="64528" name="Group 21"/>
            <p:cNvGrpSpPr>
              <a:grpSpLocks/>
            </p:cNvGrpSpPr>
            <p:nvPr/>
          </p:nvGrpSpPr>
          <p:grpSpPr bwMode="auto">
            <a:xfrm>
              <a:off x="1338" y="2928"/>
              <a:ext cx="1616" cy="716"/>
              <a:chOff x="1338" y="2928"/>
              <a:chExt cx="1616" cy="716"/>
            </a:xfrm>
          </p:grpSpPr>
          <p:grpSp>
            <p:nvGrpSpPr>
              <p:cNvPr id="64559" name="Group 22"/>
              <p:cNvGrpSpPr>
                <a:grpSpLocks/>
              </p:cNvGrpSpPr>
              <p:nvPr/>
            </p:nvGrpSpPr>
            <p:grpSpPr bwMode="auto">
              <a:xfrm>
                <a:off x="1338" y="2940"/>
                <a:ext cx="1616" cy="704"/>
                <a:chOff x="1338" y="2940"/>
                <a:chExt cx="1616" cy="704"/>
              </a:xfrm>
            </p:grpSpPr>
            <p:sp>
              <p:nvSpPr>
                <p:cNvPr id="64561" name="Rectangle 23"/>
                <p:cNvSpPr>
                  <a:spLocks noChangeArrowheads="1"/>
                </p:cNvSpPr>
                <p:nvPr/>
              </p:nvSpPr>
              <p:spPr bwMode="auto">
                <a:xfrm>
                  <a:off x="1338" y="2940"/>
                  <a:ext cx="1616" cy="704"/>
                </a:xfrm>
                <a:prstGeom prst="rect">
                  <a:avLst/>
                </a:prstGeom>
                <a:solidFill>
                  <a:srgbClr val="DBFFB8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  <p:sp>
              <p:nvSpPr>
                <p:cNvPr id="64562" name="Line 24"/>
                <p:cNvSpPr>
                  <a:spLocks noChangeShapeType="1"/>
                </p:cNvSpPr>
                <p:nvPr/>
              </p:nvSpPr>
              <p:spPr bwMode="auto">
                <a:xfrm>
                  <a:off x="1572" y="3084"/>
                  <a:ext cx="647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/>
                </a:p>
              </p:txBody>
            </p:sp>
            <p:sp>
              <p:nvSpPr>
                <p:cNvPr id="64563" name="Line 25"/>
                <p:cNvSpPr>
                  <a:spLocks noChangeShapeType="1"/>
                </p:cNvSpPr>
                <p:nvPr/>
              </p:nvSpPr>
              <p:spPr bwMode="auto">
                <a:xfrm>
                  <a:off x="1572" y="3159"/>
                  <a:ext cx="647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/>
                </a:p>
              </p:txBody>
            </p:sp>
            <p:sp>
              <p:nvSpPr>
                <p:cNvPr id="64564" name="Line 26"/>
                <p:cNvSpPr>
                  <a:spLocks noChangeShapeType="1"/>
                </p:cNvSpPr>
                <p:nvPr/>
              </p:nvSpPr>
              <p:spPr bwMode="auto">
                <a:xfrm>
                  <a:off x="1656" y="3235"/>
                  <a:ext cx="64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/>
                </a:p>
              </p:txBody>
            </p:sp>
            <p:sp>
              <p:nvSpPr>
                <p:cNvPr id="64565" name="Line 27"/>
                <p:cNvSpPr>
                  <a:spLocks noChangeShapeType="1"/>
                </p:cNvSpPr>
                <p:nvPr/>
              </p:nvSpPr>
              <p:spPr bwMode="auto">
                <a:xfrm>
                  <a:off x="1656" y="3311"/>
                  <a:ext cx="64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/>
                </a:p>
              </p:txBody>
            </p:sp>
            <p:sp>
              <p:nvSpPr>
                <p:cNvPr id="64566" name="Line 28"/>
                <p:cNvSpPr>
                  <a:spLocks noChangeShapeType="1"/>
                </p:cNvSpPr>
                <p:nvPr/>
              </p:nvSpPr>
              <p:spPr bwMode="auto">
                <a:xfrm>
                  <a:off x="1907" y="3387"/>
                  <a:ext cx="64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/>
                </a:p>
              </p:txBody>
            </p:sp>
            <p:sp>
              <p:nvSpPr>
                <p:cNvPr id="64567" name="Line 29"/>
                <p:cNvSpPr>
                  <a:spLocks noChangeShapeType="1"/>
                </p:cNvSpPr>
                <p:nvPr/>
              </p:nvSpPr>
              <p:spPr bwMode="auto">
                <a:xfrm>
                  <a:off x="1907" y="3463"/>
                  <a:ext cx="85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/>
                </a:p>
              </p:txBody>
            </p:sp>
            <p:sp>
              <p:nvSpPr>
                <p:cNvPr id="64568" name="Line 30"/>
                <p:cNvSpPr>
                  <a:spLocks noChangeShapeType="1"/>
                </p:cNvSpPr>
                <p:nvPr/>
              </p:nvSpPr>
              <p:spPr bwMode="auto">
                <a:xfrm>
                  <a:off x="1907" y="3538"/>
                  <a:ext cx="85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/>
                </a:p>
              </p:txBody>
            </p:sp>
            <p:sp>
              <p:nvSpPr>
                <p:cNvPr id="64569" name="Line 31"/>
                <p:cNvSpPr>
                  <a:spLocks noChangeShapeType="1"/>
                </p:cNvSpPr>
                <p:nvPr/>
              </p:nvSpPr>
              <p:spPr bwMode="auto">
                <a:xfrm>
                  <a:off x="2301" y="3080"/>
                  <a:ext cx="48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/>
                </a:p>
              </p:txBody>
            </p:sp>
            <p:sp>
              <p:nvSpPr>
                <p:cNvPr id="64570" name="Line 32"/>
                <p:cNvSpPr>
                  <a:spLocks noChangeShapeType="1"/>
                </p:cNvSpPr>
                <p:nvPr/>
              </p:nvSpPr>
              <p:spPr bwMode="auto">
                <a:xfrm>
                  <a:off x="2385" y="3308"/>
                  <a:ext cx="31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/>
                </a:p>
              </p:txBody>
            </p:sp>
            <p:sp>
              <p:nvSpPr>
                <p:cNvPr id="64571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1631" y="3452"/>
                  <a:ext cx="192" cy="1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/>
                </a:p>
              </p:txBody>
            </p:sp>
            <p:sp>
              <p:nvSpPr>
                <p:cNvPr id="64572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1631" y="3527"/>
                  <a:ext cx="192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/>
                </a:p>
              </p:txBody>
            </p:sp>
          </p:grpSp>
          <p:sp>
            <p:nvSpPr>
              <p:cNvPr id="64560" name="Rectangle 35"/>
              <p:cNvSpPr>
                <a:spLocks noChangeArrowheads="1"/>
              </p:cNvSpPr>
              <p:nvPr/>
            </p:nvSpPr>
            <p:spPr bwMode="auto">
              <a:xfrm>
                <a:off x="1945" y="2928"/>
                <a:ext cx="390" cy="1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GB" sz="1000">
                    <a:solidFill>
                      <a:srgbClr val="009999"/>
                    </a:solidFill>
                  </a:rPr>
                  <a:t>Workplan</a:t>
                </a:r>
              </a:p>
            </p:txBody>
          </p:sp>
        </p:grpSp>
        <p:grpSp>
          <p:nvGrpSpPr>
            <p:cNvPr id="64529" name="Group 36"/>
            <p:cNvGrpSpPr>
              <a:grpSpLocks/>
            </p:cNvGrpSpPr>
            <p:nvPr/>
          </p:nvGrpSpPr>
          <p:grpSpPr bwMode="auto">
            <a:xfrm>
              <a:off x="1242" y="3024"/>
              <a:ext cx="1616" cy="716"/>
              <a:chOff x="1242" y="3024"/>
              <a:chExt cx="1616" cy="716"/>
            </a:xfrm>
          </p:grpSpPr>
          <p:grpSp>
            <p:nvGrpSpPr>
              <p:cNvPr id="64545" name="Group 37"/>
              <p:cNvGrpSpPr>
                <a:grpSpLocks/>
              </p:cNvGrpSpPr>
              <p:nvPr/>
            </p:nvGrpSpPr>
            <p:grpSpPr bwMode="auto">
              <a:xfrm>
                <a:off x="1242" y="3036"/>
                <a:ext cx="1616" cy="704"/>
                <a:chOff x="1242" y="3036"/>
                <a:chExt cx="1616" cy="704"/>
              </a:xfrm>
            </p:grpSpPr>
            <p:sp>
              <p:nvSpPr>
                <p:cNvPr id="64547" name="Rectangle 38"/>
                <p:cNvSpPr>
                  <a:spLocks noChangeArrowheads="1"/>
                </p:cNvSpPr>
                <p:nvPr/>
              </p:nvSpPr>
              <p:spPr bwMode="auto">
                <a:xfrm>
                  <a:off x="1242" y="3036"/>
                  <a:ext cx="1616" cy="704"/>
                </a:xfrm>
                <a:prstGeom prst="rect">
                  <a:avLst/>
                </a:prstGeom>
                <a:solidFill>
                  <a:srgbClr val="DBFFB8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  <p:sp>
              <p:nvSpPr>
                <p:cNvPr id="64548" name="Line 39"/>
                <p:cNvSpPr>
                  <a:spLocks noChangeShapeType="1"/>
                </p:cNvSpPr>
                <p:nvPr/>
              </p:nvSpPr>
              <p:spPr bwMode="auto">
                <a:xfrm>
                  <a:off x="1476" y="3180"/>
                  <a:ext cx="647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/>
                </a:p>
              </p:txBody>
            </p:sp>
            <p:sp>
              <p:nvSpPr>
                <p:cNvPr id="64549" name="Line 40"/>
                <p:cNvSpPr>
                  <a:spLocks noChangeShapeType="1"/>
                </p:cNvSpPr>
                <p:nvPr/>
              </p:nvSpPr>
              <p:spPr bwMode="auto">
                <a:xfrm>
                  <a:off x="1476" y="3255"/>
                  <a:ext cx="647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/>
                </a:p>
              </p:txBody>
            </p:sp>
            <p:sp>
              <p:nvSpPr>
                <p:cNvPr id="64550" name="Line 41"/>
                <p:cNvSpPr>
                  <a:spLocks noChangeShapeType="1"/>
                </p:cNvSpPr>
                <p:nvPr/>
              </p:nvSpPr>
              <p:spPr bwMode="auto">
                <a:xfrm>
                  <a:off x="1560" y="3331"/>
                  <a:ext cx="64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/>
                </a:p>
              </p:txBody>
            </p:sp>
            <p:sp>
              <p:nvSpPr>
                <p:cNvPr id="64551" name="Line 42"/>
                <p:cNvSpPr>
                  <a:spLocks noChangeShapeType="1"/>
                </p:cNvSpPr>
                <p:nvPr/>
              </p:nvSpPr>
              <p:spPr bwMode="auto">
                <a:xfrm>
                  <a:off x="1560" y="3407"/>
                  <a:ext cx="64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/>
                </a:p>
              </p:txBody>
            </p:sp>
            <p:sp>
              <p:nvSpPr>
                <p:cNvPr id="64552" name="Line 43"/>
                <p:cNvSpPr>
                  <a:spLocks noChangeShapeType="1"/>
                </p:cNvSpPr>
                <p:nvPr/>
              </p:nvSpPr>
              <p:spPr bwMode="auto">
                <a:xfrm>
                  <a:off x="1811" y="3483"/>
                  <a:ext cx="64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/>
                </a:p>
              </p:txBody>
            </p:sp>
            <p:sp>
              <p:nvSpPr>
                <p:cNvPr id="64553" name="Line 44"/>
                <p:cNvSpPr>
                  <a:spLocks noChangeShapeType="1"/>
                </p:cNvSpPr>
                <p:nvPr/>
              </p:nvSpPr>
              <p:spPr bwMode="auto">
                <a:xfrm>
                  <a:off x="1811" y="3559"/>
                  <a:ext cx="85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/>
                </a:p>
              </p:txBody>
            </p:sp>
            <p:sp>
              <p:nvSpPr>
                <p:cNvPr id="64554" name="Line 45"/>
                <p:cNvSpPr>
                  <a:spLocks noChangeShapeType="1"/>
                </p:cNvSpPr>
                <p:nvPr/>
              </p:nvSpPr>
              <p:spPr bwMode="auto">
                <a:xfrm>
                  <a:off x="1811" y="3634"/>
                  <a:ext cx="85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/>
                </a:p>
              </p:txBody>
            </p:sp>
            <p:sp>
              <p:nvSpPr>
                <p:cNvPr id="64555" name="Line 46"/>
                <p:cNvSpPr>
                  <a:spLocks noChangeShapeType="1"/>
                </p:cNvSpPr>
                <p:nvPr/>
              </p:nvSpPr>
              <p:spPr bwMode="auto">
                <a:xfrm>
                  <a:off x="2205" y="3176"/>
                  <a:ext cx="48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/>
                </a:p>
              </p:txBody>
            </p:sp>
            <p:sp>
              <p:nvSpPr>
                <p:cNvPr id="64556" name="Line 47"/>
                <p:cNvSpPr>
                  <a:spLocks noChangeShapeType="1"/>
                </p:cNvSpPr>
                <p:nvPr/>
              </p:nvSpPr>
              <p:spPr bwMode="auto">
                <a:xfrm>
                  <a:off x="2289" y="3404"/>
                  <a:ext cx="31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/>
                </a:p>
              </p:txBody>
            </p:sp>
            <p:sp>
              <p:nvSpPr>
                <p:cNvPr id="64557" name="Line 48"/>
                <p:cNvSpPr>
                  <a:spLocks noChangeShapeType="1"/>
                </p:cNvSpPr>
                <p:nvPr/>
              </p:nvSpPr>
              <p:spPr bwMode="auto">
                <a:xfrm flipV="1">
                  <a:off x="1535" y="3548"/>
                  <a:ext cx="192" cy="1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/>
                </a:p>
              </p:txBody>
            </p:sp>
            <p:sp>
              <p:nvSpPr>
                <p:cNvPr id="64558" name="Line 49"/>
                <p:cNvSpPr>
                  <a:spLocks noChangeShapeType="1"/>
                </p:cNvSpPr>
                <p:nvPr/>
              </p:nvSpPr>
              <p:spPr bwMode="auto">
                <a:xfrm flipV="1">
                  <a:off x="1535" y="3623"/>
                  <a:ext cx="192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/>
                </a:p>
              </p:txBody>
            </p:sp>
          </p:grpSp>
          <p:sp>
            <p:nvSpPr>
              <p:cNvPr id="64546" name="Rectangle 50"/>
              <p:cNvSpPr>
                <a:spLocks noChangeArrowheads="1"/>
              </p:cNvSpPr>
              <p:nvPr/>
            </p:nvSpPr>
            <p:spPr bwMode="auto">
              <a:xfrm>
                <a:off x="1849" y="3024"/>
                <a:ext cx="390" cy="1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GB" sz="1000">
                    <a:solidFill>
                      <a:srgbClr val="009999"/>
                    </a:solidFill>
                  </a:rPr>
                  <a:t>Workplan</a:t>
                </a:r>
              </a:p>
            </p:txBody>
          </p:sp>
        </p:grpSp>
        <p:grpSp>
          <p:nvGrpSpPr>
            <p:cNvPr id="64530" name="Group 51"/>
            <p:cNvGrpSpPr>
              <a:grpSpLocks/>
            </p:cNvGrpSpPr>
            <p:nvPr/>
          </p:nvGrpSpPr>
          <p:grpSpPr bwMode="auto">
            <a:xfrm>
              <a:off x="1146" y="3120"/>
              <a:ext cx="1616" cy="716"/>
              <a:chOff x="1146" y="3120"/>
              <a:chExt cx="1616" cy="716"/>
            </a:xfrm>
          </p:grpSpPr>
          <p:grpSp>
            <p:nvGrpSpPr>
              <p:cNvPr id="64531" name="Group 52"/>
              <p:cNvGrpSpPr>
                <a:grpSpLocks/>
              </p:cNvGrpSpPr>
              <p:nvPr/>
            </p:nvGrpSpPr>
            <p:grpSpPr bwMode="auto">
              <a:xfrm>
                <a:off x="1146" y="3132"/>
                <a:ext cx="1616" cy="704"/>
                <a:chOff x="1146" y="3132"/>
                <a:chExt cx="1616" cy="704"/>
              </a:xfrm>
            </p:grpSpPr>
            <p:sp>
              <p:nvSpPr>
                <p:cNvPr id="64533" name="Rectangle 53"/>
                <p:cNvSpPr>
                  <a:spLocks noChangeArrowheads="1"/>
                </p:cNvSpPr>
                <p:nvPr/>
              </p:nvSpPr>
              <p:spPr bwMode="auto">
                <a:xfrm>
                  <a:off x="1146" y="3132"/>
                  <a:ext cx="1616" cy="704"/>
                </a:xfrm>
                <a:prstGeom prst="rect">
                  <a:avLst/>
                </a:prstGeom>
                <a:solidFill>
                  <a:srgbClr val="DBFFB8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  <p:sp>
              <p:nvSpPr>
                <p:cNvPr id="64534" name="Line 54"/>
                <p:cNvSpPr>
                  <a:spLocks noChangeShapeType="1"/>
                </p:cNvSpPr>
                <p:nvPr/>
              </p:nvSpPr>
              <p:spPr bwMode="auto">
                <a:xfrm>
                  <a:off x="1380" y="3276"/>
                  <a:ext cx="647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/>
                </a:p>
              </p:txBody>
            </p:sp>
            <p:sp>
              <p:nvSpPr>
                <p:cNvPr id="64535" name="Line 55"/>
                <p:cNvSpPr>
                  <a:spLocks noChangeShapeType="1"/>
                </p:cNvSpPr>
                <p:nvPr/>
              </p:nvSpPr>
              <p:spPr bwMode="auto">
                <a:xfrm>
                  <a:off x="1380" y="3351"/>
                  <a:ext cx="647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/>
                </a:p>
              </p:txBody>
            </p:sp>
            <p:sp>
              <p:nvSpPr>
                <p:cNvPr id="64536" name="Line 56"/>
                <p:cNvSpPr>
                  <a:spLocks noChangeShapeType="1"/>
                </p:cNvSpPr>
                <p:nvPr/>
              </p:nvSpPr>
              <p:spPr bwMode="auto">
                <a:xfrm>
                  <a:off x="1464" y="3427"/>
                  <a:ext cx="64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/>
                </a:p>
              </p:txBody>
            </p:sp>
            <p:sp>
              <p:nvSpPr>
                <p:cNvPr id="64537" name="Line 57"/>
                <p:cNvSpPr>
                  <a:spLocks noChangeShapeType="1"/>
                </p:cNvSpPr>
                <p:nvPr/>
              </p:nvSpPr>
              <p:spPr bwMode="auto">
                <a:xfrm>
                  <a:off x="1464" y="3503"/>
                  <a:ext cx="64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/>
                </a:p>
              </p:txBody>
            </p:sp>
            <p:sp>
              <p:nvSpPr>
                <p:cNvPr id="64538" name="Line 58"/>
                <p:cNvSpPr>
                  <a:spLocks noChangeShapeType="1"/>
                </p:cNvSpPr>
                <p:nvPr/>
              </p:nvSpPr>
              <p:spPr bwMode="auto">
                <a:xfrm>
                  <a:off x="1715" y="3579"/>
                  <a:ext cx="64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/>
                </a:p>
              </p:txBody>
            </p:sp>
            <p:sp>
              <p:nvSpPr>
                <p:cNvPr id="64539" name="Line 59"/>
                <p:cNvSpPr>
                  <a:spLocks noChangeShapeType="1"/>
                </p:cNvSpPr>
                <p:nvPr/>
              </p:nvSpPr>
              <p:spPr bwMode="auto">
                <a:xfrm>
                  <a:off x="1715" y="3655"/>
                  <a:ext cx="85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/>
                </a:p>
              </p:txBody>
            </p:sp>
            <p:sp>
              <p:nvSpPr>
                <p:cNvPr id="64540" name="Line 60"/>
                <p:cNvSpPr>
                  <a:spLocks noChangeShapeType="1"/>
                </p:cNvSpPr>
                <p:nvPr/>
              </p:nvSpPr>
              <p:spPr bwMode="auto">
                <a:xfrm>
                  <a:off x="1715" y="3730"/>
                  <a:ext cx="85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/>
                </a:p>
              </p:txBody>
            </p:sp>
            <p:sp>
              <p:nvSpPr>
                <p:cNvPr id="64541" name="Line 61"/>
                <p:cNvSpPr>
                  <a:spLocks noChangeShapeType="1"/>
                </p:cNvSpPr>
                <p:nvPr/>
              </p:nvSpPr>
              <p:spPr bwMode="auto">
                <a:xfrm>
                  <a:off x="2109" y="3272"/>
                  <a:ext cx="48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/>
                </a:p>
              </p:txBody>
            </p:sp>
            <p:sp>
              <p:nvSpPr>
                <p:cNvPr id="64542" name="Line 62"/>
                <p:cNvSpPr>
                  <a:spLocks noChangeShapeType="1"/>
                </p:cNvSpPr>
                <p:nvPr/>
              </p:nvSpPr>
              <p:spPr bwMode="auto">
                <a:xfrm>
                  <a:off x="2193" y="3500"/>
                  <a:ext cx="31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/>
                </a:p>
              </p:txBody>
            </p:sp>
            <p:sp>
              <p:nvSpPr>
                <p:cNvPr id="64543" name="Line 63"/>
                <p:cNvSpPr>
                  <a:spLocks noChangeShapeType="1"/>
                </p:cNvSpPr>
                <p:nvPr/>
              </p:nvSpPr>
              <p:spPr bwMode="auto">
                <a:xfrm flipV="1">
                  <a:off x="1439" y="3644"/>
                  <a:ext cx="192" cy="1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/>
                </a:p>
              </p:txBody>
            </p:sp>
            <p:sp>
              <p:nvSpPr>
                <p:cNvPr id="64544" name="Line 64"/>
                <p:cNvSpPr>
                  <a:spLocks noChangeShapeType="1"/>
                </p:cNvSpPr>
                <p:nvPr/>
              </p:nvSpPr>
              <p:spPr bwMode="auto">
                <a:xfrm flipV="1">
                  <a:off x="1439" y="3719"/>
                  <a:ext cx="192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/>
                </a:p>
              </p:txBody>
            </p:sp>
          </p:grpSp>
          <p:sp>
            <p:nvSpPr>
              <p:cNvPr id="64532" name="Rectangle 65"/>
              <p:cNvSpPr>
                <a:spLocks noChangeArrowheads="1"/>
              </p:cNvSpPr>
              <p:nvPr/>
            </p:nvSpPr>
            <p:spPr bwMode="auto">
              <a:xfrm>
                <a:off x="1753" y="3120"/>
                <a:ext cx="701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GB" sz="1000" dirty="0" smtClean="0">
                    <a:solidFill>
                      <a:srgbClr val="009999"/>
                    </a:solidFill>
                  </a:rPr>
                  <a:t>Plan de </a:t>
                </a:r>
                <a:r>
                  <a:rPr lang="en-GB" sz="1000" dirty="0" err="1" smtClean="0">
                    <a:solidFill>
                      <a:srgbClr val="009999"/>
                    </a:solidFill>
                  </a:rPr>
                  <a:t>trabajo</a:t>
                </a:r>
                <a:endParaRPr lang="en-GB" sz="1000" dirty="0">
                  <a:solidFill>
                    <a:srgbClr val="009999"/>
                  </a:solidFill>
                </a:endParaRPr>
              </a:p>
            </p:txBody>
          </p:sp>
        </p:grpSp>
      </p:grpSp>
      <p:sp>
        <p:nvSpPr>
          <p:cNvPr id="542786" name="Rectangle 66"/>
          <p:cNvSpPr>
            <a:spLocks noChangeArrowheads="1"/>
          </p:cNvSpPr>
          <p:nvPr/>
        </p:nvSpPr>
        <p:spPr bwMode="auto">
          <a:xfrm>
            <a:off x="731093" y="3789040"/>
            <a:ext cx="7123747" cy="82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GB" sz="2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Actividades</a:t>
            </a:r>
            <a:r>
              <a:rPr lang="en-GB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con base en </a:t>
            </a:r>
            <a:r>
              <a:rPr lang="en-GB" sz="2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resultados</a:t>
            </a:r>
            <a:r>
              <a:rPr lang="en-GB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s-CO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calendario</a:t>
            </a:r>
          </a:p>
          <a:p>
            <a:pPr algn="ctr"/>
            <a:r>
              <a:rPr lang="es-CO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CO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 recursos y presupuestos</a:t>
            </a:r>
            <a:endParaRPr lang="en-GB" sz="2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2787" name="Rectangle 67"/>
          <p:cNvSpPr>
            <a:spLocks noChangeArrowheads="1"/>
          </p:cNvSpPr>
          <p:nvPr/>
        </p:nvSpPr>
        <p:spPr bwMode="auto">
          <a:xfrm>
            <a:off x="1259483" y="1386036"/>
            <a:ext cx="2079096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GB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Marco </a:t>
            </a:r>
            <a:r>
              <a:rPr lang="en-GB" sz="2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lógico</a:t>
            </a:r>
            <a:endParaRPr lang="en-GB" sz="2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2788" name="AutoShape 68"/>
          <p:cNvSpPr>
            <a:spLocks noChangeArrowheads="1"/>
          </p:cNvSpPr>
          <p:nvPr/>
        </p:nvSpPr>
        <p:spPr bwMode="auto">
          <a:xfrm>
            <a:off x="4800600" y="4876800"/>
            <a:ext cx="911225" cy="758825"/>
          </a:xfrm>
          <a:prstGeom prst="rightArrow">
            <a:avLst>
              <a:gd name="adj1" fmla="val 50000"/>
              <a:gd name="adj2" fmla="val 3003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pic>
        <p:nvPicPr>
          <p:cNvPr id="542789" name="Picture 6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057400"/>
            <a:ext cx="2012950" cy="17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21" name="Rectangle 70"/>
          <p:cNvSpPr>
            <a:spLocks noChangeArrowheads="1"/>
          </p:cNvSpPr>
          <p:nvPr/>
        </p:nvSpPr>
        <p:spPr bwMode="auto">
          <a:xfrm>
            <a:off x="685800" y="333375"/>
            <a:ext cx="7919517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s-CO" sz="3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Desde el </a:t>
            </a:r>
            <a:r>
              <a:rPr lang="es-CO" sz="3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EML</a:t>
            </a:r>
            <a:r>
              <a:rPr lang="es-CO" sz="3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s-CO" sz="3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la </a:t>
            </a:r>
            <a:r>
              <a:rPr lang="es-CO" sz="3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planeación operativa</a:t>
            </a:r>
            <a:endParaRPr lang="it-IT" sz="3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2791" name="Text Box 71"/>
          <p:cNvSpPr txBox="1">
            <a:spLocks noChangeArrowheads="1"/>
          </p:cNvSpPr>
          <p:nvPr/>
        </p:nvSpPr>
        <p:spPr bwMode="auto">
          <a:xfrm>
            <a:off x="4495800" y="2743200"/>
            <a:ext cx="609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s-ES"/>
          </a:p>
        </p:txBody>
      </p:sp>
      <p:sp>
        <p:nvSpPr>
          <p:cNvPr id="542792" name="AutoShape 72"/>
          <p:cNvSpPr>
            <a:spLocks noChangeArrowheads="1"/>
          </p:cNvSpPr>
          <p:nvPr/>
        </p:nvSpPr>
        <p:spPr bwMode="auto">
          <a:xfrm>
            <a:off x="3962400" y="2438400"/>
            <a:ext cx="911225" cy="758825"/>
          </a:xfrm>
          <a:prstGeom prst="rightArrow">
            <a:avLst>
              <a:gd name="adj1" fmla="val 50000"/>
              <a:gd name="adj2" fmla="val 3003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542793" name="AutoShape 73"/>
          <p:cNvSpPr>
            <a:spLocks noChangeArrowheads="1"/>
          </p:cNvSpPr>
          <p:nvPr/>
        </p:nvSpPr>
        <p:spPr bwMode="auto">
          <a:xfrm>
            <a:off x="685800" y="4876800"/>
            <a:ext cx="911225" cy="758825"/>
          </a:xfrm>
          <a:prstGeom prst="rightArrow">
            <a:avLst>
              <a:gd name="adj1" fmla="val 50000"/>
              <a:gd name="adj2" fmla="val 3003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542794" name="Text Box 74"/>
          <p:cNvSpPr txBox="1">
            <a:spLocks noChangeArrowheads="1"/>
          </p:cNvSpPr>
          <p:nvPr/>
        </p:nvSpPr>
        <p:spPr bwMode="auto">
          <a:xfrm>
            <a:off x="2651125" y="4791075"/>
            <a:ext cx="184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s-ES"/>
          </a:p>
        </p:txBody>
      </p:sp>
      <p:sp>
        <p:nvSpPr>
          <p:cNvPr id="542795" name="Rectangle 75"/>
          <p:cNvSpPr>
            <a:spLocks noChangeArrowheads="1"/>
          </p:cNvSpPr>
          <p:nvPr/>
        </p:nvSpPr>
        <p:spPr bwMode="auto">
          <a:xfrm>
            <a:off x="2133600" y="4876800"/>
            <a:ext cx="2057400" cy="914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GB" sz="2400" dirty="0" err="1" smtClean="0">
                <a:latin typeface="Arial" pitchFamily="34" charset="0"/>
                <a:cs typeface="Arial" pitchFamily="34" charset="0"/>
              </a:rPr>
              <a:t>Programa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de</a:t>
            </a: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 err="1" smtClean="0">
                <a:latin typeface="Arial" pitchFamily="34" charset="0"/>
                <a:cs typeface="Arial" pitchFamily="34" charset="0"/>
              </a:rPr>
              <a:t>recursos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527" name="TextBox 1"/>
          <p:cNvSpPr txBox="1">
            <a:spLocks noChangeArrowheads="1"/>
          </p:cNvSpPr>
          <p:nvPr/>
        </p:nvSpPr>
        <p:spPr bwMode="auto">
          <a:xfrm>
            <a:off x="5940127" y="1412875"/>
            <a:ext cx="24164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400" b="1" dirty="0" smtClean="0"/>
              <a:t>Plan de </a:t>
            </a:r>
            <a:r>
              <a:rPr lang="en-US" sz="2400" b="1" dirty="0" err="1" smtClean="0"/>
              <a:t>trabajo</a:t>
            </a:r>
            <a:endParaRPr lang="en-US" sz="24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61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55009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2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42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42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2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42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4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4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4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42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42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42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42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42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542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22" grpId="0" autoUpdateAnimBg="0"/>
      <p:bldP spid="542786" grpId="0" autoUpdateAnimBg="0"/>
      <p:bldP spid="542787" grpId="0" autoUpdateAnimBg="0"/>
      <p:bldP spid="542788" grpId="0" animBg="1"/>
      <p:bldP spid="542791" grpId="0" autoUpdateAnimBg="0"/>
      <p:bldP spid="542792" grpId="0" animBg="1"/>
      <p:bldP spid="542793" grpId="0" animBg="1"/>
      <p:bldP spid="542794" grpId="0" autoUpdateAnimBg="0"/>
      <p:bldP spid="542795" grpId="0" animBg="1" autoUpdateAnimBg="0"/>
      <p:bldP spid="64527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62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22920" y="-99392"/>
            <a:ext cx="7437512" cy="720080"/>
          </a:xfrm>
        </p:spPr>
        <p:txBody>
          <a:bodyPr/>
          <a:lstStyle/>
          <a:p>
            <a:r>
              <a:rPr lang="en-US" sz="2000" dirty="0" err="1">
                <a:solidFill>
                  <a:srgbClr val="464646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Ejemplos</a:t>
            </a:r>
            <a:r>
              <a:rPr lang="en-US" sz="2000" dirty="0">
                <a:solidFill>
                  <a:srgbClr val="464646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 plan de </a:t>
            </a:r>
            <a:r>
              <a:rPr lang="en-US" sz="2000" dirty="0" err="1">
                <a:solidFill>
                  <a:srgbClr val="464646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trabajo</a:t>
            </a:r>
            <a:r>
              <a:rPr lang="en-US" sz="2000" dirty="0">
                <a:solidFill>
                  <a:srgbClr val="464646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: </a:t>
            </a:r>
            <a:r>
              <a:rPr lang="en-US" sz="2000" dirty="0" err="1">
                <a:solidFill>
                  <a:srgbClr val="464646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actividades</a:t>
            </a:r>
            <a:r>
              <a:rPr lang="en-US" sz="2000" dirty="0">
                <a:solidFill>
                  <a:srgbClr val="464646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 a </a:t>
            </a:r>
            <a:r>
              <a:rPr lang="en-US" sz="2000" dirty="0" err="1">
                <a:solidFill>
                  <a:srgbClr val="464646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través</a:t>
            </a:r>
            <a:r>
              <a:rPr lang="en-US" sz="2000" dirty="0">
                <a:solidFill>
                  <a:srgbClr val="464646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 del </a:t>
            </a:r>
            <a:r>
              <a:rPr lang="en-US" sz="2000" dirty="0" err="1">
                <a:solidFill>
                  <a:srgbClr val="464646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tiempo</a:t>
            </a:r>
            <a:endParaRPr lang="es-CO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422" y="1052736"/>
            <a:ext cx="8792138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55576" y="548680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b="1" dirty="0" smtClean="0"/>
              <a:t>Plan de trabajo –Calendario de Actividades</a:t>
            </a:r>
          </a:p>
          <a:p>
            <a:r>
              <a:rPr lang="es-CO" sz="1200" b="1" dirty="0" smtClean="0"/>
              <a:t>Rehabilitación de las carreteras Región Sur - Salinas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267730100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63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es-CO" sz="2400" dirty="0"/>
              <a:t>Plan de trabajo relacionado </a:t>
            </a:r>
            <a:r>
              <a:rPr lang="es-CO" sz="2400" dirty="0" smtClean="0"/>
              <a:t>con recursos </a:t>
            </a:r>
            <a:r>
              <a:rPr lang="es-CO" sz="2400" dirty="0"/>
              <a:t>humanos</a:t>
            </a:r>
          </a:p>
        </p:txBody>
      </p:sp>
      <p:pic>
        <p:nvPicPr>
          <p:cNvPr id="81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626" y="1268760"/>
            <a:ext cx="8317870" cy="4795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71247" y="908720"/>
            <a:ext cx="55519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600" b="1" dirty="0">
                <a:latin typeface="Arial Narrow" panose="020B0606020202030204" pitchFamily="34" charset="0"/>
              </a:rPr>
              <a:t>Creación de la Unidad de Planificación del Ministerio de Transporte</a:t>
            </a:r>
          </a:p>
        </p:txBody>
      </p:sp>
    </p:spTree>
    <p:extLst>
      <p:ext uri="{BB962C8B-B14F-4D97-AF65-F5344CB8AC3E}">
        <p14:creationId xmlns:p14="http://schemas.microsoft.com/office/powerpoint/2010/main" val="124073443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64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34888" y="-13394"/>
            <a:ext cx="8229600" cy="490066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464646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Plan de </a:t>
            </a:r>
            <a:r>
              <a:rPr lang="en-US" sz="2400" dirty="0" err="1">
                <a:solidFill>
                  <a:srgbClr val="464646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trabajo</a:t>
            </a:r>
            <a:r>
              <a:rPr lang="en-US" sz="2400" dirty="0">
                <a:solidFill>
                  <a:srgbClr val="464646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464646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relacionado</a:t>
            </a:r>
            <a:r>
              <a:rPr lang="en-US" sz="2400" dirty="0">
                <a:solidFill>
                  <a:srgbClr val="464646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 con el </a:t>
            </a:r>
            <a:r>
              <a:rPr lang="en-US" sz="2400" dirty="0" err="1">
                <a:solidFill>
                  <a:srgbClr val="464646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presupuesto</a:t>
            </a:r>
            <a:endParaRPr lang="es-CO" sz="24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884917"/>
              </p:ext>
            </p:extLst>
          </p:nvPr>
        </p:nvGraphicFramePr>
        <p:xfrm>
          <a:off x="806897" y="2390645"/>
          <a:ext cx="8229599" cy="3340707"/>
        </p:xfrm>
        <a:graphic>
          <a:graphicData uri="http://schemas.openxmlformats.org/drawingml/2006/table">
            <a:tbl>
              <a:tblPr firstRow="1" firstCol="1" bandRow="1"/>
              <a:tblGrid>
                <a:gridCol w="1172551"/>
                <a:gridCol w="295079"/>
                <a:gridCol w="146504"/>
                <a:gridCol w="147022"/>
                <a:gridCol w="146504"/>
                <a:gridCol w="147022"/>
                <a:gridCol w="295079"/>
                <a:gridCol w="295079"/>
                <a:gridCol w="220015"/>
                <a:gridCol w="220015"/>
                <a:gridCol w="179636"/>
                <a:gridCol w="290420"/>
                <a:gridCol w="290420"/>
                <a:gridCol w="290420"/>
                <a:gridCol w="290420"/>
                <a:gridCol w="290420"/>
                <a:gridCol w="276442"/>
                <a:gridCol w="295079"/>
                <a:gridCol w="301291"/>
                <a:gridCol w="285761"/>
                <a:gridCol w="220015"/>
                <a:gridCol w="295079"/>
                <a:gridCol w="220015"/>
                <a:gridCol w="295079"/>
                <a:gridCol w="295079"/>
                <a:gridCol w="295079"/>
                <a:gridCol w="367037"/>
                <a:gridCol w="367037"/>
              </a:tblGrid>
              <a:tr h="4007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Actividades /insumos</a:t>
                      </a:r>
                      <a:endParaRPr lang="es-CO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500" b="1"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500" b="1"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Unidad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Cantidad 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Costo por unidad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500" b="1"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Fuente financiación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Código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Costos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costos por periodo de planificación</a:t>
                      </a:r>
                      <a:endParaRPr lang="es-CO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 por año y fuente de financiamiento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 </a:t>
                      </a:r>
                      <a:r>
                        <a:rPr lang="es-CO" sz="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Proyecto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costo anual </a:t>
                      </a:r>
                      <a:r>
                        <a:rPr lang="es-CO" sz="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recurren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9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500" b="1"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CE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Gob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GO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 trimestre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 trimestre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3 Trimestre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 Trimestre</a:t>
                      </a:r>
                      <a:endParaRPr lang="es-CO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9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1T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2T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3T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4T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CE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Gob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GO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CE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Gob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GO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CE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Gob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GO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CE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Gob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Gob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CE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Gob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GO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Actividades</a:t>
                      </a:r>
                      <a:endParaRPr lang="es-C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6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1.1 Establecer unidad de Planeación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EQUIPOS</a:t>
                      </a:r>
                      <a:endParaRPr lang="es-CO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Computadoras</a:t>
                      </a:r>
                      <a:endParaRPr lang="es-CO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no.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1,000</a:t>
                      </a:r>
                      <a:endParaRPr lang="es-CO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CE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3,4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2,000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2,000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4,000</a:t>
                      </a:r>
                      <a:r>
                        <a:rPr lang="es-CO" sz="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4,000</a:t>
                      </a:r>
                      <a:r>
                        <a:rPr lang="es-CO" sz="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Fax modem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no.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500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CE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3,4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500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500</a:t>
                      </a:r>
                      <a:endParaRPr lang="es-CO" sz="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500</a:t>
                      </a:r>
                      <a:r>
                        <a:rPr lang="es-CO" sz="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8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Muebles de Oficina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lump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3,000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CE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3,000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--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3,000</a:t>
                      </a:r>
                      <a:endParaRPr lang="es-CO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3,000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6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SALARIOS Y PRESTACIONES (Local)</a:t>
                      </a:r>
                      <a:endParaRPr lang="es-CO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Contraparte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Gob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B.2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800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800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800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800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3,200</a:t>
                      </a:r>
                      <a:endParaRPr lang="es-CO" sz="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s-CO" sz="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3,200</a:t>
                      </a:r>
                      <a:endParaRPr lang="es-CO" sz="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3,200</a:t>
                      </a:r>
                      <a:r>
                        <a:rPr lang="es-CO" sz="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Personal de Oficina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Gob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B.2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300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ETC….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300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300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300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1,200</a:t>
                      </a:r>
                      <a:endParaRPr lang="es-CO" sz="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1,200</a:t>
                      </a:r>
                      <a:r>
                        <a:rPr lang="es-CO" sz="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1,200</a:t>
                      </a:r>
                      <a:r>
                        <a:rPr lang="es-CO" sz="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 POR TRIMESTRE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5,500</a:t>
                      </a:r>
                      <a:endParaRPr lang="es-CO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1,100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s-CO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2,000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1,100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s-CO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s-CO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1,100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1,100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7,500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4,400</a:t>
                      </a:r>
                      <a:endParaRPr lang="es-CO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11,900</a:t>
                      </a:r>
                      <a:endParaRPr lang="es-C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4,400</a:t>
                      </a:r>
                      <a:endParaRPr lang="es-CO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05" marR="56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993387" y="837292"/>
            <a:ext cx="1407758" cy="2154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s-CO" sz="800" b="1" dirty="0" smtClean="0"/>
              <a:t>4. Especificar  </a:t>
            </a:r>
            <a:r>
              <a:rPr lang="es-CO" sz="800" b="1" dirty="0"/>
              <a:t>unidades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58776" y="1701388"/>
            <a:ext cx="2233304" cy="2154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s-CO" sz="800" b="1" dirty="0" smtClean="0"/>
              <a:t>7. Identificación fuentes de financiación</a:t>
            </a:r>
            <a:endParaRPr lang="es-CO" sz="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186460" y="1125324"/>
            <a:ext cx="1449436" cy="2154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s-CO" sz="800" b="1" dirty="0" smtClean="0"/>
              <a:t>5. Especificar  cantidades</a:t>
            </a:r>
            <a:endParaRPr lang="es-CO" sz="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699792" y="1413356"/>
            <a:ext cx="1513556" cy="2154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s-CO" sz="800" b="1" dirty="0" smtClean="0"/>
              <a:t>6. Estimar costos unitarios</a:t>
            </a:r>
            <a:endParaRPr lang="es-CO" sz="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347864" y="1989420"/>
            <a:ext cx="1680268" cy="2154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s-CO" sz="800" b="1" dirty="0"/>
              <a:t>8. </a:t>
            </a:r>
            <a:r>
              <a:rPr lang="es-CO" sz="800" b="1" dirty="0" smtClean="0"/>
              <a:t>Asignar </a:t>
            </a:r>
            <a:r>
              <a:rPr lang="es-CO" sz="800" b="1" dirty="0"/>
              <a:t>códigos de </a:t>
            </a:r>
            <a:r>
              <a:rPr lang="es-CO" sz="800" b="1" dirty="0" smtClean="0"/>
              <a:t>costos</a:t>
            </a:r>
            <a:endParaRPr lang="es-CO" sz="800" b="1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123728" y="1052736"/>
            <a:ext cx="0" cy="1284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483768" y="1340768"/>
            <a:ext cx="0" cy="996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987824" y="1628800"/>
            <a:ext cx="0" cy="708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275856" y="1916832"/>
            <a:ext cx="0" cy="4199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707904" y="2204864"/>
            <a:ext cx="0" cy="1319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3563888" y="2204864"/>
            <a:ext cx="144016" cy="1319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707904" y="2204864"/>
            <a:ext cx="144016" cy="1319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076056" y="1988840"/>
            <a:ext cx="2651688" cy="2154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s-CO" sz="800" b="1" dirty="0" smtClean="0"/>
              <a:t>9. </a:t>
            </a:r>
            <a:r>
              <a:rPr lang="es-CO" sz="800" b="1" dirty="0"/>
              <a:t>Programar costos </a:t>
            </a:r>
            <a:r>
              <a:rPr lang="es-CO" sz="800" b="1" dirty="0" smtClean="0"/>
              <a:t>por </a:t>
            </a:r>
            <a:r>
              <a:rPr lang="es-CO" sz="800" b="1" dirty="0"/>
              <a:t>período de planificación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885219" y="1989420"/>
            <a:ext cx="1151277" cy="2154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s-CO" sz="800" b="1" dirty="0" smtClean="0"/>
              <a:t>10. Calcular totales</a:t>
            </a:r>
            <a:endParaRPr lang="es-CO" sz="800" b="1" dirty="0"/>
          </a:p>
        </p:txBody>
      </p:sp>
      <p:cxnSp>
        <p:nvCxnSpPr>
          <p:cNvPr id="34" name="Straight Arrow Connector 33"/>
          <p:cNvCxnSpPr>
            <a:stCxn id="32" idx="2"/>
          </p:cNvCxnSpPr>
          <p:nvPr/>
        </p:nvCxnSpPr>
        <p:spPr>
          <a:xfrm flipH="1">
            <a:off x="7885219" y="2204864"/>
            <a:ext cx="575639" cy="1319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32" idx="2"/>
          </p:cNvCxnSpPr>
          <p:nvPr/>
        </p:nvCxnSpPr>
        <p:spPr>
          <a:xfrm flipH="1">
            <a:off x="8460857" y="2204864"/>
            <a:ext cx="1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191246" y="3501008"/>
            <a:ext cx="1773242" cy="215444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s-CO" sz="800" b="1" dirty="0" smtClean="0"/>
              <a:t>11. Estimar costos recurrentes</a:t>
            </a:r>
            <a:endParaRPr lang="es-CO" sz="800" b="1" dirty="0"/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8772525" y="2780928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23528" y="2874422"/>
            <a:ext cx="1552028" cy="338554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s-CO" sz="800" b="1" dirty="0" smtClean="0"/>
              <a:t>1.Copiar </a:t>
            </a:r>
            <a:r>
              <a:rPr lang="es-CO" sz="800" b="1" dirty="0"/>
              <a:t>las </a:t>
            </a:r>
            <a:r>
              <a:rPr lang="es-CO" sz="800" b="1" dirty="0" smtClean="0"/>
              <a:t>actividades del</a:t>
            </a:r>
            <a:endParaRPr lang="es-CO" sz="800" b="1" dirty="0"/>
          </a:p>
          <a:p>
            <a:pPr algn="ctr"/>
            <a:r>
              <a:rPr lang="es-CO" sz="800" b="1" dirty="0"/>
              <a:t>calendario de </a:t>
            </a:r>
            <a:r>
              <a:rPr lang="es-CO" sz="800" b="1" dirty="0" smtClean="0"/>
              <a:t>actividades </a:t>
            </a:r>
            <a:endParaRPr lang="es-CO" sz="800" b="1" dirty="0"/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1099542" y="3212976"/>
            <a:ext cx="0" cy="3957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51520" y="5805844"/>
            <a:ext cx="1303562" cy="215444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s-CO" sz="800" b="1" dirty="0" smtClean="0"/>
              <a:t>2. Especificar insumos</a:t>
            </a:r>
            <a:endParaRPr lang="es-CO" sz="8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1763688" y="5805264"/>
            <a:ext cx="2436886" cy="215444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s-CO" sz="800" b="1" dirty="0" smtClean="0"/>
              <a:t>3. Poner </a:t>
            </a:r>
            <a:r>
              <a:rPr lang="es-CO" sz="800" b="1" dirty="0"/>
              <a:t>los insumos en categorías de </a:t>
            </a:r>
            <a:r>
              <a:rPr lang="es-CO" sz="800" b="1" dirty="0" smtClean="0"/>
              <a:t>costos</a:t>
            </a:r>
            <a:endParaRPr lang="es-CO" sz="800" b="1" dirty="0"/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467544" y="429309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467544" y="444549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467544" y="459789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467544" y="501317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467544" y="515719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467544" y="4293096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323528" y="4725144"/>
            <a:ext cx="0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323528" y="4725144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1875556" y="4077072"/>
            <a:ext cx="0" cy="1728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H="1">
            <a:off x="1691680" y="4077072"/>
            <a:ext cx="18387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H="1">
            <a:off x="1763688" y="4725144"/>
            <a:ext cx="18387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611560" y="476672"/>
            <a:ext cx="41104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000" b="1" dirty="0" smtClean="0"/>
              <a:t>Establecimiento Unidad de Planeación Ministerio de Transporte</a:t>
            </a:r>
            <a:endParaRPr lang="es-CO" sz="1000" b="1" dirty="0"/>
          </a:p>
        </p:txBody>
      </p:sp>
      <p:cxnSp>
        <p:nvCxnSpPr>
          <p:cNvPr id="39" name="Straight Arrow Connector 38"/>
          <p:cNvCxnSpPr/>
          <p:nvPr/>
        </p:nvCxnSpPr>
        <p:spPr>
          <a:xfrm flipH="1">
            <a:off x="6588224" y="2204864"/>
            <a:ext cx="1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794846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ChangeArrowheads="1"/>
          </p:cNvSpPr>
          <p:nvPr/>
        </p:nvSpPr>
        <p:spPr bwMode="auto">
          <a:xfrm>
            <a:off x="1547813" y="2997200"/>
            <a:ext cx="6264275" cy="2087563"/>
          </a:xfrm>
          <a:prstGeom prst="rect">
            <a:avLst/>
          </a:prstGeom>
          <a:solidFill>
            <a:srgbClr val="660066">
              <a:alpha val="70195"/>
            </a:srgbClr>
          </a:solidFill>
          <a:ln>
            <a:noFill/>
          </a:ln>
          <a:extLst/>
        </p:spPr>
        <p:txBody>
          <a:bodyPr wrap="none" anchor="ctr"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1547813" y="1773238"/>
            <a:ext cx="6264275" cy="1223962"/>
          </a:xfrm>
          <a:prstGeom prst="rect">
            <a:avLst/>
          </a:prstGeom>
          <a:solidFill>
            <a:srgbClr val="F2F21A">
              <a:alpha val="70195"/>
            </a:srgbClr>
          </a:solidFill>
          <a:ln>
            <a:noFill/>
          </a:ln>
          <a:extLst/>
        </p:spPr>
        <p:txBody>
          <a:bodyPr wrap="none" anchor="ctr"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1619250" y="1773238"/>
            <a:ext cx="6119813" cy="3748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600" b="1" i="1" dirty="0">
                <a:solidFill>
                  <a:prstClr val="black"/>
                </a:solidFill>
                <a:latin typeface="Times New Roman" pitchFamily="18" charset="0"/>
              </a:rPr>
              <a:t>3. </a:t>
            </a:r>
            <a:r>
              <a:rPr lang="es-ES" sz="3600" b="1" i="1" dirty="0" smtClean="0">
                <a:solidFill>
                  <a:prstClr val="black"/>
                </a:solidFill>
                <a:latin typeface="Times New Roman" pitchFamily="18" charset="0"/>
              </a:rPr>
              <a:t>PROGRAMACIÓN </a:t>
            </a:r>
            <a:r>
              <a:rPr lang="es-ES" sz="3600" b="1" i="1" dirty="0">
                <a:solidFill>
                  <a:prstClr val="black"/>
                </a:solidFill>
                <a:latin typeface="Times New Roman" pitchFamily="18" charset="0"/>
              </a:rPr>
              <a:t>DE CAPACIDADES </a:t>
            </a:r>
            <a:endParaRPr lang="es-ES" sz="3600" b="1" i="1" dirty="0" smtClean="0">
              <a:solidFill>
                <a:prstClr val="black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s-ES" sz="3600" b="1" dirty="0" smtClean="0">
                <a:solidFill>
                  <a:prstClr val="white"/>
                </a:solidFill>
                <a:latin typeface="Times New Roman" pitchFamily="18" charset="0"/>
              </a:rPr>
              <a:t>Sesión  6 (Cont.) Estudio de caso: Plan de trabajo </a:t>
            </a:r>
          </a:p>
          <a:p>
            <a:pPr algn="ctr" eaLnBrk="1" hangingPunct="1">
              <a:spcBef>
                <a:spcPct val="20000"/>
              </a:spcBef>
            </a:pPr>
            <a:endParaRPr lang="es-ES" sz="3600" b="1" dirty="0">
              <a:solidFill>
                <a:prstClr val="white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20000"/>
              </a:spcBef>
            </a:pPr>
            <a:endParaRPr lang="es-ES" sz="3600" b="1" dirty="0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65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87392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lnSpcReduction="10000"/>
          </a:bodyPr>
          <a:lstStyle/>
          <a:p>
            <a:pPr marL="0" lvl="0" indent="0">
              <a:spcBef>
                <a:spcPct val="50000"/>
              </a:spcBef>
              <a:buNone/>
              <a:defRPr/>
            </a:pPr>
            <a:r>
              <a:rPr lang="en-US" sz="2800" dirty="0" err="1" smtClean="0"/>
              <a:t>Siguiendo</a:t>
            </a:r>
            <a:r>
              <a:rPr lang="en-US" sz="2800" dirty="0" smtClean="0"/>
              <a:t> los </a:t>
            </a:r>
            <a:r>
              <a:rPr lang="en-US" sz="2800" dirty="0" err="1" smtClean="0"/>
              <a:t>resultados</a:t>
            </a:r>
            <a:r>
              <a:rPr lang="en-US" sz="2800" dirty="0" smtClean="0"/>
              <a:t> del </a:t>
            </a:r>
            <a:r>
              <a:rPr lang="en-US" sz="2800" dirty="0" err="1" smtClean="0"/>
              <a:t>caso</a:t>
            </a:r>
            <a:r>
              <a:rPr lang="en-US" sz="2800" dirty="0" smtClean="0"/>
              <a:t> de </a:t>
            </a:r>
            <a:r>
              <a:rPr lang="en-US" sz="2800" dirty="0" err="1" smtClean="0"/>
              <a:t>estudio</a:t>
            </a:r>
            <a:r>
              <a:rPr lang="en-US" sz="2800" dirty="0" smtClean="0"/>
              <a:t> de </a:t>
            </a:r>
            <a:r>
              <a:rPr lang="en-US" sz="2800" dirty="0"/>
              <a:t>la </a:t>
            </a:r>
            <a:r>
              <a:rPr lang="en-US" sz="2800" dirty="0" err="1" smtClean="0"/>
              <a:t>sesión</a:t>
            </a:r>
            <a:r>
              <a:rPr lang="en-US" sz="2800" dirty="0" smtClean="0"/>
              <a:t> 4, se les </a:t>
            </a:r>
            <a:r>
              <a:rPr lang="en-US" sz="2800" dirty="0" err="1" smtClean="0"/>
              <a:t>pide</a:t>
            </a:r>
            <a:r>
              <a:rPr lang="en-US" sz="2800" dirty="0" smtClean="0"/>
              <a:t> a los </a:t>
            </a:r>
            <a:r>
              <a:rPr lang="en-US" sz="2800" dirty="0" err="1" smtClean="0"/>
              <a:t>participantes</a:t>
            </a:r>
            <a:r>
              <a:rPr lang="en-US" sz="2800" dirty="0" smtClean="0"/>
              <a:t>: </a:t>
            </a:r>
          </a:p>
          <a:p>
            <a:pPr marL="624078" lvl="0" indent="-514350">
              <a:buFont typeface="+mj-lt"/>
              <a:buAutoNum type="arabicPeriod"/>
            </a:pPr>
            <a:endParaRPr lang="es-CO" sz="2800" dirty="0" smtClean="0"/>
          </a:p>
          <a:p>
            <a:pPr marL="624078" lvl="0" indent="-514350">
              <a:buFont typeface="+mj-lt"/>
              <a:buAutoNum type="arabicPeriod"/>
            </a:pPr>
            <a:r>
              <a:rPr lang="es-CO" sz="2800" dirty="0" smtClean="0"/>
              <a:t>finalizar </a:t>
            </a:r>
            <a:r>
              <a:rPr lang="es-CO" sz="2800" dirty="0"/>
              <a:t>la lógica vertical de los proyectos previstos, aplicando análisis </a:t>
            </a:r>
            <a:r>
              <a:rPr lang="es-CO" sz="2800" dirty="0" smtClean="0"/>
              <a:t>estratégico y </a:t>
            </a:r>
            <a:r>
              <a:rPr lang="es-CO" sz="2800" dirty="0"/>
              <a:t>la vinculación de la jerarquía de objetivos a la lógica de </a:t>
            </a:r>
            <a:r>
              <a:rPr lang="es-CO" sz="2800" dirty="0" smtClean="0"/>
              <a:t>intervención    </a:t>
            </a:r>
          </a:p>
          <a:p>
            <a:pPr marL="624078" lvl="0" indent="-514350">
              <a:buFont typeface="+mj-lt"/>
              <a:buAutoNum type="arabicPeriod"/>
            </a:pPr>
            <a:r>
              <a:rPr lang="es-CO" sz="2800" dirty="0"/>
              <a:t>Desarrollo y </a:t>
            </a:r>
            <a:r>
              <a:rPr lang="es-CO" sz="2800" dirty="0" smtClean="0"/>
              <a:t>valoración </a:t>
            </a:r>
            <a:r>
              <a:rPr lang="es-CO" sz="2800" dirty="0"/>
              <a:t>de los supuestos</a:t>
            </a:r>
          </a:p>
          <a:p>
            <a:pPr marL="624078" lvl="0" indent="-514350">
              <a:buFont typeface="+mj-lt"/>
              <a:buAutoNum type="arabicPeriod"/>
            </a:pPr>
            <a:r>
              <a:rPr lang="es-CO" sz="2800" dirty="0"/>
              <a:t>Desarrollar consideraciones </a:t>
            </a:r>
            <a:r>
              <a:rPr lang="es-CO" sz="2800" dirty="0" smtClean="0"/>
              <a:t>sobre la gestión </a:t>
            </a:r>
            <a:r>
              <a:rPr lang="es-CO" sz="2800" dirty="0"/>
              <a:t>de riesgos</a:t>
            </a:r>
          </a:p>
          <a:p>
            <a:pPr marL="624078" lvl="0" indent="-514350">
              <a:buFont typeface="+mj-lt"/>
              <a:buAutoNum type="arabicPeriod"/>
            </a:pPr>
            <a:r>
              <a:rPr lang="es-CO" sz="2800" dirty="0"/>
              <a:t>Presentación </a:t>
            </a:r>
            <a:r>
              <a:rPr lang="es-CO" sz="2800" dirty="0" smtClean="0"/>
              <a:t>y discusión en </a:t>
            </a:r>
            <a:r>
              <a:rPr lang="es-CO" sz="2800" dirty="0"/>
              <a:t>plenaria</a:t>
            </a:r>
            <a:endParaRPr lang="es-CO" sz="2800" dirty="0" smtClean="0"/>
          </a:p>
          <a:p>
            <a:pPr marL="109728" lvl="0" indent="0">
              <a:buNone/>
            </a:pPr>
            <a:r>
              <a:rPr lang="en-029" sz="2800" dirty="0" smtClean="0"/>
              <a:t>  </a:t>
            </a:r>
            <a:endParaRPr lang="en-CA" sz="2800" dirty="0"/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  <a:defRPr/>
            </a:pPr>
            <a:endParaRPr lang="en-US" sz="2800" dirty="0" smtClean="0"/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  <a:defRPr/>
            </a:pPr>
            <a:endParaRPr lang="en-US" sz="2800" dirty="0"/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  <a:defRPr/>
            </a:pPr>
            <a:endParaRPr lang="en-US" sz="2800" dirty="0"/>
          </a:p>
          <a:p>
            <a:endParaRPr lang="es-CO" dirty="0"/>
          </a:p>
        </p:txBody>
      </p:sp>
      <p:sp>
        <p:nvSpPr>
          <p:cNvPr id="35841" name="Títu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pPr algn="ctr">
              <a:defRPr/>
            </a:pPr>
            <a:r>
              <a:rPr lang="es-ES" sz="3200" b="1" kern="1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Estudio de caso 3</a:t>
            </a:r>
            <a:endParaRPr lang="es-ES" sz="3200" b="1" kern="1200" dirty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66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8696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68552"/>
          </a:xfrm>
        </p:spPr>
        <p:txBody>
          <a:bodyPr>
            <a:normAutofit lnSpcReduction="10000"/>
          </a:bodyPr>
          <a:lstStyle/>
          <a:p>
            <a:pPr marL="0" lvl="0" indent="0">
              <a:spcBef>
                <a:spcPct val="50000"/>
              </a:spcBef>
              <a:buNone/>
              <a:defRPr/>
            </a:pPr>
            <a:r>
              <a:rPr lang="es-CO" sz="2800" dirty="0"/>
              <a:t>Siguiendo los resultados del caso de estudio de la sesión </a:t>
            </a:r>
            <a:r>
              <a:rPr lang="es-CO" sz="2800" dirty="0" smtClean="0"/>
              <a:t>5, </a:t>
            </a:r>
            <a:r>
              <a:rPr lang="es-CO" sz="2800" dirty="0"/>
              <a:t>se les pide a los participantes: </a:t>
            </a:r>
          </a:p>
          <a:p>
            <a:pPr marL="624078" lvl="0" indent="-514350">
              <a:buFont typeface="+mj-lt"/>
              <a:buAutoNum type="arabicPeriod"/>
            </a:pPr>
            <a:r>
              <a:rPr lang="es-CO" sz="2800" dirty="0"/>
              <a:t>Implementar la lógica horizontal para los proyectos </a:t>
            </a:r>
            <a:r>
              <a:rPr lang="es-CO" sz="2800" dirty="0" smtClean="0"/>
              <a:t>previstos</a:t>
            </a:r>
            <a:r>
              <a:rPr lang="en-029" sz="2800" dirty="0" smtClean="0"/>
              <a:t> </a:t>
            </a:r>
            <a:endParaRPr lang="en-CA" sz="2800" dirty="0"/>
          </a:p>
          <a:p>
            <a:pPr marL="624078" lvl="0" indent="-514350">
              <a:buFont typeface="+mj-lt"/>
              <a:buAutoNum type="arabicPeriod"/>
            </a:pPr>
            <a:r>
              <a:rPr lang="en-029" sz="2800" dirty="0" err="1" smtClean="0"/>
              <a:t>Revisión</a:t>
            </a:r>
            <a:r>
              <a:rPr lang="en-029" sz="2800" dirty="0" smtClean="0"/>
              <a:t> de </a:t>
            </a:r>
            <a:r>
              <a:rPr lang="en-029" sz="2800" dirty="0" err="1" smtClean="0"/>
              <a:t>objetivos</a:t>
            </a:r>
            <a:r>
              <a:rPr lang="en-029" sz="2800" dirty="0" smtClean="0"/>
              <a:t> </a:t>
            </a:r>
            <a:r>
              <a:rPr lang="en-029" sz="2800" dirty="0" err="1" smtClean="0"/>
              <a:t>considerando</a:t>
            </a:r>
            <a:r>
              <a:rPr lang="en-029" sz="2800" dirty="0" smtClean="0"/>
              <a:t>: </a:t>
            </a:r>
            <a:r>
              <a:rPr lang="en-029" sz="2800" dirty="0" err="1" smtClean="0"/>
              <a:t>Relevancia</a:t>
            </a:r>
            <a:r>
              <a:rPr lang="en-029" sz="2800" dirty="0" smtClean="0"/>
              <a:t>, </a:t>
            </a:r>
            <a:r>
              <a:rPr lang="en-029" sz="2800" dirty="0" err="1" smtClean="0"/>
              <a:t>Aplicabilidad</a:t>
            </a:r>
            <a:r>
              <a:rPr lang="en-029" sz="2800" dirty="0" smtClean="0"/>
              <a:t>, </a:t>
            </a:r>
            <a:r>
              <a:rPr lang="en-029" sz="2800" dirty="0" err="1" smtClean="0"/>
              <a:t>que</a:t>
            </a:r>
            <a:r>
              <a:rPr lang="en-029" sz="2800" dirty="0" smtClean="0"/>
              <a:t> se </a:t>
            </a:r>
            <a:r>
              <a:rPr lang="en-029" sz="2800" dirty="0" err="1" smtClean="0"/>
              <a:t>puedan</a:t>
            </a:r>
            <a:r>
              <a:rPr lang="en-029" sz="2800" dirty="0" smtClean="0"/>
              <a:t> </a:t>
            </a:r>
            <a:r>
              <a:rPr lang="en-029" sz="2800" dirty="0" err="1" smtClean="0"/>
              <a:t>Medir</a:t>
            </a:r>
            <a:r>
              <a:rPr lang="en-029" sz="2800" dirty="0" smtClean="0"/>
              <a:t>, </a:t>
            </a:r>
            <a:r>
              <a:rPr lang="en-029" sz="2800" dirty="0" err="1" smtClean="0"/>
              <a:t>sean</a:t>
            </a:r>
            <a:r>
              <a:rPr lang="en-029" sz="2800" dirty="0" smtClean="0"/>
              <a:t> </a:t>
            </a:r>
            <a:r>
              <a:rPr lang="en-029" sz="2800" dirty="0" err="1" smtClean="0"/>
              <a:t>Específicos</a:t>
            </a:r>
            <a:r>
              <a:rPr lang="en-029" sz="2800" dirty="0" smtClean="0"/>
              <a:t>, con </a:t>
            </a:r>
            <a:r>
              <a:rPr lang="en-029" sz="2800" dirty="0" err="1" smtClean="0"/>
              <a:t>Plazo</a:t>
            </a:r>
            <a:r>
              <a:rPr lang="en-029" sz="2800" dirty="0" smtClean="0"/>
              <a:t> </a:t>
            </a:r>
            <a:r>
              <a:rPr lang="en-029" sz="2800" dirty="0" err="1" smtClean="0"/>
              <a:t>determinado</a:t>
            </a:r>
            <a:r>
              <a:rPr lang="en-029" sz="2800" dirty="0" smtClean="0"/>
              <a:t> de </a:t>
            </a:r>
            <a:r>
              <a:rPr lang="en-029" sz="2800" dirty="0" err="1" smtClean="0"/>
              <a:t>cumplimiento</a:t>
            </a:r>
            <a:r>
              <a:rPr lang="en-029" sz="2800" dirty="0" smtClean="0"/>
              <a:t>.</a:t>
            </a:r>
            <a:endParaRPr lang="en-CA" sz="2800" dirty="0"/>
          </a:p>
          <a:p>
            <a:pPr marL="624078" indent="-514350">
              <a:buFont typeface="+mj-lt"/>
              <a:buAutoNum type="arabicPeriod"/>
            </a:pPr>
            <a:r>
              <a:rPr lang="en-029" sz="2800" dirty="0" err="1" smtClean="0"/>
              <a:t>Desarrollo</a:t>
            </a:r>
            <a:r>
              <a:rPr lang="en-029" sz="2800" dirty="0" smtClean="0"/>
              <a:t> de un </a:t>
            </a:r>
            <a:r>
              <a:rPr lang="en-029" sz="2800" dirty="0" err="1" smtClean="0"/>
              <a:t>borrador</a:t>
            </a:r>
            <a:r>
              <a:rPr lang="en-029" sz="2800" dirty="0" smtClean="0"/>
              <a:t> de plan de </a:t>
            </a:r>
            <a:r>
              <a:rPr lang="en-029" sz="2800" dirty="0" err="1" smtClean="0"/>
              <a:t>trabajo</a:t>
            </a:r>
            <a:r>
              <a:rPr lang="en-029" sz="2800" dirty="0" smtClean="0"/>
              <a:t> (</a:t>
            </a:r>
            <a:r>
              <a:rPr lang="en-029" sz="2800" dirty="0" err="1" smtClean="0"/>
              <a:t>calendario</a:t>
            </a:r>
            <a:r>
              <a:rPr lang="en-029" sz="2800" dirty="0" smtClean="0"/>
              <a:t>, </a:t>
            </a:r>
            <a:r>
              <a:rPr lang="en-029" sz="2800" dirty="0" err="1" smtClean="0"/>
              <a:t>actividades</a:t>
            </a:r>
            <a:r>
              <a:rPr lang="en-029" sz="2800" dirty="0" smtClean="0"/>
              <a:t>, </a:t>
            </a:r>
            <a:r>
              <a:rPr lang="en-029" sz="2800" dirty="0" err="1" smtClean="0"/>
              <a:t>presupuesto</a:t>
            </a:r>
            <a:r>
              <a:rPr lang="en-029" sz="2800" dirty="0" smtClean="0"/>
              <a:t>)  </a:t>
            </a:r>
          </a:p>
          <a:p>
            <a:pPr marL="624078" indent="-514350">
              <a:buFont typeface="+mj-lt"/>
              <a:buAutoNum type="arabicPeriod"/>
            </a:pPr>
            <a:r>
              <a:rPr lang="es-CO" sz="2800" dirty="0"/>
              <a:t>Presentación y discusión en plenaria</a:t>
            </a:r>
          </a:p>
          <a:p>
            <a:pPr marL="624078" indent="-514350">
              <a:buFont typeface="+mj-lt"/>
              <a:buAutoNum type="arabicPeriod"/>
            </a:pPr>
            <a:endParaRPr lang="en-US" sz="2800" dirty="0"/>
          </a:p>
          <a:p>
            <a:endParaRPr lang="es-CO" dirty="0"/>
          </a:p>
        </p:txBody>
      </p:sp>
      <p:sp>
        <p:nvSpPr>
          <p:cNvPr id="35841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s-ES" sz="3200" b="1" kern="1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Estudio de caso 4</a:t>
            </a:r>
            <a:endParaRPr lang="es-ES" sz="3200" b="1" kern="1200" dirty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67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81524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ChangeArrowheads="1"/>
          </p:cNvSpPr>
          <p:nvPr/>
        </p:nvSpPr>
        <p:spPr bwMode="auto">
          <a:xfrm>
            <a:off x="698500" y="622300"/>
            <a:ext cx="69215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endParaRPr lang="it-IT">
              <a:solidFill>
                <a:srgbClr val="009999"/>
              </a:solidFill>
              <a:latin typeface="Times New Roman" pitchFamily="18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400800" y="4419600"/>
            <a:ext cx="2371725" cy="1828800"/>
            <a:chOff x="4032" y="2784"/>
            <a:chExt cx="1494" cy="1152"/>
          </a:xfrm>
        </p:grpSpPr>
        <p:grpSp>
          <p:nvGrpSpPr>
            <p:cNvPr id="64573" name="Group 4"/>
            <p:cNvGrpSpPr>
              <a:grpSpLocks/>
            </p:cNvGrpSpPr>
            <p:nvPr/>
          </p:nvGrpSpPr>
          <p:grpSpPr bwMode="auto">
            <a:xfrm>
              <a:off x="4608" y="2784"/>
              <a:ext cx="918" cy="864"/>
              <a:chOff x="4218" y="2976"/>
              <a:chExt cx="918" cy="864"/>
            </a:xfrm>
          </p:grpSpPr>
          <p:sp>
            <p:nvSpPr>
              <p:cNvPr id="64585" name="Rectangle 5"/>
              <p:cNvSpPr>
                <a:spLocks noChangeArrowheads="1"/>
              </p:cNvSpPr>
              <p:nvPr/>
            </p:nvSpPr>
            <p:spPr bwMode="auto">
              <a:xfrm>
                <a:off x="4231" y="2984"/>
                <a:ext cx="808" cy="856"/>
              </a:xfrm>
              <a:prstGeom prst="rect">
                <a:avLst/>
              </a:prstGeom>
              <a:solidFill>
                <a:srgbClr val="C0FEF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solidFill>
                    <a:prstClr val="black"/>
                  </a:solidFill>
                </a:endParaRPr>
              </a:p>
            </p:txBody>
          </p:sp>
          <p:sp>
            <p:nvSpPr>
              <p:cNvPr id="64586" name="Rectangle 6"/>
              <p:cNvSpPr>
                <a:spLocks noChangeArrowheads="1"/>
              </p:cNvSpPr>
              <p:nvPr/>
            </p:nvSpPr>
            <p:spPr bwMode="auto">
              <a:xfrm>
                <a:off x="4218" y="3134"/>
                <a:ext cx="114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endParaRPr lang="de-DE" sz="800">
                  <a:solidFill>
                    <a:srgbClr val="009999"/>
                  </a:solidFill>
                </a:endParaRPr>
              </a:p>
            </p:txBody>
          </p:sp>
          <p:sp>
            <p:nvSpPr>
              <p:cNvPr id="64587" name="Rectangle 7"/>
              <p:cNvSpPr>
                <a:spLocks noChangeArrowheads="1"/>
              </p:cNvSpPr>
              <p:nvPr/>
            </p:nvSpPr>
            <p:spPr bwMode="auto">
              <a:xfrm>
                <a:off x="4612" y="3134"/>
                <a:ext cx="524" cy="5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>
                  <a:tabLst>
                    <a:tab pos="228600" algn="r"/>
                    <a:tab pos="514350" algn="r"/>
                  </a:tabLst>
                </a:pPr>
                <a:r>
                  <a:rPr lang="en-GB" sz="800">
                    <a:solidFill>
                      <a:srgbClr val="009999"/>
                    </a:solidFill>
                  </a:rPr>
                  <a:t>5500</a:t>
                </a:r>
              </a:p>
              <a:p>
                <a:pPr>
                  <a:tabLst>
                    <a:tab pos="228600" algn="r"/>
                    <a:tab pos="514350" algn="r"/>
                  </a:tabLst>
                </a:pPr>
                <a:r>
                  <a:rPr lang="en-GB" sz="800">
                    <a:solidFill>
                      <a:srgbClr val="009999"/>
                    </a:solidFill>
                  </a:rPr>
                  <a:t>1750</a:t>
                </a:r>
              </a:p>
              <a:p>
                <a:pPr>
                  <a:tabLst>
                    <a:tab pos="228600" algn="r"/>
                    <a:tab pos="514350" algn="r"/>
                  </a:tabLst>
                </a:pPr>
                <a:r>
                  <a:rPr lang="en-GB" sz="800">
                    <a:solidFill>
                      <a:srgbClr val="009999"/>
                    </a:solidFill>
                  </a:rPr>
                  <a:t>4250</a:t>
                </a:r>
              </a:p>
              <a:p>
                <a:pPr>
                  <a:tabLst>
                    <a:tab pos="228600" algn="r"/>
                    <a:tab pos="514350" algn="r"/>
                  </a:tabLst>
                </a:pPr>
                <a:r>
                  <a:rPr lang="en-GB" sz="800">
                    <a:solidFill>
                      <a:srgbClr val="009999"/>
                    </a:solidFill>
                  </a:rPr>
                  <a:t>  750</a:t>
                </a:r>
              </a:p>
              <a:p>
                <a:pPr>
                  <a:tabLst>
                    <a:tab pos="228600" algn="r"/>
                    <a:tab pos="514350" algn="r"/>
                  </a:tabLst>
                </a:pPr>
                <a:r>
                  <a:rPr lang="en-GB" sz="800">
                    <a:solidFill>
                      <a:srgbClr val="009999"/>
                    </a:solidFill>
                  </a:rPr>
                  <a:t>  400</a:t>
                </a:r>
              </a:p>
              <a:p>
                <a:pPr>
                  <a:tabLst>
                    <a:tab pos="228600" algn="r"/>
                    <a:tab pos="514350" algn="r"/>
                  </a:tabLst>
                </a:pPr>
                <a:r>
                  <a:rPr lang="en-GB" sz="800">
                    <a:solidFill>
                      <a:srgbClr val="009999"/>
                    </a:solidFill>
                  </a:rPr>
                  <a:t>1100</a:t>
                </a:r>
              </a:p>
              <a:p>
                <a:pPr>
                  <a:tabLst>
                    <a:tab pos="228600" algn="r"/>
                    <a:tab pos="514350" algn="r"/>
                  </a:tabLst>
                </a:pPr>
                <a:r>
                  <a:rPr lang="en-GB" sz="800">
                    <a:solidFill>
                      <a:srgbClr val="009999"/>
                    </a:solidFill>
                  </a:rPr>
                  <a:t>3100</a:t>
                </a:r>
              </a:p>
            </p:txBody>
          </p:sp>
          <p:sp>
            <p:nvSpPr>
              <p:cNvPr id="64588" name="Rectangle 8"/>
              <p:cNvSpPr>
                <a:spLocks noChangeArrowheads="1"/>
              </p:cNvSpPr>
              <p:nvPr/>
            </p:nvSpPr>
            <p:spPr bwMode="auto">
              <a:xfrm>
                <a:off x="4458" y="2976"/>
                <a:ext cx="320" cy="1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GB" sz="1000">
                    <a:solidFill>
                      <a:srgbClr val="009999"/>
                    </a:solidFill>
                  </a:rPr>
                  <a:t>Budget</a:t>
                </a:r>
              </a:p>
            </p:txBody>
          </p:sp>
        </p:grpSp>
        <p:grpSp>
          <p:nvGrpSpPr>
            <p:cNvPr id="64574" name="Group 9"/>
            <p:cNvGrpSpPr>
              <a:grpSpLocks/>
            </p:cNvGrpSpPr>
            <p:nvPr/>
          </p:nvGrpSpPr>
          <p:grpSpPr bwMode="auto">
            <a:xfrm>
              <a:off x="4032" y="2928"/>
              <a:ext cx="1200" cy="1008"/>
              <a:chOff x="4032" y="2928"/>
              <a:chExt cx="1200" cy="1008"/>
            </a:xfrm>
          </p:grpSpPr>
          <p:grpSp>
            <p:nvGrpSpPr>
              <p:cNvPr id="64575" name="Group 10"/>
              <p:cNvGrpSpPr>
                <a:grpSpLocks/>
              </p:cNvGrpSpPr>
              <p:nvPr/>
            </p:nvGrpSpPr>
            <p:grpSpPr bwMode="auto">
              <a:xfrm>
                <a:off x="4314" y="2928"/>
                <a:ext cx="918" cy="864"/>
                <a:chOff x="4218" y="2976"/>
                <a:chExt cx="918" cy="864"/>
              </a:xfrm>
            </p:grpSpPr>
            <p:sp>
              <p:nvSpPr>
                <p:cNvPr id="64581" name="Rectangle 11"/>
                <p:cNvSpPr>
                  <a:spLocks noChangeArrowheads="1"/>
                </p:cNvSpPr>
                <p:nvPr/>
              </p:nvSpPr>
              <p:spPr bwMode="auto">
                <a:xfrm>
                  <a:off x="4231" y="2984"/>
                  <a:ext cx="808" cy="856"/>
                </a:xfrm>
                <a:prstGeom prst="rect">
                  <a:avLst/>
                </a:prstGeom>
                <a:solidFill>
                  <a:srgbClr val="C0FEF9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82" name="Rectangle 12"/>
                <p:cNvSpPr>
                  <a:spLocks noChangeArrowheads="1"/>
                </p:cNvSpPr>
                <p:nvPr/>
              </p:nvSpPr>
              <p:spPr bwMode="auto">
                <a:xfrm>
                  <a:off x="4218" y="3134"/>
                  <a:ext cx="114" cy="1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endParaRPr lang="de-DE" sz="800">
                    <a:solidFill>
                      <a:srgbClr val="009999"/>
                    </a:solidFill>
                  </a:endParaRPr>
                </a:p>
              </p:txBody>
            </p:sp>
            <p:sp>
              <p:nvSpPr>
                <p:cNvPr id="64583" name="Rectangle 13"/>
                <p:cNvSpPr>
                  <a:spLocks noChangeArrowheads="1"/>
                </p:cNvSpPr>
                <p:nvPr/>
              </p:nvSpPr>
              <p:spPr bwMode="auto">
                <a:xfrm>
                  <a:off x="4612" y="3134"/>
                  <a:ext cx="524" cy="59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90488" tIns="44450" rIns="90488" bIns="44450">
                  <a:spAutoFit/>
                </a:bodyPr>
                <a:lstStyle/>
                <a:p>
                  <a:pPr>
                    <a:tabLst>
                      <a:tab pos="228600" algn="r"/>
                      <a:tab pos="514350" algn="r"/>
                    </a:tabLst>
                  </a:pPr>
                  <a:r>
                    <a:rPr lang="en-GB" sz="800">
                      <a:solidFill>
                        <a:srgbClr val="009999"/>
                      </a:solidFill>
                    </a:rPr>
                    <a:t>5500</a:t>
                  </a:r>
                </a:p>
                <a:p>
                  <a:pPr>
                    <a:tabLst>
                      <a:tab pos="228600" algn="r"/>
                      <a:tab pos="514350" algn="r"/>
                    </a:tabLst>
                  </a:pPr>
                  <a:r>
                    <a:rPr lang="en-GB" sz="800">
                      <a:solidFill>
                        <a:srgbClr val="009999"/>
                      </a:solidFill>
                    </a:rPr>
                    <a:t>1750</a:t>
                  </a:r>
                </a:p>
                <a:p>
                  <a:pPr>
                    <a:tabLst>
                      <a:tab pos="228600" algn="r"/>
                      <a:tab pos="514350" algn="r"/>
                    </a:tabLst>
                  </a:pPr>
                  <a:r>
                    <a:rPr lang="en-GB" sz="800">
                      <a:solidFill>
                        <a:srgbClr val="009999"/>
                      </a:solidFill>
                    </a:rPr>
                    <a:t>4250</a:t>
                  </a:r>
                </a:p>
                <a:p>
                  <a:pPr>
                    <a:tabLst>
                      <a:tab pos="228600" algn="r"/>
                      <a:tab pos="514350" algn="r"/>
                    </a:tabLst>
                  </a:pPr>
                  <a:r>
                    <a:rPr lang="en-GB" sz="800">
                      <a:solidFill>
                        <a:srgbClr val="009999"/>
                      </a:solidFill>
                    </a:rPr>
                    <a:t>  750</a:t>
                  </a:r>
                </a:p>
                <a:p>
                  <a:pPr>
                    <a:tabLst>
                      <a:tab pos="228600" algn="r"/>
                      <a:tab pos="514350" algn="r"/>
                    </a:tabLst>
                  </a:pPr>
                  <a:r>
                    <a:rPr lang="en-GB" sz="800">
                      <a:solidFill>
                        <a:srgbClr val="009999"/>
                      </a:solidFill>
                    </a:rPr>
                    <a:t>  400</a:t>
                  </a:r>
                </a:p>
                <a:p>
                  <a:pPr>
                    <a:tabLst>
                      <a:tab pos="228600" algn="r"/>
                      <a:tab pos="514350" algn="r"/>
                    </a:tabLst>
                  </a:pPr>
                  <a:r>
                    <a:rPr lang="en-GB" sz="800">
                      <a:solidFill>
                        <a:srgbClr val="009999"/>
                      </a:solidFill>
                    </a:rPr>
                    <a:t>1100</a:t>
                  </a:r>
                </a:p>
                <a:p>
                  <a:pPr>
                    <a:tabLst>
                      <a:tab pos="228600" algn="r"/>
                      <a:tab pos="514350" algn="r"/>
                    </a:tabLst>
                  </a:pPr>
                  <a:r>
                    <a:rPr lang="en-GB" sz="800">
                      <a:solidFill>
                        <a:srgbClr val="009999"/>
                      </a:solidFill>
                    </a:rPr>
                    <a:t>3100</a:t>
                  </a:r>
                </a:p>
              </p:txBody>
            </p:sp>
            <p:sp>
              <p:nvSpPr>
                <p:cNvPr id="64584" name="Rectangle 14"/>
                <p:cNvSpPr>
                  <a:spLocks noChangeArrowheads="1"/>
                </p:cNvSpPr>
                <p:nvPr/>
              </p:nvSpPr>
              <p:spPr bwMode="auto">
                <a:xfrm>
                  <a:off x="4458" y="2976"/>
                  <a:ext cx="320" cy="1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GB" sz="1000">
                      <a:solidFill>
                        <a:srgbClr val="009999"/>
                      </a:solidFill>
                    </a:rPr>
                    <a:t>Budget</a:t>
                  </a:r>
                </a:p>
              </p:txBody>
            </p:sp>
          </p:grpSp>
          <p:grpSp>
            <p:nvGrpSpPr>
              <p:cNvPr id="64576" name="Group 15"/>
              <p:cNvGrpSpPr>
                <a:grpSpLocks/>
              </p:cNvGrpSpPr>
              <p:nvPr/>
            </p:nvGrpSpPr>
            <p:grpSpPr bwMode="auto">
              <a:xfrm>
                <a:off x="4032" y="3072"/>
                <a:ext cx="918" cy="864"/>
                <a:chOff x="4074" y="3072"/>
                <a:chExt cx="918" cy="864"/>
              </a:xfrm>
            </p:grpSpPr>
            <p:sp>
              <p:nvSpPr>
                <p:cNvPr id="64577" name="Rectangle 16"/>
                <p:cNvSpPr>
                  <a:spLocks noChangeArrowheads="1"/>
                </p:cNvSpPr>
                <p:nvPr/>
              </p:nvSpPr>
              <p:spPr bwMode="auto">
                <a:xfrm>
                  <a:off x="4087" y="3080"/>
                  <a:ext cx="808" cy="856"/>
                </a:xfrm>
                <a:prstGeom prst="rect">
                  <a:avLst/>
                </a:prstGeom>
                <a:solidFill>
                  <a:srgbClr val="C0FEF9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78" name="Rectangle 17"/>
                <p:cNvSpPr>
                  <a:spLocks noChangeArrowheads="1"/>
                </p:cNvSpPr>
                <p:nvPr/>
              </p:nvSpPr>
              <p:spPr bwMode="auto">
                <a:xfrm>
                  <a:off x="4074" y="3230"/>
                  <a:ext cx="451" cy="5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GB" sz="800" dirty="0">
                      <a:solidFill>
                        <a:srgbClr val="009999"/>
                      </a:solidFill>
                      <a:latin typeface="Arial" pitchFamily="34" charset="0"/>
                      <a:cs typeface="Arial" pitchFamily="34" charset="0"/>
                    </a:rPr>
                    <a:t>Salaries</a:t>
                  </a:r>
                </a:p>
                <a:p>
                  <a:r>
                    <a:rPr lang="en-GB" sz="800" dirty="0">
                      <a:solidFill>
                        <a:srgbClr val="009999"/>
                      </a:solidFill>
                      <a:latin typeface="Arial" pitchFamily="34" charset="0"/>
                      <a:cs typeface="Arial" pitchFamily="34" charset="0"/>
                    </a:rPr>
                    <a:t>Allowances</a:t>
                  </a:r>
                </a:p>
                <a:p>
                  <a:r>
                    <a:rPr lang="en-GB" sz="800" dirty="0">
                      <a:solidFill>
                        <a:srgbClr val="009999"/>
                      </a:solidFill>
                      <a:latin typeface="Arial" pitchFamily="34" charset="0"/>
                      <a:cs typeface="Arial" pitchFamily="34" charset="0"/>
                    </a:rPr>
                    <a:t>Vehicle Op.</a:t>
                  </a:r>
                </a:p>
                <a:p>
                  <a:r>
                    <a:rPr lang="en-GB" sz="800" dirty="0">
                      <a:solidFill>
                        <a:srgbClr val="009999"/>
                      </a:solidFill>
                      <a:latin typeface="Arial" pitchFamily="34" charset="0"/>
                      <a:cs typeface="Arial" pitchFamily="34" charset="0"/>
                    </a:rPr>
                    <a:t>Office </a:t>
                  </a:r>
                </a:p>
                <a:p>
                  <a:r>
                    <a:rPr lang="en-GB" sz="800" dirty="0">
                      <a:solidFill>
                        <a:srgbClr val="009999"/>
                      </a:solidFill>
                      <a:latin typeface="Arial" pitchFamily="34" charset="0"/>
                      <a:cs typeface="Arial" pitchFamily="34" charset="0"/>
                    </a:rPr>
                    <a:t>Tel/Fax</a:t>
                  </a:r>
                </a:p>
                <a:p>
                  <a:r>
                    <a:rPr lang="en-GB" sz="800" dirty="0">
                      <a:solidFill>
                        <a:srgbClr val="009999"/>
                      </a:solidFill>
                      <a:latin typeface="Arial" pitchFamily="34" charset="0"/>
                      <a:cs typeface="Arial" pitchFamily="34" charset="0"/>
                    </a:rPr>
                    <a:t>Seeds</a:t>
                  </a:r>
                </a:p>
                <a:p>
                  <a:r>
                    <a:rPr lang="en-GB" sz="800" dirty="0">
                      <a:solidFill>
                        <a:srgbClr val="009999"/>
                      </a:solidFill>
                      <a:latin typeface="Arial" pitchFamily="34" charset="0"/>
                      <a:cs typeface="Arial" pitchFamily="34" charset="0"/>
                    </a:rPr>
                    <a:t>Fertiliser</a:t>
                  </a:r>
                </a:p>
              </p:txBody>
            </p:sp>
            <p:sp>
              <p:nvSpPr>
                <p:cNvPr id="64579" name="Rectangle 18"/>
                <p:cNvSpPr>
                  <a:spLocks noChangeArrowheads="1"/>
                </p:cNvSpPr>
                <p:nvPr/>
              </p:nvSpPr>
              <p:spPr bwMode="auto">
                <a:xfrm>
                  <a:off x="4468" y="3230"/>
                  <a:ext cx="524" cy="59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90488" tIns="44450" rIns="90488" bIns="44450">
                  <a:spAutoFit/>
                </a:bodyPr>
                <a:lstStyle/>
                <a:p>
                  <a:pPr>
                    <a:tabLst>
                      <a:tab pos="228600" algn="r"/>
                      <a:tab pos="514350" algn="r"/>
                    </a:tabLst>
                  </a:pPr>
                  <a:r>
                    <a:rPr lang="en-GB" sz="800" dirty="0">
                      <a:solidFill>
                        <a:srgbClr val="009999"/>
                      </a:solidFill>
                    </a:rPr>
                    <a:t>	</a:t>
                  </a:r>
                  <a:r>
                    <a:rPr lang="en-GB" sz="800" dirty="0">
                      <a:solidFill>
                        <a:srgbClr val="009999"/>
                      </a:solidFill>
                      <a:latin typeface="Arial" pitchFamily="34" charset="0"/>
                      <a:cs typeface="Arial" pitchFamily="34" charset="0"/>
                    </a:rPr>
                    <a:t>5000	5500</a:t>
                  </a:r>
                </a:p>
                <a:p>
                  <a:pPr>
                    <a:tabLst>
                      <a:tab pos="228600" algn="r"/>
                      <a:tab pos="514350" algn="r"/>
                    </a:tabLst>
                  </a:pPr>
                  <a:r>
                    <a:rPr lang="en-GB" sz="800" dirty="0">
                      <a:solidFill>
                        <a:srgbClr val="009999"/>
                      </a:solidFill>
                      <a:latin typeface="Arial" pitchFamily="34" charset="0"/>
                      <a:cs typeface="Arial" pitchFamily="34" charset="0"/>
                    </a:rPr>
                    <a:t>	1250	1750</a:t>
                  </a:r>
                </a:p>
                <a:p>
                  <a:pPr>
                    <a:tabLst>
                      <a:tab pos="228600" algn="r"/>
                      <a:tab pos="514350" algn="r"/>
                    </a:tabLst>
                  </a:pPr>
                  <a:r>
                    <a:rPr lang="en-GB" sz="800" dirty="0">
                      <a:solidFill>
                        <a:srgbClr val="009999"/>
                      </a:solidFill>
                      <a:latin typeface="Arial" pitchFamily="34" charset="0"/>
                      <a:cs typeface="Arial" pitchFamily="34" charset="0"/>
                    </a:rPr>
                    <a:t>	3750	4250</a:t>
                  </a:r>
                </a:p>
                <a:p>
                  <a:pPr>
                    <a:tabLst>
                      <a:tab pos="228600" algn="r"/>
                      <a:tab pos="514350" algn="r"/>
                    </a:tabLst>
                  </a:pPr>
                  <a:r>
                    <a:rPr lang="en-GB" sz="800" dirty="0">
                      <a:solidFill>
                        <a:srgbClr val="009999"/>
                      </a:solidFill>
                      <a:latin typeface="Arial" pitchFamily="34" charset="0"/>
                      <a:cs typeface="Arial" pitchFamily="34" charset="0"/>
                    </a:rPr>
                    <a:t>	750	750</a:t>
                  </a:r>
                </a:p>
                <a:p>
                  <a:pPr>
                    <a:tabLst>
                      <a:tab pos="228600" algn="r"/>
                      <a:tab pos="514350" algn="r"/>
                    </a:tabLst>
                  </a:pPr>
                  <a:r>
                    <a:rPr lang="en-GB" sz="800" dirty="0">
                      <a:solidFill>
                        <a:srgbClr val="009999"/>
                      </a:solidFill>
                      <a:latin typeface="Arial" pitchFamily="34" charset="0"/>
                      <a:cs typeface="Arial" pitchFamily="34" charset="0"/>
                    </a:rPr>
                    <a:t>	400	400</a:t>
                  </a:r>
                </a:p>
                <a:p>
                  <a:pPr>
                    <a:tabLst>
                      <a:tab pos="228600" algn="r"/>
                      <a:tab pos="514350" algn="r"/>
                    </a:tabLst>
                  </a:pPr>
                  <a:r>
                    <a:rPr lang="en-GB" sz="800" dirty="0">
                      <a:solidFill>
                        <a:srgbClr val="009999"/>
                      </a:solidFill>
                      <a:latin typeface="Arial" pitchFamily="34" charset="0"/>
                      <a:cs typeface="Arial" pitchFamily="34" charset="0"/>
                    </a:rPr>
                    <a:t>	850	1100</a:t>
                  </a:r>
                </a:p>
                <a:p>
                  <a:pPr>
                    <a:tabLst>
                      <a:tab pos="228600" algn="r"/>
                      <a:tab pos="514350" algn="r"/>
                    </a:tabLst>
                  </a:pPr>
                  <a:r>
                    <a:rPr lang="en-GB" sz="800" dirty="0">
                      <a:solidFill>
                        <a:srgbClr val="009999"/>
                      </a:solidFill>
                      <a:latin typeface="Arial" pitchFamily="34" charset="0"/>
                      <a:cs typeface="Arial" pitchFamily="34" charset="0"/>
                    </a:rPr>
                    <a:t>	2300	3100</a:t>
                  </a:r>
                </a:p>
              </p:txBody>
            </p:sp>
            <p:sp>
              <p:nvSpPr>
                <p:cNvPr id="64580" name="Rectangle 19"/>
                <p:cNvSpPr>
                  <a:spLocks noChangeArrowheads="1"/>
                </p:cNvSpPr>
                <p:nvPr/>
              </p:nvSpPr>
              <p:spPr bwMode="auto">
                <a:xfrm>
                  <a:off x="4147" y="3072"/>
                  <a:ext cx="598" cy="15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GB" sz="1000" dirty="0" err="1" smtClean="0">
                      <a:solidFill>
                        <a:srgbClr val="009999"/>
                      </a:solidFill>
                    </a:rPr>
                    <a:t>Presupuesto</a:t>
                  </a:r>
                  <a:endParaRPr lang="en-GB" sz="1000" dirty="0">
                    <a:solidFill>
                      <a:srgbClr val="009999"/>
                    </a:solidFill>
                  </a:endParaRPr>
                </a:p>
              </p:txBody>
            </p:sp>
          </p:grpSp>
        </p:grp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5562600" y="1981200"/>
            <a:ext cx="2870200" cy="1441450"/>
            <a:chOff x="1146" y="2928"/>
            <a:chExt cx="1808" cy="908"/>
          </a:xfrm>
        </p:grpSpPr>
        <p:grpSp>
          <p:nvGrpSpPr>
            <p:cNvPr id="64528" name="Group 21"/>
            <p:cNvGrpSpPr>
              <a:grpSpLocks/>
            </p:cNvGrpSpPr>
            <p:nvPr/>
          </p:nvGrpSpPr>
          <p:grpSpPr bwMode="auto">
            <a:xfrm>
              <a:off x="1338" y="2928"/>
              <a:ext cx="1616" cy="716"/>
              <a:chOff x="1338" y="2928"/>
              <a:chExt cx="1616" cy="716"/>
            </a:xfrm>
          </p:grpSpPr>
          <p:grpSp>
            <p:nvGrpSpPr>
              <p:cNvPr id="64559" name="Group 22"/>
              <p:cNvGrpSpPr>
                <a:grpSpLocks/>
              </p:cNvGrpSpPr>
              <p:nvPr/>
            </p:nvGrpSpPr>
            <p:grpSpPr bwMode="auto">
              <a:xfrm>
                <a:off x="1338" y="2940"/>
                <a:ext cx="1616" cy="704"/>
                <a:chOff x="1338" y="2940"/>
                <a:chExt cx="1616" cy="704"/>
              </a:xfrm>
            </p:grpSpPr>
            <p:sp>
              <p:nvSpPr>
                <p:cNvPr id="64561" name="Rectangle 23"/>
                <p:cNvSpPr>
                  <a:spLocks noChangeArrowheads="1"/>
                </p:cNvSpPr>
                <p:nvPr/>
              </p:nvSpPr>
              <p:spPr bwMode="auto">
                <a:xfrm>
                  <a:off x="1338" y="2940"/>
                  <a:ext cx="1616" cy="704"/>
                </a:xfrm>
                <a:prstGeom prst="rect">
                  <a:avLst/>
                </a:prstGeom>
                <a:solidFill>
                  <a:srgbClr val="DBFFB8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62" name="Line 24"/>
                <p:cNvSpPr>
                  <a:spLocks noChangeShapeType="1"/>
                </p:cNvSpPr>
                <p:nvPr/>
              </p:nvSpPr>
              <p:spPr bwMode="auto">
                <a:xfrm>
                  <a:off x="1572" y="3084"/>
                  <a:ext cx="647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63" name="Line 25"/>
                <p:cNvSpPr>
                  <a:spLocks noChangeShapeType="1"/>
                </p:cNvSpPr>
                <p:nvPr/>
              </p:nvSpPr>
              <p:spPr bwMode="auto">
                <a:xfrm>
                  <a:off x="1572" y="3159"/>
                  <a:ext cx="647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64" name="Line 26"/>
                <p:cNvSpPr>
                  <a:spLocks noChangeShapeType="1"/>
                </p:cNvSpPr>
                <p:nvPr/>
              </p:nvSpPr>
              <p:spPr bwMode="auto">
                <a:xfrm>
                  <a:off x="1656" y="3235"/>
                  <a:ext cx="64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65" name="Line 27"/>
                <p:cNvSpPr>
                  <a:spLocks noChangeShapeType="1"/>
                </p:cNvSpPr>
                <p:nvPr/>
              </p:nvSpPr>
              <p:spPr bwMode="auto">
                <a:xfrm>
                  <a:off x="1656" y="3311"/>
                  <a:ext cx="64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66" name="Line 28"/>
                <p:cNvSpPr>
                  <a:spLocks noChangeShapeType="1"/>
                </p:cNvSpPr>
                <p:nvPr/>
              </p:nvSpPr>
              <p:spPr bwMode="auto">
                <a:xfrm>
                  <a:off x="1907" y="3387"/>
                  <a:ext cx="64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67" name="Line 29"/>
                <p:cNvSpPr>
                  <a:spLocks noChangeShapeType="1"/>
                </p:cNvSpPr>
                <p:nvPr/>
              </p:nvSpPr>
              <p:spPr bwMode="auto">
                <a:xfrm>
                  <a:off x="1907" y="3463"/>
                  <a:ext cx="85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68" name="Line 30"/>
                <p:cNvSpPr>
                  <a:spLocks noChangeShapeType="1"/>
                </p:cNvSpPr>
                <p:nvPr/>
              </p:nvSpPr>
              <p:spPr bwMode="auto">
                <a:xfrm>
                  <a:off x="1907" y="3538"/>
                  <a:ext cx="85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69" name="Line 31"/>
                <p:cNvSpPr>
                  <a:spLocks noChangeShapeType="1"/>
                </p:cNvSpPr>
                <p:nvPr/>
              </p:nvSpPr>
              <p:spPr bwMode="auto">
                <a:xfrm>
                  <a:off x="2301" y="3080"/>
                  <a:ext cx="48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70" name="Line 32"/>
                <p:cNvSpPr>
                  <a:spLocks noChangeShapeType="1"/>
                </p:cNvSpPr>
                <p:nvPr/>
              </p:nvSpPr>
              <p:spPr bwMode="auto">
                <a:xfrm>
                  <a:off x="2385" y="3308"/>
                  <a:ext cx="31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71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1631" y="3452"/>
                  <a:ext cx="192" cy="1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72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1631" y="3527"/>
                  <a:ext cx="192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64560" name="Rectangle 35"/>
              <p:cNvSpPr>
                <a:spLocks noChangeArrowheads="1"/>
              </p:cNvSpPr>
              <p:nvPr/>
            </p:nvSpPr>
            <p:spPr bwMode="auto">
              <a:xfrm>
                <a:off x="1945" y="2928"/>
                <a:ext cx="390" cy="1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GB" sz="1000">
                    <a:solidFill>
                      <a:srgbClr val="009999"/>
                    </a:solidFill>
                  </a:rPr>
                  <a:t>Workplan</a:t>
                </a:r>
              </a:p>
            </p:txBody>
          </p:sp>
        </p:grpSp>
        <p:grpSp>
          <p:nvGrpSpPr>
            <p:cNvPr id="64529" name="Group 36"/>
            <p:cNvGrpSpPr>
              <a:grpSpLocks/>
            </p:cNvGrpSpPr>
            <p:nvPr/>
          </p:nvGrpSpPr>
          <p:grpSpPr bwMode="auto">
            <a:xfrm>
              <a:off x="1242" y="3024"/>
              <a:ext cx="1616" cy="716"/>
              <a:chOff x="1242" y="3024"/>
              <a:chExt cx="1616" cy="716"/>
            </a:xfrm>
          </p:grpSpPr>
          <p:grpSp>
            <p:nvGrpSpPr>
              <p:cNvPr id="64545" name="Group 37"/>
              <p:cNvGrpSpPr>
                <a:grpSpLocks/>
              </p:cNvGrpSpPr>
              <p:nvPr/>
            </p:nvGrpSpPr>
            <p:grpSpPr bwMode="auto">
              <a:xfrm>
                <a:off x="1242" y="3036"/>
                <a:ext cx="1616" cy="704"/>
                <a:chOff x="1242" y="3036"/>
                <a:chExt cx="1616" cy="704"/>
              </a:xfrm>
            </p:grpSpPr>
            <p:sp>
              <p:nvSpPr>
                <p:cNvPr id="64547" name="Rectangle 38"/>
                <p:cNvSpPr>
                  <a:spLocks noChangeArrowheads="1"/>
                </p:cNvSpPr>
                <p:nvPr/>
              </p:nvSpPr>
              <p:spPr bwMode="auto">
                <a:xfrm>
                  <a:off x="1242" y="3036"/>
                  <a:ext cx="1616" cy="704"/>
                </a:xfrm>
                <a:prstGeom prst="rect">
                  <a:avLst/>
                </a:prstGeom>
                <a:solidFill>
                  <a:srgbClr val="DBFFB8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48" name="Line 39"/>
                <p:cNvSpPr>
                  <a:spLocks noChangeShapeType="1"/>
                </p:cNvSpPr>
                <p:nvPr/>
              </p:nvSpPr>
              <p:spPr bwMode="auto">
                <a:xfrm>
                  <a:off x="1476" y="3180"/>
                  <a:ext cx="647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49" name="Line 40"/>
                <p:cNvSpPr>
                  <a:spLocks noChangeShapeType="1"/>
                </p:cNvSpPr>
                <p:nvPr/>
              </p:nvSpPr>
              <p:spPr bwMode="auto">
                <a:xfrm>
                  <a:off x="1476" y="3255"/>
                  <a:ext cx="647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50" name="Line 41"/>
                <p:cNvSpPr>
                  <a:spLocks noChangeShapeType="1"/>
                </p:cNvSpPr>
                <p:nvPr/>
              </p:nvSpPr>
              <p:spPr bwMode="auto">
                <a:xfrm>
                  <a:off x="1560" y="3331"/>
                  <a:ext cx="64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51" name="Line 42"/>
                <p:cNvSpPr>
                  <a:spLocks noChangeShapeType="1"/>
                </p:cNvSpPr>
                <p:nvPr/>
              </p:nvSpPr>
              <p:spPr bwMode="auto">
                <a:xfrm>
                  <a:off x="1560" y="3407"/>
                  <a:ext cx="64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52" name="Line 43"/>
                <p:cNvSpPr>
                  <a:spLocks noChangeShapeType="1"/>
                </p:cNvSpPr>
                <p:nvPr/>
              </p:nvSpPr>
              <p:spPr bwMode="auto">
                <a:xfrm>
                  <a:off x="1811" y="3483"/>
                  <a:ext cx="64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53" name="Line 44"/>
                <p:cNvSpPr>
                  <a:spLocks noChangeShapeType="1"/>
                </p:cNvSpPr>
                <p:nvPr/>
              </p:nvSpPr>
              <p:spPr bwMode="auto">
                <a:xfrm>
                  <a:off x="1811" y="3559"/>
                  <a:ext cx="85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54" name="Line 45"/>
                <p:cNvSpPr>
                  <a:spLocks noChangeShapeType="1"/>
                </p:cNvSpPr>
                <p:nvPr/>
              </p:nvSpPr>
              <p:spPr bwMode="auto">
                <a:xfrm>
                  <a:off x="1811" y="3634"/>
                  <a:ext cx="85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55" name="Line 46"/>
                <p:cNvSpPr>
                  <a:spLocks noChangeShapeType="1"/>
                </p:cNvSpPr>
                <p:nvPr/>
              </p:nvSpPr>
              <p:spPr bwMode="auto">
                <a:xfrm>
                  <a:off x="2205" y="3176"/>
                  <a:ext cx="48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56" name="Line 47"/>
                <p:cNvSpPr>
                  <a:spLocks noChangeShapeType="1"/>
                </p:cNvSpPr>
                <p:nvPr/>
              </p:nvSpPr>
              <p:spPr bwMode="auto">
                <a:xfrm>
                  <a:off x="2289" y="3404"/>
                  <a:ext cx="31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57" name="Line 48"/>
                <p:cNvSpPr>
                  <a:spLocks noChangeShapeType="1"/>
                </p:cNvSpPr>
                <p:nvPr/>
              </p:nvSpPr>
              <p:spPr bwMode="auto">
                <a:xfrm flipV="1">
                  <a:off x="1535" y="3548"/>
                  <a:ext cx="192" cy="1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58" name="Line 49"/>
                <p:cNvSpPr>
                  <a:spLocks noChangeShapeType="1"/>
                </p:cNvSpPr>
                <p:nvPr/>
              </p:nvSpPr>
              <p:spPr bwMode="auto">
                <a:xfrm flipV="1">
                  <a:off x="1535" y="3623"/>
                  <a:ext cx="192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64546" name="Rectangle 50"/>
              <p:cNvSpPr>
                <a:spLocks noChangeArrowheads="1"/>
              </p:cNvSpPr>
              <p:nvPr/>
            </p:nvSpPr>
            <p:spPr bwMode="auto">
              <a:xfrm>
                <a:off x="1849" y="3024"/>
                <a:ext cx="390" cy="1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GB" sz="1000">
                    <a:solidFill>
                      <a:srgbClr val="009999"/>
                    </a:solidFill>
                  </a:rPr>
                  <a:t>Workplan</a:t>
                </a:r>
              </a:p>
            </p:txBody>
          </p:sp>
        </p:grpSp>
        <p:grpSp>
          <p:nvGrpSpPr>
            <p:cNvPr id="64530" name="Group 51"/>
            <p:cNvGrpSpPr>
              <a:grpSpLocks/>
            </p:cNvGrpSpPr>
            <p:nvPr/>
          </p:nvGrpSpPr>
          <p:grpSpPr bwMode="auto">
            <a:xfrm>
              <a:off x="1146" y="3120"/>
              <a:ext cx="1616" cy="716"/>
              <a:chOff x="1146" y="3120"/>
              <a:chExt cx="1616" cy="716"/>
            </a:xfrm>
          </p:grpSpPr>
          <p:grpSp>
            <p:nvGrpSpPr>
              <p:cNvPr id="64531" name="Group 52"/>
              <p:cNvGrpSpPr>
                <a:grpSpLocks/>
              </p:cNvGrpSpPr>
              <p:nvPr/>
            </p:nvGrpSpPr>
            <p:grpSpPr bwMode="auto">
              <a:xfrm>
                <a:off x="1146" y="3132"/>
                <a:ext cx="1616" cy="704"/>
                <a:chOff x="1146" y="3132"/>
                <a:chExt cx="1616" cy="704"/>
              </a:xfrm>
            </p:grpSpPr>
            <p:sp>
              <p:nvSpPr>
                <p:cNvPr id="64533" name="Rectangle 53"/>
                <p:cNvSpPr>
                  <a:spLocks noChangeArrowheads="1"/>
                </p:cNvSpPr>
                <p:nvPr/>
              </p:nvSpPr>
              <p:spPr bwMode="auto">
                <a:xfrm>
                  <a:off x="1146" y="3132"/>
                  <a:ext cx="1616" cy="704"/>
                </a:xfrm>
                <a:prstGeom prst="rect">
                  <a:avLst/>
                </a:prstGeom>
                <a:solidFill>
                  <a:srgbClr val="DBFFB8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34" name="Line 54"/>
                <p:cNvSpPr>
                  <a:spLocks noChangeShapeType="1"/>
                </p:cNvSpPr>
                <p:nvPr/>
              </p:nvSpPr>
              <p:spPr bwMode="auto">
                <a:xfrm>
                  <a:off x="1380" y="3276"/>
                  <a:ext cx="647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35" name="Line 55"/>
                <p:cNvSpPr>
                  <a:spLocks noChangeShapeType="1"/>
                </p:cNvSpPr>
                <p:nvPr/>
              </p:nvSpPr>
              <p:spPr bwMode="auto">
                <a:xfrm>
                  <a:off x="1380" y="3351"/>
                  <a:ext cx="647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36" name="Line 56"/>
                <p:cNvSpPr>
                  <a:spLocks noChangeShapeType="1"/>
                </p:cNvSpPr>
                <p:nvPr/>
              </p:nvSpPr>
              <p:spPr bwMode="auto">
                <a:xfrm>
                  <a:off x="1464" y="3427"/>
                  <a:ext cx="64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37" name="Line 57"/>
                <p:cNvSpPr>
                  <a:spLocks noChangeShapeType="1"/>
                </p:cNvSpPr>
                <p:nvPr/>
              </p:nvSpPr>
              <p:spPr bwMode="auto">
                <a:xfrm>
                  <a:off x="1464" y="3503"/>
                  <a:ext cx="64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38" name="Line 58"/>
                <p:cNvSpPr>
                  <a:spLocks noChangeShapeType="1"/>
                </p:cNvSpPr>
                <p:nvPr/>
              </p:nvSpPr>
              <p:spPr bwMode="auto">
                <a:xfrm>
                  <a:off x="1715" y="3579"/>
                  <a:ext cx="64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39" name="Line 59"/>
                <p:cNvSpPr>
                  <a:spLocks noChangeShapeType="1"/>
                </p:cNvSpPr>
                <p:nvPr/>
              </p:nvSpPr>
              <p:spPr bwMode="auto">
                <a:xfrm>
                  <a:off x="1715" y="3655"/>
                  <a:ext cx="85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40" name="Line 60"/>
                <p:cNvSpPr>
                  <a:spLocks noChangeShapeType="1"/>
                </p:cNvSpPr>
                <p:nvPr/>
              </p:nvSpPr>
              <p:spPr bwMode="auto">
                <a:xfrm>
                  <a:off x="1715" y="3730"/>
                  <a:ext cx="856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41" name="Line 61"/>
                <p:cNvSpPr>
                  <a:spLocks noChangeShapeType="1"/>
                </p:cNvSpPr>
                <p:nvPr/>
              </p:nvSpPr>
              <p:spPr bwMode="auto">
                <a:xfrm>
                  <a:off x="2109" y="3272"/>
                  <a:ext cx="48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42" name="Line 62"/>
                <p:cNvSpPr>
                  <a:spLocks noChangeShapeType="1"/>
                </p:cNvSpPr>
                <p:nvPr/>
              </p:nvSpPr>
              <p:spPr bwMode="auto">
                <a:xfrm>
                  <a:off x="2193" y="3500"/>
                  <a:ext cx="31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43" name="Line 63"/>
                <p:cNvSpPr>
                  <a:spLocks noChangeShapeType="1"/>
                </p:cNvSpPr>
                <p:nvPr/>
              </p:nvSpPr>
              <p:spPr bwMode="auto">
                <a:xfrm flipV="1">
                  <a:off x="1439" y="3644"/>
                  <a:ext cx="192" cy="1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44" name="Line 64"/>
                <p:cNvSpPr>
                  <a:spLocks noChangeShapeType="1"/>
                </p:cNvSpPr>
                <p:nvPr/>
              </p:nvSpPr>
              <p:spPr bwMode="auto">
                <a:xfrm flipV="1">
                  <a:off x="1439" y="3719"/>
                  <a:ext cx="192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O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64532" name="Rectangle 65"/>
              <p:cNvSpPr>
                <a:spLocks noChangeArrowheads="1"/>
              </p:cNvSpPr>
              <p:nvPr/>
            </p:nvSpPr>
            <p:spPr bwMode="auto">
              <a:xfrm>
                <a:off x="1753" y="3120"/>
                <a:ext cx="701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GB" sz="1000" dirty="0" smtClean="0">
                    <a:solidFill>
                      <a:srgbClr val="009999"/>
                    </a:solidFill>
                  </a:rPr>
                  <a:t>Plan de </a:t>
                </a:r>
                <a:r>
                  <a:rPr lang="en-GB" sz="1000" dirty="0" err="1" smtClean="0">
                    <a:solidFill>
                      <a:srgbClr val="009999"/>
                    </a:solidFill>
                  </a:rPr>
                  <a:t>trabajo</a:t>
                </a:r>
                <a:endParaRPr lang="en-GB" sz="1000" dirty="0">
                  <a:solidFill>
                    <a:srgbClr val="009999"/>
                  </a:solidFill>
                </a:endParaRPr>
              </a:p>
            </p:txBody>
          </p:sp>
        </p:grpSp>
      </p:grpSp>
      <p:sp>
        <p:nvSpPr>
          <p:cNvPr id="542786" name="Rectangle 66"/>
          <p:cNvSpPr>
            <a:spLocks noChangeArrowheads="1"/>
          </p:cNvSpPr>
          <p:nvPr/>
        </p:nvSpPr>
        <p:spPr bwMode="auto">
          <a:xfrm>
            <a:off x="731093" y="3789040"/>
            <a:ext cx="7123747" cy="82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GB" sz="2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Actividades</a:t>
            </a:r>
            <a:r>
              <a:rPr lang="en-GB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con base en </a:t>
            </a:r>
            <a:r>
              <a:rPr lang="en-GB" sz="2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resultados</a:t>
            </a:r>
            <a:r>
              <a:rPr lang="en-GB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s-CO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calendario</a:t>
            </a:r>
          </a:p>
          <a:p>
            <a:pPr algn="ctr"/>
            <a:r>
              <a:rPr lang="es-CO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CO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 recursos y presupuestos</a:t>
            </a:r>
            <a:endParaRPr lang="en-GB" sz="2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2787" name="Rectangle 67"/>
          <p:cNvSpPr>
            <a:spLocks noChangeArrowheads="1"/>
          </p:cNvSpPr>
          <p:nvPr/>
        </p:nvSpPr>
        <p:spPr bwMode="auto">
          <a:xfrm>
            <a:off x="1259483" y="1386036"/>
            <a:ext cx="2079096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GB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Marco </a:t>
            </a:r>
            <a:r>
              <a:rPr lang="en-GB" sz="2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lógico</a:t>
            </a:r>
            <a:endParaRPr lang="en-GB" sz="2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2788" name="AutoShape 68"/>
          <p:cNvSpPr>
            <a:spLocks noChangeArrowheads="1"/>
          </p:cNvSpPr>
          <p:nvPr/>
        </p:nvSpPr>
        <p:spPr bwMode="auto">
          <a:xfrm>
            <a:off x="4800600" y="4876800"/>
            <a:ext cx="911225" cy="758825"/>
          </a:xfrm>
          <a:prstGeom prst="rightArrow">
            <a:avLst>
              <a:gd name="adj1" fmla="val 50000"/>
              <a:gd name="adj2" fmla="val 3003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>
              <a:solidFill>
                <a:prstClr val="black"/>
              </a:solidFill>
            </a:endParaRPr>
          </a:p>
        </p:txBody>
      </p:sp>
      <p:pic>
        <p:nvPicPr>
          <p:cNvPr id="542789" name="Picture 6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057400"/>
            <a:ext cx="2012950" cy="17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21" name="Rectangle 70"/>
          <p:cNvSpPr>
            <a:spLocks noChangeArrowheads="1"/>
          </p:cNvSpPr>
          <p:nvPr/>
        </p:nvSpPr>
        <p:spPr bwMode="auto">
          <a:xfrm>
            <a:off x="685800" y="333375"/>
            <a:ext cx="7919517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s-CO" sz="3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Desde el </a:t>
            </a:r>
            <a:r>
              <a:rPr lang="es-CO" sz="3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EML</a:t>
            </a:r>
            <a:r>
              <a:rPr lang="es-CO" sz="3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s-CO" sz="3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la </a:t>
            </a:r>
            <a:r>
              <a:rPr lang="es-CO" sz="3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planeación operativa</a:t>
            </a:r>
            <a:endParaRPr lang="it-IT" sz="3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2791" name="Text Box 71"/>
          <p:cNvSpPr txBox="1">
            <a:spLocks noChangeArrowheads="1"/>
          </p:cNvSpPr>
          <p:nvPr/>
        </p:nvSpPr>
        <p:spPr bwMode="auto">
          <a:xfrm>
            <a:off x="4495800" y="2743200"/>
            <a:ext cx="609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542792" name="AutoShape 72"/>
          <p:cNvSpPr>
            <a:spLocks noChangeArrowheads="1"/>
          </p:cNvSpPr>
          <p:nvPr/>
        </p:nvSpPr>
        <p:spPr bwMode="auto">
          <a:xfrm>
            <a:off x="3962400" y="2438400"/>
            <a:ext cx="911225" cy="758825"/>
          </a:xfrm>
          <a:prstGeom prst="rightArrow">
            <a:avLst>
              <a:gd name="adj1" fmla="val 50000"/>
              <a:gd name="adj2" fmla="val 3003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542793" name="AutoShape 73"/>
          <p:cNvSpPr>
            <a:spLocks noChangeArrowheads="1"/>
          </p:cNvSpPr>
          <p:nvPr/>
        </p:nvSpPr>
        <p:spPr bwMode="auto">
          <a:xfrm>
            <a:off x="685800" y="4876800"/>
            <a:ext cx="911225" cy="758825"/>
          </a:xfrm>
          <a:prstGeom prst="rightArrow">
            <a:avLst>
              <a:gd name="adj1" fmla="val 50000"/>
              <a:gd name="adj2" fmla="val 3003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542794" name="Text Box 74"/>
          <p:cNvSpPr txBox="1">
            <a:spLocks noChangeArrowheads="1"/>
          </p:cNvSpPr>
          <p:nvPr/>
        </p:nvSpPr>
        <p:spPr bwMode="auto">
          <a:xfrm>
            <a:off x="2651125" y="4791075"/>
            <a:ext cx="184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s-ES">
              <a:solidFill>
                <a:prstClr val="black"/>
              </a:solidFill>
            </a:endParaRPr>
          </a:p>
        </p:txBody>
      </p:sp>
      <p:sp>
        <p:nvSpPr>
          <p:cNvPr id="542795" name="Rectangle 75"/>
          <p:cNvSpPr>
            <a:spLocks noChangeArrowheads="1"/>
          </p:cNvSpPr>
          <p:nvPr/>
        </p:nvSpPr>
        <p:spPr bwMode="auto">
          <a:xfrm>
            <a:off x="2133600" y="4876800"/>
            <a:ext cx="2057400" cy="914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GB" sz="2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Programa</a:t>
            </a:r>
            <a:r>
              <a:rPr lang="en-GB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de</a:t>
            </a:r>
          </a:p>
          <a:p>
            <a:r>
              <a:rPr lang="en-GB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recursos</a:t>
            </a:r>
            <a:endParaRPr lang="en-GB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527" name="TextBox 1"/>
          <p:cNvSpPr txBox="1">
            <a:spLocks noChangeArrowheads="1"/>
          </p:cNvSpPr>
          <p:nvPr/>
        </p:nvSpPr>
        <p:spPr bwMode="auto">
          <a:xfrm>
            <a:off x="5940127" y="1412875"/>
            <a:ext cx="24164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400" b="1" dirty="0" smtClean="0">
                <a:solidFill>
                  <a:prstClr val="black"/>
                </a:solidFill>
              </a:rPr>
              <a:t>Plan de </a:t>
            </a:r>
            <a:r>
              <a:rPr lang="en-US" sz="2400" b="1" dirty="0" err="1" smtClean="0">
                <a:solidFill>
                  <a:prstClr val="black"/>
                </a:solidFill>
              </a:rPr>
              <a:t>trabajo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68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69911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2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42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42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2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42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4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4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4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42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42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42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42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42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542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22" grpId="0" autoUpdateAnimBg="0"/>
      <p:bldP spid="542786" grpId="0" autoUpdateAnimBg="0"/>
      <p:bldP spid="542787" grpId="0" autoUpdateAnimBg="0"/>
      <p:bldP spid="542788" grpId="0" animBg="1"/>
      <p:bldP spid="542791" grpId="0" autoUpdateAnimBg="0"/>
      <p:bldP spid="542792" grpId="0" animBg="1"/>
      <p:bldP spid="542793" grpId="0" animBg="1"/>
      <p:bldP spid="542794" grpId="0" autoUpdateAnimBg="0"/>
      <p:bldP spid="542795" grpId="0" animBg="1" autoUpdateAnimBg="0"/>
      <p:bldP spid="64527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s-ES_tradnl" sz="32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Matriz de Marco Lógico (</a:t>
            </a:r>
            <a:r>
              <a:rPr lang="es-ES_tradnl" sz="3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completo</a:t>
            </a:r>
            <a:r>
              <a:rPr lang="es-ES_tradnl" sz="3200" b="1" kern="1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)</a:t>
            </a:r>
            <a:endParaRPr lang="es-ES_tradnl" sz="3200" b="1" kern="1200" dirty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2420938" y="4797152"/>
            <a:ext cx="1389062" cy="68738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ES_tradnl">
              <a:solidFill>
                <a:prstClr val="white"/>
              </a:solidFill>
            </a:endParaRP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2420938" y="3962400"/>
            <a:ext cx="1389062" cy="679450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ES_tradnl">
              <a:solidFill>
                <a:prstClr val="white"/>
              </a:solidFill>
            </a:endParaRP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2420938" y="3152775"/>
            <a:ext cx="1389062" cy="68738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ES_tradnl">
              <a:solidFill>
                <a:prstClr val="white"/>
              </a:solidFill>
            </a:endParaRPr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2420938" y="2349500"/>
            <a:ext cx="1389062" cy="68738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ES_tradnl">
              <a:solidFill>
                <a:prstClr val="white"/>
              </a:solidFill>
            </a:endParaRPr>
          </a:p>
        </p:txBody>
      </p:sp>
      <p:sp>
        <p:nvSpPr>
          <p:cNvPr id="47111" name="Rectangle 7"/>
          <p:cNvSpPr>
            <a:spLocks noChangeArrowheads="1"/>
          </p:cNvSpPr>
          <p:nvPr/>
        </p:nvSpPr>
        <p:spPr bwMode="auto">
          <a:xfrm>
            <a:off x="3946525" y="4759325"/>
            <a:ext cx="1387475" cy="685800"/>
          </a:xfrm>
          <a:prstGeom prst="rect">
            <a:avLst/>
          </a:prstGeom>
          <a:solidFill>
            <a:srgbClr val="90AAF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5470525" y="4759325"/>
            <a:ext cx="1387475" cy="685800"/>
          </a:xfrm>
          <a:prstGeom prst="rect">
            <a:avLst/>
          </a:prstGeom>
          <a:solidFill>
            <a:srgbClr val="FEC168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>
              <a:solidFill>
                <a:prstClr val="black"/>
              </a:solidFill>
            </a:endParaRPr>
          </a:p>
          <a:p>
            <a:endParaRPr lang="es-ES_tradnl">
              <a:solidFill>
                <a:prstClr val="black"/>
              </a:solidFill>
            </a:endParaRPr>
          </a:p>
          <a:p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47113" name="Rectangle 9"/>
          <p:cNvSpPr>
            <a:spLocks noChangeArrowheads="1"/>
          </p:cNvSpPr>
          <p:nvPr/>
        </p:nvSpPr>
        <p:spPr bwMode="auto">
          <a:xfrm>
            <a:off x="3962400" y="3949700"/>
            <a:ext cx="1387475" cy="677863"/>
          </a:xfrm>
          <a:prstGeom prst="rect">
            <a:avLst/>
          </a:prstGeom>
          <a:solidFill>
            <a:srgbClr val="90AAF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47114" name="Rectangle 10"/>
          <p:cNvSpPr>
            <a:spLocks noChangeArrowheads="1"/>
          </p:cNvSpPr>
          <p:nvPr/>
        </p:nvSpPr>
        <p:spPr bwMode="auto">
          <a:xfrm>
            <a:off x="5470525" y="3949700"/>
            <a:ext cx="1387475" cy="677863"/>
          </a:xfrm>
          <a:prstGeom prst="rect">
            <a:avLst/>
          </a:prstGeom>
          <a:solidFill>
            <a:srgbClr val="FEC168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47115" name="Rectangle 11"/>
          <p:cNvSpPr>
            <a:spLocks noChangeArrowheads="1"/>
          </p:cNvSpPr>
          <p:nvPr/>
        </p:nvSpPr>
        <p:spPr bwMode="auto">
          <a:xfrm>
            <a:off x="3946525" y="3140075"/>
            <a:ext cx="1387475" cy="685800"/>
          </a:xfrm>
          <a:prstGeom prst="rect">
            <a:avLst/>
          </a:prstGeom>
          <a:solidFill>
            <a:srgbClr val="547CFA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47116" name="Rectangle 12"/>
          <p:cNvSpPr>
            <a:spLocks noChangeArrowheads="1"/>
          </p:cNvSpPr>
          <p:nvPr/>
        </p:nvSpPr>
        <p:spPr bwMode="auto">
          <a:xfrm>
            <a:off x="5486400" y="3124200"/>
            <a:ext cx="1387475" cy="685800"/>
          </a:xfrm>
          <a:prstGeom prst="rect">
            <a:avLst/>
          </a:prstGeom>
          <a:solidFill>
            <a:srgbClr val="FEAD3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47117" name="Rectangle 13"/>
          <p:cNvSpPr>
            <a:spLocks noChangeArrowheads="1"/>
          </p:cNvSpPr>
          <p:nvPr/>
        </p:nvSpPr>
        <p:spPr bwMode="auto">
          <a:xfrm>
            <a:off x="3946525" y="2336800"/>
            <a:ext cx="1387475" cy="685800"/>
          </a:xfrm>
          <a:prstGeom prst="rect">
            <a:avLst/>
          </a:prstGeom>
          <a:solidFill>
            <a:srgbClr val="0534C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47118" name="Rectangle 14"/>
          <p:cNvSpPr>
            <a:spLocks noChangeArrowheads="1"/>
          </p:cNvSpPr>
          <p:nvPr/>
        </p:nvSpPr>
        <p:spPr bwMode="auto">
          <a:xfrm>
            <a:off x="5470525" y="2336800"/>
            <a:ext cx="1387475" cy="685800"/>
          </a:xfrm>
          <a:prstGeom prst="rect">
            <a:avLst/>
          </a:prstGeom>
          <a:solidFill>
            <a:srgbClr val="E3880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47119" name="Rectangle 15"/>
          <p:cNvSpPr>
            <a:spLocks noChangeArrowheads="1"/>
          </p:cNvSpPr>
          <p:nvPr/>
        </p:nvSpPr>
        <p:spPr bwMode="auto">
          <a:xfrm>
            <a:off x="7004050" y="5562600"/>
            <a:ext cx="1377950" cy="685800"/>
          </a:xfrm>
          <a:prstGeom prst="rect">
            <a:avLst/>
          </a:prstGeom>
          <a:solidFill>
            <a:srgbClr val="FDA4B5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_tradnl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Condiciones</a:t>
            </a:r>
          </a:p>
          <a:p>
            <a:pPr algn="ctr"/>
            <a:r>
              <a:rPr lang="es-ES_tradnl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previas</a:t>
            </a:r>
            <a:endParaRPr lang="es-ES_tradnl" sz="1400" b="1" dirty="0">
              <a:solidFill>
                <a:prstClr val="black"/>
              </a:solidFill>
            </a:endParaRPr>
          </a:p>
        </p:txBody>
      </p:sp>
      <p:sp>
        <p:nvSpPr>
          <p:cNvPr id="47120" name="Rectangle 16"/>
          <p:cNvSpPr>
            <a:spLocks noChangeArrowheads="1"/>
          </p:cNvSpPr>
          <p:nvPr/>
        </p:nvSpPr>
        <p:spPr bwMode="auto">
          <a:xfrm>
            <a:off x="7004050" y="4752975"/>
            <a:ext cx="1377950" cy="677863"/>
          </a:xfrm>
          <a:prstGeom prst="rect">
            <a:avLst/>
          </a:prstGeom>
          <a:solidFill>
            <a:srgbClr val="F7668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47121" name="Rectangle 17"/>
          <p:cNvSpPr>
            <a:spLocks noChangeArrowheads="1"/>
          </p:cNvSpPr>
          <p:nvPr/>
        </p:nvSpPr>
        <p:spPr bwMode="auto">
          <a:xfrm>
            <a:off x="7004050" y="3943350"/>
            <a:ext cx="1377950" cy="685800"/>
          </a:xfrm>
          <a:prstGeom prst="rect">
            <a:avLst/>
          </a:prstGeom>
          <a:solidFill>
            <a:srgbClr val="E5405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47122" name="Rectangle 18"/>
          <p:cNvSpPr>
            <a:spLocks noChangeArrowheads="1"/>
          </p:cNvSpPr>
          <p:nvPr/>
        </p:nvSpPr>
        <p:spPr bwMode="auto">
          <a:xfrm>
            <a:off x="7004050" y="3140075"/>
            <a:ext cx="1377950" cy="685800"/>
          </a:xfrm>
          <a:prstGeom prst="rect">
            <a:avLst/>
          </a:prstGeom>
          <a:solidFill>
            <a:srgbClr val="CF0E3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47123" name="Rectangle 19"/>
          <p:cNvSpPr>
            <a:spLocks noChangeArrowheads="1"/>
          </p:cNvSpPr>
          <p:nvPr/>
        </p:nvSpPr>
        <p:spPr bwMode="auto">
          <a:xfrm>
            <a:off x="1908175" y="1557338"/>
            <a:ext cx="1943100" cy="61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s-ES_tradnl" sz="17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Lógica de la </a:t>
            </a:r>
            <a:r>
              <a:rPr lang="es-ES_tradnl" sz="17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intervención</a:t>
            </a:r>
            <a:endParaRPr lang="es-ES_tradnl" sz="1700" b="1" i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124" name="Rectangle 20"/>
          <p:cNvSpPr>
            <a:spLocks noChangeArrowheads="1"/>
          </p:cNvSpPr>
          <p:nvPr/>
        </p:nvSpPr>
        <p:spPr bwMode="auto">
          <a:xfrm>
            <a:off x="3924300" y="1700213"/>
            <a:ext cx="1444625" cy="351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700" b="1" dirty="0" smtClean="0">
                <a:solidFill>
                  <a:srgbClr val="000000"/>
                </a:solidFill>
              </a:rPr>
              <a:t>Indicadores</a:t>
            </a:r>
            <a:endParaRPr lang="es-ES_tradnl" sz="1700" b="1" dirty="0">
              <a:solidFill>
                <a:srgbClr val="000000"/>
              </a:solidFill>
            </a:endParaRPr>
          </a:p>
        </p:txBody>
      </p:sp>
      <p:sp>
        <p:nvSpPr>
          <p:cNvPr id="47125" name="Rectangle 21"/>
          <p:cNvSpPr>
            <a:spLocks noChangeArrowheads="1"/>
          </p:cNvSpPr>
          <p:nvPr/>
        </p:nvSpPr>
        <p:spPr bwMode="auto">
          <a:xfrm>
            <a:off x="5489575" y="1576388"/>
            <a:ext cx="1444625" cy="61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700" b="1" dirty="0" smtClean="0">
                <a:solidFill>
                  <a:srgbClr val="000000"/>
                </a:solidFill>
              </a:rPr>
              <a:t>Fuentes de  verificación</a:t>
            </a:r>
            <a:endParaRPr lang="es-ES_tradnl" sz="1700" b="1" dirty="0">
              <a:solidFill>
                <a:srgbClr val="000000"/>
              </a:solidFill>
            </a:endParaRPr>
          </a:p>
        </p:txBody>
      </p:sp>
      <p:sp>
        <p:nvSpPr>
          <p:cNvPr id="47126" name="Rectangle 22"/>
          <p:cNvSpPr>
            <a:spLocks noChangeArrowheads="1"/>
          </p:cNvSpPr>
          <p:nvPr/>
        </p:nvSpPr>
        <p:spPr bwMode="auto">
          <a:xfrm>
            <a:off x="6948488" y="1700213"/>
            <a:ext cx="1584325" cy="351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700" b="1" dirty="0" smtClean="0">
                <a:solidFill>
                  <a:srgbClr val="000000"/>
                </a:solidFill>
              </a:rPr>
              <a:t>Supuestos</a:t>
            </a:r>
            <a:endParaRPr lang="es-ES_tradnl" sz="1700" b="1" dirty="0">
              <a:solidFill>
                <a:srgbClr val="000000"/>
              </a:solidFill>
            </a:endParaRPr>
          </a:p>
        </p:txBody>
      </p:sp>
      <p:sp>
        <p:nvSpPr>
          <p:cNvPr id="47127" name="Rectangle 23"/>
          <p:cNvSpPr>
            <a:spLocks noChangeArrowheads="1"/>
          </p:cNvSpPr>
          <p:nvPr/>
        </p:nvSpPr>
        <p:spPr bwMode="auto">
          <a:xfrm>
            <a:off x="992188" y="2349500"/>
            <a:ext cx="1598612" cy="70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Objetivo General</a:t>
            </a:r>
            <a:endParaRPr lang="es-ES_tradnl" sz="2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128" name="Rectangle 24"/>
          <p:cNvSpPr>
            <a:spLocks noChangeArrowheads="1"/>
          </p:cNvSpPr>
          <p:nvPr/>
        </p:nvSpPr>
        <p:spPr bwMode="auto">
          <a:xfrm>
            <a:off x="992188" y="3187700"/>
            <a:ext cx="1598612" cy="70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Resultado esperado</a:t>
            </a:r>
            <a:endParaRPr lang="es-ES_tradnl" sz="2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129" name="Rectangle 25"/>
          <p:cNvSpPr>
            <a:spLocks noChangeArrowheads="1"/>
          </p:cNvSpPr>
          <p:nvPr/>
        </p:nvSpPr>
        <p:spPr bwMode="auto">
          <a:xfrm>
            <a:off x="992188" y="4102100"/>
            <a:ext cx="1598612" cy="397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Producto</a:t>
            </a:r>
            <a:endParaRPr lang="es-ES_tradnl" sz="2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130" name="Rectangle 26"/>
          <p:cNvSpPr>
            <a:spLocks noChangeArrowheads="1"/>
          </p:cNvSpPr>
          <p:nvPr/>
        </p:nvSpPr>
        <p:spPr bwMode="auto">
          <a:xfrm>
            <a:off x="827584" y="4876800"/>
            <a:ext cx="1763216" cy="397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Actividades</a:t>
            </a:r>
            <a:endParaRPr lang="es-ES_tradnl" sz="2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131" name="Text Box 27"/>
          <p:cNvSpPr txBox="1">
            <a:spLocks noChangeArrowheads="1"/>
          </p:cNvSpPr>
          <p:nvPr/>
        </p:nvSpPr>
        <p:spPr bwMode="auto">
          <a:xfrm>
            <a:off x="3924300" y="4797425"/>
            <a:ext cx="143986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sz="2000" b="1" dirty="0" smtClean="0">
                <a:solidFill>
                  <a:prstClr val="black"/>
                </a:solidFill>
              </a:rPr>
              <a:t>Niveles de gasto</a:t>
            </a:r>
            <a:endParaRPr lang="es-ES_tradnl" sz="2000" b="1" dirty="0">
              <a:solidFill>
                <a:prstClr val="black"/>
              </a:solidFill>
            </a:endParaRPr>
          </a:p>
        </p:txBody>
      </p:sp>
      <p:sp>
        <p:nvSpPr>
          <p:cNvPr id="47132" name="Text Box 28"/>
          <p:cNvSpPr txBox="1">
            <a:spLocks noChangeArrowheads="1"/>
          </p:cNvSpPr>
          <p:nvPr/>
        </p:nvSpPr>
        <p:spPr bwMode="auto">
          <a:xfrm>
            <a:off x="5508625" y="4876800"/>
            <a:ext cx="14398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sz="2000" b="1" dirty="0" smtClean="0">
                <a:solidFill>
                  <a:prstClr val="black"/>
                </a:solidFill>
              </a:rPr>
              <a:t>Cuentas</a:t>
            </a:r>
            <a:endParaRPr lang="es-ES_tradnl" sz="2000" b="1" dirty="0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69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12324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452596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029" dirty="0">
                <a:latin typeface="Arial" pitchFamily="34" charset="0"/>
                <a:cs typeface="Arial" pitchFamily="34" charset="0"/>
              </a:rPr>
              <a:t>INTOSAI </a:t>
            </a:r>
            <a:r>
              <a:rPr lang="en-029" dirty="0" smtClean="0">
                <a:latin typeface="Arial" pitchFamily="34" charset="0"/>
                <a:cs typeface="Arial" pitchFamily="34" charset="0"/>
              </a:rPr>
              <a:t>y la </a:t>
            </a:r>
            <a:r>
              <a:rPr lang="en-029" dirty="0" err="1" smtClean="0">
                <a:latin typeface="Arial" pitchFamily="34" charset="0"/>
                <a:cs typeface="Arial" pitchFamily="34" charset="0"/>
              </a:rPr>
              <a:t>comunidad</a:t>
            </a:r>
            <a:r>
              <a:rPr lang="en-029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029" dirty="0" err="1" smtClean="0">
                <a:latin typeface="Arial" pitchFamily="34" charset="0"/>
                <a:cs typeface="Arial" pitchFamily="34" charset="0"/>
              </a:rPr>
              <a:t>donantes</a:t>
            </a:r>
            <a:r>
              <a:rPr lang="en-029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029" dirty="0" err="1" smtClean="0">
                <a:latin typeface="Arial" pitchFamily="34" charset="0"/>
                <a:cs typeface="Arial" pitchFamily="34" charset="0"/>
              </a:rPr>
              <a:t>oportunidades</a:t>
            </a:r>
            <a:r>
              <a:rPr lang="en-029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029" dirty="0" err="1" smtClean="0">
                <a:latin typeface="Arial" pitchFamily="34" charset="0"/>
                <a:cs typeface="Arial" pitchFamily="34" charset="0"/>
              </a:rPr>
              <a:t>financiamiento</a:t>
            </a:r>
            <a:endParaRPr lang="en-CA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029" dirty="0" err="1" smtClean="0">
                <a:latin typeface="Arial" pitchFamily="34" charset="0"/>
                <a:cs typeface="Arial" pitchFamily="34" charset="0"/>
              </a:rPr>
              <a:t>Memorando</a:t>
            </a:r>
            <a:r>
              <a:rPr lang="en-029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029" dirty="0" err="1" smtClean="0">
                <a:latin typeface="Arial" pitchFamily="34" charset="0"/>
                <a:cs typeface="Arial" pitchFamily="34" charset="0"/>
              </a:rPr>
              <a:t>Entendimiento</a:t>
            </a:r>
            <a:r>
              <a:rPr lang="en-029" dirty="0" smtClean="0">
                <a:latin typeface="Arial" pitchFamily="34" charset="0"/>
                <a:cs typeface="Arial" pitchFamily="34" charset="0"/>
              </a:rPr>
              <a:t> (MOU</a:t>
            </a:r>
            <a:r>
              <a:rPr lang="en-029" dirty="0">
                <a:latin typeface="Arial" pitchFamily="34" charset="0"/>
                <a:cs typeface="Arial" pitchFamily="34" charset="0"/>
              </a:rPr>
              <a:t>) 2009,</a:t>
            </a:r>
            <a:endParaRPr lang="en-CA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029" dirty="0" err="1">
                <a:latin typeface="Arial" pitchFamily="34" charset="0"/>
                <a:cs typeface="Arial" pitchFamily="34" charset="0"/>
              </a:rPr>
              <a:t>Soporte</a:t>
            </a:r>
            <a:r>
              <a:rPr lang="en-029" dirty="0">
                <a:latin typeface="Arial" pitchFamily="34" charset="0"/>
                <a:cs typeface="Arial" pitchFamily="34" charset="0"/>
              </a:rPr>
              <a:t> </a:t>
            </a:r>
            <a:r>
              <a:rPr lang="en-029" dirty="0" err="1" smtClean="0">
                <a:latin typeface="Arial" pitchFamily="34" charset="0"/>
                <a:cs typeface="Arial" pitchFamily="34" charset="0"/>
              </a:rPr>
              <a:t>técnico</a:t>
            </a:r>
            <a:r>
              <a:rPr lang="en-029" dirty="0" smtClean="0">
                <a:latin typeface="Arial" pitchFamily="34" charset="0"/>
                <a:cs typeface="Arial" pitchFamily="34" charset="0"/>
              </a:rPr>
              <a:t> IDI </a:t>
            </a:r>
            <a:r>
              <a:rPr lang="en-029" dirty="0">
                <a:latin typeface="Arial" pitchFamily="34" charset="0"/>
                <a:cs typeface="Arial" pitchFamily="34" charset="0"/>
              </a:rPr>
              <a:t>INTOSAI</a:t>
            </a:r>
            <a:endParaRPr lang="en-029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029" dirty="0" smtClean="0">
                <a:latin typeface="Arial" pitchFamily="34" charset="0"/>
                <a:cs typeface="Arial" pitchFamily="34" charset="0"/>
              </a:rPr>
              <a:t>El </a:t>
            </a:r>
            <a:r>
              <a:rPr lang="en-029" dirty="0" err="1" smtClean="0">
                <a:latin typeface="Arial" pitchFamily="34" charset="0"/>
                <a:cs typeface="Arial" pitchFamily="34" charset="0"/>
              </a:rPr>
              <a:t>inventario</a:t>
            </a:r>
            <a:r>
              <a:rPr lang="en-029" dirty="0" smtClean="0">
                <a:latin typeface="Arial" pitchFamily="34" charset="0"/>
                <a:cs typeface="Arial" pitchFamily="34" charset="0"/>
              </a:rPr>
              <a:t> de EFS 2010 </a:t>
            </a:r>
            <a:endParaRPr lang="en-CA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029" dirty="0" err="1" smtClean="0">
                <a:latin typeface="Arial" pitchFamily="34" charset="0"/>
                <a:cs typeface="Arial" pitchFamily="34" charset="0"/>
              </a:rPr>
              <a:t>Primera</a:t>
            </a:r>
            <a:r>
              <a:rPr lang="en-029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CO" dirty="0" smtClean="0">
                <a:latin typeface="Arial" pitchFamily="34" charset="0"/>
                <a:cs typeface="Arial" pitchFamily="34" charset="0"/>
              </a:rPr>
              <a:t>Convocatoria </a:t>
            </a:r>
            <a:r>
              <a:rPr lang="es-CO" dirty="0">
                <a:latin typeface="Arial" pitchFamily="34" charset="0"/>
                <a:cs typeface="Arial" pitchFamily="34" charset="0"/>
              </a:rPr>
              <a:t>Global para la Presentación de </a:t>
            </a:r>
            <a:r>
              <a:rPr lang="es-CO" dirty="0" smtClean="0">
                <a:latin typeface="Arial" pitchFamily="34" charset="0"/>
                <a:cs typeface="Arial" pitchFamily="34" charset="0"/>
              </a:rPr>
              <a:t>Propuestas </a:t>
            </a:r>
            <a:r>
              <a:rPr lang="en-029" dirty="0" smtClean="0">
                <a:latin typeface="Arial" pitchFamily="34" charset="0"/>
                <a:cs typeface="Arial" pitchFamily="34" charset="0"/>
              </a:rPr>
              <a:t>2011 </a:t>
            </a:r>
            <a:r>
              <a:rPr lang="en-029" dirty="0" err="1" smtClean="0">
                <a:latin typeface="Arial" pitchFamily="34" charset="0"/>
                <a:cs typeface="Arial" pitchFamily="34" charset="0"/>
              </a:rPr>
              <a:t>resultados</a:t>
            </a:r>
            <a:r>
              <a:rPr lang="en-029" dirty="0" smtClean="0">
                <a:latin typeface="Arial" pitchFamily="34" charset="0"/>
                <a:cs typeface="Arial" pitchFamily="34" charset="0"/>
              </a:rPr>
              <a:t> y </a:t>
            </a:r>
            <a:r>
              <a:rPr lang="en-029" dirty="0" err="1" smtClean="0">
                <a:latin typeface="Arial" pitchFamily="34" charset="0"/>
                <a:cs typeface="Arial" pitchFamily="34" charset="0"/>
              </a:rPr>
              <a:t>recomendaciones</a:t>
            </a:r>
            <a:endParaRPr lang="en-029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029" dirty="0" err="1" smtClean="0">
                <a:latin typeface="Arial" pitchFamily="34" charset="0"/>
                <a:cs typeface="Arial" pitchFamily="34" charset="0"/>
              </a:rPr>
              <a:t>Experiencia</a:t>
            </a:r>
            <a:r>
              <a:rPr lang="en-029" dirty="0" smtClean="0">
                <a:latin typeface="Arial" pitchFamily="34" charset="0"/>
                <a:cs typeface="Arial" pitchFamily="34" charset="0"/>
              </a:rPr>
              <a:t> de los </a:t>
            </a:r>
            <a:r>
              <a:rPr lang="en-029" dirty="0" err="1" smtClean="0">
                <a:latin typeface="Arial" pitchFamily="34" charset="0"/>
                <a:cs typeface="Arial" pitchFamily="34" charset="0"/>
              </a:rPr>
              <a:t>participantes</a:t>
            </a:r>
            <a:endParaRPr lang="en-CA" dirty="0">
              <a:latin typeface="Arial" pitchFamily="34" charset="0"/>
              <a:cs typeface="Arial" pitchFamily="34" charset="0"/>
            </a:endParaRPr>
          </a:p>
          <a:p>
            <a:r>
              <a:rPr lang="en-029" dirty="0" err="1" smtClean="0">
                <a:latin typeface="Arial" pitchFamily="34" charset="0"/>
                <a:cs typeface="Arial" pitchFamily="34" charset="0"/>
              </a:rPr>
              <a:t>Estrategia</a:t>
            </a:r>
            <a:r>
              <a:rPr lang="en-029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029" dirty="0" err="1" smtClean="0">
                <a:latin typeface="Arial" pitchFamily="34" charset="0"/>
                <a:cs typeface="Arial" pitchFamily="34" charset="0"/>
              </a:rPr>
              <a:t>para</a:t>
            </a:r>
            <a:r>
              <a:rPr lang="en-029" dirty="0" smtClean="0">
                <a:latin typeface="Arial" pitchFamily="34" charset="0"/>
                <a:cs typeface="Arial" pitchFamily="34" charset="0"/>
              </a:rPr>
              <a:t> la </a:t>
            </a:r>
            <a:r>
              <a:rPr lang="en-029" dirty="0" err="1" smtClean="0">
                <a:latin typeface="Arial" pitchFamily="34" charset="0"/>
                <a:cs typeface="Arial" pitchFamily="34" charset="0"/>
              </a:rPr>
              <a:t>Segunda</a:t>
            </a:r>
            <a:r>
              <a:rPr lang="en-029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029" dirty="0" err="1" smtClean="0">
                <a:latin typeface="Arial" pitchFamily="34" charset="0"/>
                <a:cs typeface="Arial" pitchFamily="34" charset="0"/>
              </a:rPr>
              <a:t>CGP</a:t>
            </a:r>
            <a:r>
              <a:rPr lang="en-029" dirty="0" smtClean="0">
                <a:latin typeface="Arial" pitchFamily="34" charset="0"/>
                <a:cs typeface="Arial" pitchFamily="34" charset="0"/>
              </a:rPr>
              <a:t> 2013, </a:t>
            </a:r>
            <a:r>
              <a:rPr lang="en-029" dirty="0" err="1" smtClean="0">
                <a:latin typeface="Arial" pitchFamily="34" charset="0"/>
                <a:cs typeface="Arial" pitchFamily="34" charset="0"/>
              </a:rPr>
              <a:t>propuestas</a:t>
            </a:r>
            <a:r>
              <a:rPr lang="en-029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029" dirty="0" err="1" smtClean="0">
                <a:latin typeface="Arial" pitchFamily="34" charset="0"/>
                <a:cs typeface="Arial" pitchFamily="34" charset="0"/>
              </a:rPr>
              <a:t>proyectos</a:t>
            </a:r>
            <a:r>
              <a:rPr lang="en-029" dirty="0" smtClean="0">
                <a:latin typeface="Arial" pitchFamily="34" charset="0"/>
                <a:cs typeface="Arial" pitchFamily="34" charset="0"/>
              </a:rPr>
              <a:t>, Nota Conceptual, </a:t>
            </a:r>
            <a:r>
              <a:rPr lang="en-029" dirty="0" err="1" smtClean="0">
                <a:latin typeface="Arial" pitchFamily="34" charset="0"/>
                <a:cs typeface="Arial" pitchFamily="34" charset="0"/>
              </a:rPr>
              <a:t>calendario</a:t>
            </a:r>
            <a:r>
              <a:rPr lang="en-029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029" dirty="0" err="1" smtClean="0">
                <a:latin typeface="Arial" pitchFamily="34" charset="0"/>
                <a:cs typeface="Arial" pitchFamily="34" charset="0"/>
              </a:rPr>
              <a:t>Papel</a:t>
            </a:r>
            <a:r>
              <a:rPr lang="en-029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029" dirty="0" err="1" smtClean="0">
                <a:latin typeface="Arial" pitchFamily="34" charset="0"/>
                <a:cs typeface="Arial" pitchFamily="34" charset="0"/>
              </a:rPr>
              <a:t>las</a:t>
            </a:r>
            <a:r>
              <a:rPr lang="en-029" dirty="0" smtClean="0">
                <a:latin typeface="Arial" pitchFamily="34" charset="0"/>
                <a:cs typeface="Arial" pitchFamily="34" charset="0"/>
              </a:rPr>
              <a:t> EFS.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6856" y="4462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s-CO" sz="3600" dirty="0" smtClean="0">
                <a:effectLst/>
                <a:latin typeface="Arial" pitchFamily="34" charset="0"/>
                <a:cs typeface="Arial" pitchFamily="34" charset="0"/>
              </a:rPr>
              <a:t>Antecedentes del Curso</a:t>
            </a:r>
            <a:endParaRPr lang="es-CO" sz="3600" dirty="0"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75410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3"/>
          <p:cNvSpPr>
            <a:spLocks noChangeArrowheads="1"/>
          </p:cNvSpPr>
          <p:nvPr/>
        </p:nvSpPr>
        <p:spPr bwMode="auto">
          <a:xfrm>
            <a:off x="1547813" y="2997200"/>
            <a:ext cx="6264275" cy="2087563"/>
          </a:xfrm>
          <a:prstGeom prst="rect">
            <a:avLst/>
          </a:prstGeom>
          <a:solidFill>
            <a:srgbClr val="660066">
              <a:alpha val="70195"/>
            </a:srgbClr>
          </a:solidFill>
          <a:ln>
            <a:noFill/>
          </a:ln>
          <a:extLst/>
        </p:spPr>
        <p:txBody>
          <a:bodyPr wrap="none" anchor="ctr"/>
          <a:lstStyle/>
          <a:p>
            <a:endParaRPr lang="es-ES"/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1547813" y="1773238"/>
            <a:ext cx="6264275" cy="1223962"/>
          </a:xfrm>
          <a:prstGeom prst="rect">
            <a:avLst/>
          </a:prstGeom>
          <a:solidFill>
            <a:srgbClr val="F2F21A">
              <a:alpha val="70195"/>
            </a:srgbClr>
          </a:solidFill>
          <a:ln>
            <a:noFill/>
          </a:ln>
          <a:extLst/>
        </p:spPr>
        <p:txBody>
          <a:bodyPr wrap="none" anchor="ctr"/>
          <a:lstStyle/>
          <a:p>
            <a:endParaRPr lang="es-ES"/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1403350" y="1773238"/>
            <a:ext cx="6335713" cy="3219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600" b="1" i="1" dirty="0" smtClean="0">
                <a:latin typeface="Times New Roman" pitchFamily="18" charset="0"/>
              </a:rPr>
              <a:t>3</a:t>
            </a:r>
            <a:r>
              <a:rPr lang="es-ES" sz="3600" b="1" i="1" dirty="0">
                <a:latin typeface="Times New Roman" pitchFamily="18" charset="0"/>
              </a:rPr>
              <a:t>. PROGRAMACIÓN DE CAPACIDADES </a:t>
            </a:r>
          </a:p>
          <a:p>
            <a:pPr algn="ctr" eaLnBrk="1" hangingPunct="1">
              <a:spcBef>
                <a:spcPct val="20000"/>
              </a:spcBef>
            </a:pPr>
            <a:r>
              <a:rPr lang="es-ES" sz="3600" dirty="0" smtClean="0">
                <a:solidFill>
                  <a:schemeClr val="bg1"/>
                </a:solidFill>
                <a:latin typeface="Times New Roman" pitchFamily="18" charset="0"/>
              </a:rPr>
              <a:t>Sesión 7 </a:t>
            </a:r>
            <a:endParaRPr lang="es-ES" sz="3600" dirty="0">
              <a:solidFill>
                <a:schemeClr val="bg1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s-ES" sz="4000" b="1" dirty="0" smtClean="0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s-CO" sz="4000" b="1" dirty="0" err="1" smtClean="0">
                <a:solidFill>
                  <a:schemeClr val="bg1"/>
                </a:solidFill>
                <a:latin typeface="Times New Roman" pitchFamily="18" charset="0"/>
              </a:rPr>
              <a:t>plicación</a:t>
            </a:r>
            <a:r>
              <a:rPr lang="es-CO" sz="4000" b="1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s-CO" sz="4000" b="1" dirty="0">
                <a:solidFill>
                  <a:schemeClr val="bg1"/>
                </a:solidFill>
                <a:latin typeface="Times New Roman" pitchFamily="18" charset="0"/>
              </a:rPr>
              <a:t>de </a:t>
            </a:r>
            <a:r>
              <a:rPr lang="es-CO" sz="4000" b="1" dirty="0" smtClean="0">
                <a:solidFill>
                  <a:schemeClr val="bg1"/>
                </a:solidFill>
                <a:latin typeface="Times New Roman" pitchFamily="18" charset="0"/>
              </a:rPr>
              <a:t>los formatos de </a:t>
            </a:r>
            <a:r>
              <a:rPr lang="es-CO" sz="4000" b="1" dirty="0">
                <a:solidFill>
                  <a:schemeClr val="bg1"/>
                </a:solidFill>
                <a:latin typeface="Times New Roman" pitchFamily="18" charset="0"/>
              </a:rPr>
              <a:t>propuestas </a:t>
            </a:r>
            <a:r>
              <a:rPr lang="es-CO" sz="4000" b="1" dirty="0" smtClean="0">
                <a:solidFill>
                  <a:schemeClr val="bg1"/>
                </a:solidFill>
                <a:latin typeface="Times New Roman" pitchFamily="18" charset="0"/>
              </a:rPr>
              <a:t>IDI</a:t>
            </a:r>
            <a:endParaRPr lang="es-ES" sz="40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70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26992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2627784" y="116632"/>
            <a:ext cx="6192688" cy="4837222"/>
          </a:xfrm>
          <a:prstGeom prst="rect">
            <a:avLst/>
          </a:prstGeom>
          <a:solidFill>
            <a:srgbClr val="F2F21A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1" algn="ctr" eaLnBrk="0" hangingPunct="0">
              <a:lnSpc>
                <a:spcPts val="3375"/>
              </a:lnSpc>
              <a:defRPr/>
            </a:pPr>
            <a:endParaRPr lang="en-US" sz="3200" b="1" dirty="0">
              <a:solidFill>
                <a:srgbClr val="3C8C93"/>
              </a:solidFill>
              <a:ea typeface="ＭＳ Ｐゴシック" pitchFamily="-84" charset="-128"/>
            </a:endParaRPr>
          </a:p>
          <a:p>
            <a:pPr lvl="1" algn="ctr" eaLnBrk="0" hangingPunct="0">
              <a:defRPr/>
            </a:pPr>
            <a:r>
              <a:rPr lang="en-US" altLang="en-US" sz="3200" b="1" dirty="0" smtClean="0">
                <a:solidFill>
                  <a:srgbClr val="3C8C93"/>
                </a:solidFill>
                <a:ea typeface="ＭＳ Ｐゴシック" pitchFamily="-84" charset="-128"/>
              </a:rPr>
              <a:t>“Entre m</a:t>
            </a:r>
            <a:r>
              <a:rPr lang="es-CO" altLang="en-US" sz="3200" b="1" dirty="0" err="1" smtClean="0">
                <a:solidFill>
                  <a:srgbClr val="3C8C93"/>
                </a:solidFill>
                <a:ea typeface="ＭＳ Ｐゴシック" pitchFamily="-84" charset="-128"/>
              </a:rPr>
              <a:t>ás</a:t>
            </a:r>
            <a:r>
              <a:rPr lang="es-CO" altLang="en-US" sz="3200" b="1" dirty="0" smtClean="0">
                <a:solidFill>
                  <a:srgbClr val="3C8C93"/>
                </a:solidFill>
                <a:ea typeface="ＭＳ Ｐゴシック" pitchFamily="-84" charset="-128"/>
              </a:rPr>
              <a:t> claro</a:t>
            </a:r>
          </a:p>
          <a:p>
            <a:pPr lvl="1" algn="ctr" eaLnBrk="0" hangingPunct="0">
              <a:defRPr/>
            </a:pPr>
            <a:r>
              <a:rPr lang="es-CO" altLang="en-US" sz="3200" b="1" dirty="0" smtClean="0">
                <a:solidFill>
                  <a:srgbClr val="3C8C93"/>
                </a:solidFill>
                <a:ea typeface="ＭＳ Ｐゴシック" pitchFamily="-84" charset="-128"/>
              </a:rPr>
              <a:t>mucho mejor</a:t>
            </a:r>
            <a:r>
              <a:rPr lang="en-US" altLang="en-US" sz="3200" b="1" dirty="0" smtClean="0">
                <a:solidFill>
                  <a:srgbClr val="3C8C93"/>
                </a:solidFill>
                <a:ea typeface="ＭＳ Ｐゴシック" pitchFamily="-84" charset="-128"/>
              </a:rPr>
              <a:t>”</a:t>
            </a:r>
            <a:r>
              <a:rPr lang="en-US" altLang="ja-JP" sz="3200" b="1" dirty="0" smtClean="0">
                <a:solidFill>
                  <a:srgbClr val="3C8C93"/>
                </a:solidFill>
                <a:ea typeface="ＭＳ Ｐゴシック" pitchFamily="-84" charset="-128"/>
              </a:rPr>
              <a:t>  </a:t>
            </a:r>
            <a:endParaRPr lang="en-US" altLang="ja-JP" sz="3200" b="1" dirty="0">
              <a:solidFill>
                <a:srgbClr val="3C8C93"/>
              </a:solidFill>
              <a:ea typeface="ＭＳ Ｐゴシック" pitchFamily="-84" charset="-128"/>
            </a:endParaRPr>
          </a:p>
          <a:p>
            <a:pPr lvl="1" eaLnBrk="0" hangingPunct="0">
              <a:defRPr/>
            </a:pPr>
            <a:endParaRPr lang="en-US" sz="2400" b="1" dirty="0">
              <a:solidFill>
                <a:srgbClr val="000000"/>
              </a:solidFill>
              <a:ea typeface="ＭＳ Ｐゴシック" pitchFamily="-84" charset="-128"/>
            </a:endParaRPr>
          </a:p>
          <a:p>
            <a:pPr lvl="1" eaLnBrk="0" hangingPunct="0">
              <a:defRPr/>
            </a:pPr>
            <a:r>
              <a:rPr lang="es-CO" sz="2400" b="1" dirty="0">
                <a:solidFill>
                  <a:srgbClr val="000000"/>
                </a:solidFill>
                <a:ea typeface="ＭＳ Ｐゴシック" pitchFamily="-84" charset="-128"/>
              </a:rPr>
              <a:t>La claridad es uno de los aspectos más importantes </a:t>
            </a:r>
            <a:r>
              <a:rPr lang="es-CO" sz="2400" b="1" dirty="0" smtClean="0">
                <a:solidFill>
                  <a:srgbClr val="000000"/>
                </a:solidFill>
                <a:ea typeface="ＭＳ Ｐゴシック" pitchFamily="-84" charset="-128"/>
              </a:rPr>
              <a:t>considerados en </a:t>
            </a:r>
            <a:r>
              <a:rPr lang="es-CO" sz="2400" b="1" dirty="0">
                <a:solidFill>
                  <a:srgbClr val="000000"/>
                </a:solidFill>
                <a:ea typeface="ＭＳ Ｐゴシック" pitchFamily="-84" charset="-128"/>
              </a:rPr>
              <a:t>una </a:t>
            </a:r>
            <a:r>
              <a:rPr lang="es-CO" sz="2400" b="1" dirty="0" smtClean="0">
                <a:solidFill>
                  <a:srgbClr val="000000"/>
                </a:solidFill>
                <a:ea typeface="ＭＳ Ｐゴシック" pitchFamily="-84" charset="-128"/>
              </a:rPr>
              <a:t>propuesta</a:t>
            </a:r>
            <a:r>
              <a:rPr lang="en-US" sz="2400" b="1" dirty="0" smtClean="0">
                <a:solidFill>
                  <a:srgbClr val="000000"/>
                </a:solidFill>
                <a:ea typeface="ＭＳ Ｐゴシック" pitchFamily="-84" charset="-128"/>
              </a:rPr>
              <a:t>!!</a:t>
            </a:r>
            <a:endParaRPr lang="en-US" sz="2400" b="1" dirty="0">
              <a:solidFill>
                <a:srgbClr val="000000"/>
              </a:solidFill>
              <a:ea typeface="ＭＳ Ｐゴシック" pitchFamily="-84" charset="-128"/>
            </a:endParaRPr>
          </a:p>
          <a:p>
            <a:pPr lvl="1" eaLnBrk="0" hangingPunct="0">
              <a:defRPr/>
            </a:pPr>
            <a:endParaRPr lang="en-US" sz="2400" b="1" dirty="0">
              <a:solidFill>
                <a:srgbClr val="000000"/>
              </a:solidFill>
              <a:ea typeface="ＭＳ Ｐゴシック" pitchFamily="-84" charset="-128"/>
            </a:endParaRPr>
          </a:p>
          <a:p>
            <a:pPr lvl="1" eaLnBrk="0" hangingPunct="0">
              <a:defRPr/>
            </a:pPr>
            <a:r>
              <a:rPr lang="es-CO" sz="2400" b="1" dirty="0" smtClean="0">
                <a:solidFill>
                  <a:srgbClr val="000000"/>
                </a:solidFill>
                <a:ea typeface="ＭＳ Ｐゴシック" pitchFamily="-84" charset="-128"/>
              </a:rPr>
              <a:t>La </a:t>
            </a:r>
            <a:r>
              <a:rPr lang="es-CO" sz="2400" b="1" dirty="0">
                <a:solidFill>
                  <a:schemeClr val="accent1"/>
                </a:solidFill>
                <a:ea typeface="ＭＳ Ｐゴシック" pitchFamily="-84" charset="-128"/>
              </a:rPr>
              <a:t>lógica de intervención </a:t>
            </a:r>
            <a:r>
              <a:rPr lang="es-CO" sz="2400" b="1" dirty="0">
                <a:solidFill>
                  <a:srgbClr val="000000"/>
                </a:solidFill>
                <a:ea typeface="ＭＳ Ｐゴシック" pitchFamily="-84" charset="-128"/>
              </a:rPr>
              <a:t>es la parte principal donde la claridad y la coherencia pueden ser evaluados "fácilmente</a:t>
            </a:r>
            <a:r>
              <a:rPr lang="es-CO" sz="2400" b="1" dirty="0" smtClean="0">
                <a:solidFill>
                  <a:srgbClr val="000000"/>
                </a:solidFill>
                <a:ea typeface="ＭＳ Ｐゴシック" pitchFamily="-84" charset="-128"/>
              </a:rPr>
              <a:t>".</a:t>
            </a:r>
            <a:endParaRPr lang="en-US" sz="2400" b="1" dirty="0">
              <a:solidFill>
                <a:srgbClr val="000000"/>
              </a:solidFill>
              <a:ea typeface="ＭＳ Ｐゴシック" pitchFamily="-84" charset="-128"/>
            </a:endParaRPr>
          </a:p>
        </p:txBody>
      </p:sp>
      <p:sp>
        <p:nvSpPr>
          <p:cNvPr id="97284" name="Llamada de flecha a la derecha 4"/>
          <p:cNvSpPr>
            <a:spLocks noChangeArrowheads="1"/>
          </p:cNvSpPr>
          <p:nvPr/>
        </p:nvSpPr>
        <p:spPr bwMode="auto">
          <a:xfrm>
            <a:off x="107504" y="1628800"/>
            <a:ext cx="2374900" cy="2232025"/>
          </a:xfrm>
          <a:prstGeom prst="rightArrowCallout">
            <a:avLst>
              <a:gd name="adj1" fmla="val 25000"/>
              <a:gd name="adj2" fmla="val 25000"/>
              <a:gd name="adj3" fmla="val 12857"/>
              <a:gd name="adj4" fmla="val 82792"/>
            </a:avLst>
          </a:prstGeom>
          <a:gradFill flip="none" rotWithShape="1">
            <a:gsLst>
              <a:gs pos="0">
                <a:srgbClr val="AFE0E4"/>
              </a:gs>
              <a:gs pos="20000">
                <a:srgbClr val="AFDEE2"/>
              </a:gs>
              <a:gs pos="100000">
                <a:srgbClr val="85AAAD"/>
              </a:gs>
            </a:gsLst>
            <a:lin ang="10800000" scaled="1"/>
            <a:tileRect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es-ES_tradnl" altLang="en-US" sz="2400" b="1" dirty="0" smtClean="0">
                <a:ea typeface="ＭＳ Ｐゴシック" pitchFamily="-84" charset="-128"/>
              </a:rPr>
              <a:t>“Regla de Oro”</a:t>
            </a:r>
            <a:endParaRPr lang="es-ES_tradnl" sz="2400" b="1" dirty="0">
              <a:ea typeface="ＭＳ Ｐゴシック" pitchFamily="-84" charset="-128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619672" y="5340985"/>
            <a:ext cx="7344816" cy="92333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>
            <a:lvl1pPr marL="174625" indent="-174625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457200" lvl="1" indent="0">
              <a:defRPr/>
            </a:pPr>
            <a:r>
              <a:rPr lang="es-CO" sz="1800" dirty="0" smtClean="0">
                <a:solidFill>
                  <a:schemeClr val="bg1"/>
                </a:solidFill>
                <a:latin typeface="+mn-lt"/>
                <a:ea typeface="+mn-ea"/>
              </a:rPr>
              <a:t>Cada </a:t>
            </a:r>
            <a:r>
              <a:rPr lang="es-CO" sz="1800" dirty="0">
                <a:solidFill>
                  <a:schemeClr val="bg1"/>
                </a:solidFill>
                <a:latin typeface="+mn-lt"/>
                <a:ea typeface="+mn-ea"/>
              </a:rPr>
              <a:t>vez son más los </a:t>
            </a:r>
            <a:r>
              <a:rPr lang="es-CO" sz="1800" dirty="0" smtClean="0">
                <a:solidFill>
                  <a:schemeClr val="bg1"/>
                </a:solidFill>
                <a:latin typeface="+mn-lt"/>
                <a:ea typeface="+mn-ea"/>
              </a:rPr>
              <a:t>donantes que siguen la </a:t>
            </a:r>
            <a:r>
              <a:rPr lang="es-CO" sz="1800" dirty="0">
                <a:solidFill>
                  <a:schemeClr val="bg1"/>
                </a:solidFill>
                <a:latin typeface="+mn-lt"/>
                <a:ea typeface="+mn-ea"/>
              </a:rPr>
              <a:t>fase de </a:t>
            </a:r>
            <a:r>
              <a:rPr lang="es-CO" sz="1800" dirty="0" smtClean="0">
                <a:solidFill>
                  <a:schemeClr val="bg1"/>
                </a:solidFill>
                <a:latin typeface="+mn-lt"/>
                <a:ea typeface="+mn-ea"/>
              </a:rPr>
              <a:t>la </a:t>
            </a:r>
            <a:r>
              <a:rPr lang="es-CO" sz="1800" dirty="0" smtClean="0">
                <a:solidFill>
                  <a:srgbClr val="F2F21A"/>
                </a:solidFill>
                <a:latin typeface="+mn-lt"/>
                <a:ea typeface="+mn-ea"/>
              </a:rPr>
              <a:t>nota conceptual </a:t>
            </a:r>
            <a:r>
              <a:rPr lang="es-CO" sz="1800" dirty="0" smtClean="0">
                <a:solidFill>
                  <a:schemeClr val="bg1"/>
                </a:solidFill>
                <a:latin typeface="+mn-lt"/>
                <a:ea typeface="+mn-ea"/>
              </a:rPr>
              <a:t>para </a:t>
            </a:r>
            <a:r>
              <a:rPr lang="es-CO" sz="1800" dirty="0">
                <a:solidFill>
                  <a:schemeClr val="bg1"/>
                </a:solidFill>
                <a:latin typeface="+mn-lt"/>
                <a:ea typeface="+mn-ea"/>
              </a:rPr>
              <a:t>analizar rápidamente el potencial de un proyecto (5 páginas</a:t>
            </a:r>
            <a:r>
              <a:rPr lang="es-CO" sz="1800" dirty="0" smtClean="0">
                <a:solidFill>
                  <a:schemeClr val="bg1"/>
                </a:solidFill>
                <a:latin typeface="+mn-lt"/>
                <a:ea typeface="+mn-ea"/>
              </a:rPr>
              <a:t>)  </a:t>
            </a:r>
            <a:endParaRPr lang="en-US" sz="1800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71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72036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D8B1B-4EBA-4F15-8DA0-94DD9716041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34888" y="188640"/>
            <a:ext cx="8229600" cy="490066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es-CO" sz="3000" dirty="0" smtClean="0">
                <a:solidFill>
                  <a:srgbClr val="464646"/>
                </a:solidFill>
                <a:effectLst/>
              </a:rPr>
              <a:t/>
            </a:r>
            <a:br>
              <a:rPr lang="es-CO" sz="3000" dirty="0" smtClean="0">
                <a:solidFill>
                  <a:srgbClr val="464646"/>
                </a:solidFill>
                <a:effectLst/>
              </a:rPr>
            </a:br>
            <a:r>
              <a:rPr lang="es-CO" sz="3000" dirty="0" smtClean="0">
                <a:solidFill>
                  <a:srgbClr val="464646"/>
                </a:solidFill>
                <a:effectLst/>
              </a:rPr>
              <a:t>Desde </a:t>
            </a:r>
            <a:r>
              <a:rPr lang="es-CO" sz="3000" dirty="0">
                <a:solidFill>
                  <a:srgbClr val="464646"/>
                </a:solidFill>
                <a:effectLst/>
              </a:rPr>
              <a:t>el diseño del proyecto a la propuesta</a:t>
            </a:r>
            <a:r>
              <a:rPr lang="es-ES" sz="3000" dirty="0">
                <a:solidFill>
                  <a:srgbClr val="464646"/>
                </a:solidFill>
                <a:effectLst/>
              </a:rPr>
              <a:t/>
            </a:r>
            <a:br>
              <a:rPr lang="es-ES" sz="3000" dirty="0">
                <a:solidFill>
                  <a:srgbClr val="464646"/>
                </a:solidFill>
                <a:effectLst/>
              </a:rPr>
            </a:br>
            <a:endParaRPr lang="es-CO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836712"/>
            <a:ext cx="6912768" cy="56166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</p:pic>
      <p:sp>
        <p:nvSpPr>
          <p:cNvPr id="7" name="Llamada de flecha arriba y abajo 1"/>
          <p:cNvSpPr>
            <a:spLocks noChangeArrowheads="1"/>
          </p:cNvSpPr>
          <p:nvPr/>
        </p:nvSpPr>
        <p:spPr bwMode="auto">
          <a:xfrm>
            <a:off x="179388" y="2708275"/>
            <a:ext cx="1655762" cy="1008063"/>
          </a:xfrm>
          <a:prstGeom prst="upDownArrowCallout">
            <a:avLst>
              <a:gd name="adj1" fmla="val 25003"/>
              <a:gd name="adj2" fmla="val 25003"/>
              <a:gd name="adj3" fmla="val 25000"/>
              <a:gd name="adj4" fmla="val 48120"/>
            </a:avLst>
          </a:prstGeom>
          <a:gradFill rotWithShape="1">
            <a:gsLst>
              <a:gs pos="0">
                <a:srgbClr val="1C1C96"/>
              </a:gs>
              <a:gs pos="20000">
                <a:srgbClr val="1E1E93"/>
              </a:gs>
              <a:gs pos="100000">
                <a:srgbClr val="14146F"/>
              </a:gs>
            </a:gsLst>
            <a:lin ang="5400000"/>
          </a:gradFill>
          <a:ln w="9525">
            <a:solidFill>
              <a:srgbClr val="292989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s-ES" dirty="0" smtClean="0">
                <a:solidFill>
                  <a:schemeClr val="lt1"/>
                </a:solidFill>
              </a:rPr>
              <a:t>Relación </a:t>
            </a:r>
            <a:r>
              <a:rPr lang="es-ES" dirty="0" smtClean="0">
                <a:solidFill>
                  <a:schemeClr val="lt1"/>
                </a:solidFill>
                <a:latin typeface="+mn-lt"/>
                <a:ea typeface="+mn-ea"/>
              </a:rPr>
              <a:t>directa</a:t>
            </a:r>
            <a:endParaRPr lang="es-E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1487686"/>
            <a:ext cx="16556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latin typeface="Arial Narrow" panose="020B0606020202030204" pitchFamily="34" charset="0"/>
              </a:rPr>
              <a:t>Destaque objetivos </a:t>
            </a:r>
          </a:p>
          <a:p>
            <a:r>
              <a:rPr lang="es-CO" sz="1600" b="1" dirty="0" smtClean="0">
                <a:latin typeface="Arial Narrow" panose="020B0606020202030204" pitchFamily="34" charset="0"/>
              </a:rPr>
              <a:t>enumerados</a:t>
            </a:r>
          </a:p>
          <a:p>
            <a:r>
              <a:rPr lang="es-CO" sz="1600" b="1" dirty="0" smtClean="0">
                <a:latin typeface="Arial Narrow" panose="020B0606020202030204" pitchFamily="34" charset="0"/>
              </a:rPr>
              <a:t>en el Documento</a:t>
            </a:r>
            <a:endParaRPr lang="es-CO" sz="1600" b="1" dirty="0">
              <a:latin typeface="Arial Narrow" panose="020B0606020202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512" y="4005064"/>
            <a:ext cx="16556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latin typeface="Arial Narrow" panose="020B0606020202030204" pitchFamily="34" charset="0"/>
              </a:rPr>
              <a:t>Destaque problemas  </a:t>
            </a:r>
          </a:p>
          <a:p>
            <a:r>
              <a:rPr lang="es-CO" sz="1600" b="1" dirty="0" smtClean="0">
                <a:latin typeface="Arial Narrow" panose="020B0606020202030204" pitchFamily="34" charset="0"/>
              </a:rPr>
              <a:t>enumerados </a:t>
            </a:r>
          </a:p>
          <a:p>
            <a:r>
              <a:rPr lang="es-CO" sz="1600" b="1" dirty="0" smtClean="0">
                <a:latin typeface="Arial Narrow" panose="020B0606020202030204" pitchFamily="34" charset="0"/>
              </a:rPr>
              <a:t>en el Documento</a:t>
            </a:r>
            <a:endParaRPr lang="es-CO" sz="1600" b="1" dirty="0">
              <a:latin typeface="Arial Narrow" panose="020B0606020202030204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844080" y="1988840"/>
            <a:ext cx="63968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844080" y="1988840"/>
            <a:ext cx="5968280" cy="7194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844080" y="1988840"/>
            <a:ext cx="3060340" cy="10242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844080" y="1988840"/>
            <a:ext cx="2151856" cy="12234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844080" y="1988840"/>
            <a:ext cx="1431776" cy="14401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1763688" y="4509120"/>
            <a:ext cx="6264696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1835150" y="4509121"/>
            <a:ext cx="2808858" cy="2023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763688" y="4509120"/>
            <a:ext cx="720080" cy="74098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1763688" y="4509121"/>
            <a:ext cx="1475891" cy="100811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750394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>
              <a:buFont typeface="Symbol"/>
              <a:buChar char=""/>
              <a:tabLst>
                <a:tab pos="228600" algn="l"/>
              </a:tabLst>
            </a:pPr>
            <a:r>
              <a:rPr lang="es-CO" sz="2800" dirty="0">
                <a:latin typeface="Times New Roman"/>
                <a:ea typeface="Times New Roman"/>
              </a:rPr>
              <a:t>Presentación de las propuestas de la OLACEFS / EFS </a:t>
            </a:r>
            <a:r>
              <a:rPr lang="es-CO" sz="2800" dirty="0" smtClean="0">
                <a:latin typeface="Times New Roman"/>
                <a:ea typeface="Times New Roman"/>
              </a:rPr>
              <a:t>individuales</a:t>
            </a:r>
            <a:r>
              <a:rPr lang="en-029" sz="2800" dirty="0" smtClean="0">
                <a:latin typeface="Times New Roman"/>
                <a:ea typeface="Times New Roman"/>
              </a:rPr>
              <a:t> </a:t>
            </a:r>
            <a:endParaRPr lang="en-CA" sz="3200" dirty="0">
              <a:latin typeface="Times New Roman"/>
              <a:ea typeface="Times New Roman"/>
            </a:endParaRPr>
          </a:p>
          <a:p>
            <a:pPr marL="342900" lvl="0" indent="-342900">
              <a:buFont typeface="Symbol"/>
              <a:buChar char=""/>
              <a:tabLst>
                <a:tab pos="228600" algn="l"/>
              </a:tabLst>
            </a:pPr>
            <a:r>
              <a:rPr lang="en-029" sz="2800" dirty="0" err="1" smtClean="0">
                <a:latin typeface="Times New Roman"/>
                <a:ea typeface="Times New Roman"/>
              </a:rPr>
              <a:t>Capítulo</a:t>
            </a:r>
            <a:r>
              <a:rPr lang="en-029" sz="2800" dirty="0" smtClean="0">
                <a:latin typeface="Times New Roman"/>
                <a:ea typeface="Times New Roman"/>
              </a:rPr>
              <a:t> 0</a:t>
            </a:r>
            <a:r>
              <a:rPr lang="en-029" sz="2800" dirty="0">
                <a:latin typeface="Times New Roman"/>
                <a:ea typeface="Times New Roman"/>
              </a:rPr>
              <a:t>. </a:t>
            </a:r>
            <a:r>
              <a:rPr lang="en-029" sz="2800" dirty="0" err="1" smtClean="0">
                <a:latin typeface="Times New Roman"/>
                <a:ea typeface="Times New Roman"/>
              </a:rPr>
              <a:t>Solicitante</a:t>
            </a:r>
            <a:endParaRPr lang="en-CA" sz="3200" dirty="0">
              <a:latin typeface="Times New Roman"/>
              <a:ea typeface="Times New Roman"/>
            </a:endParaRPr>
          </a:p>
          <a:p>
            <a:pPr marL="342900" lvl="0" indent="-342900">
              <a:buFont typeface="Symbol"/>
              <a:buChar char=""/>
              <a:tabLst>
                <a:tab pos="228600" algn="l"/>
              </a:tabLst>
            </a:pPr>
            <a:r>
              <a:rPr lang="en-029" sz="2800" dirty="0" err="1" smtClean="0">
                <a:latin typeface="Times New Roman"/>
                <a:ea typeface="Times New Roman"/>
              </a:rPr>
              <a:t>Capítulo</a:t>
            </a:r>
            <a:r>
              <a:rPr lang="en-029" sz="2800" dirty="0" smtClean="0">
                <a:latin typeface="Times New Roman"/>
                <a:ea typeface="Times New Roman"/>
              </a:rPr>
              <a:t> </a:t>
            </a:r>
            <a:r>
              <a:rPr lang="en-029" sz="2800" dirty="0">
                <a:latin typeface="Times New Roman"/>
                <a:ea typeface="Times New Roman"/>
              </a:rPr>
              <a:t>1. </a:t>
            </a:r>
            <a:r>
              <a:rPr lang="es-CO" sz="2800" dirty="0" smtClean="0">
                <a:latin typeface="Times New Roman"/>
                <a:ea typeface="Times New Roman"/>
              </a:rPr>
              <a:t>Información </a:t>
            </a:r>
            <a:r>
              <a:rPr lang="es-CO" sz="2800" dirty="0">
                <a:latin typeface="Times New Roman"/>
                <a:ea typeface="Times New Roman"/>
              </a:rPr>
              <a:t>básica de la </a:t>
            </a:r>
            <a:r>
              <a:rPr lang="es-CO" sz="2800" dirty="0" smtClean="0">
                <a:latin typeface="Times New Roman"/>
                <a:ea typeface="Times New Roman"/>
              </a:rPr>
              <a:t>iniciativa</a:t>
            </a:r>
            <a:r>
              <a:rPr lang="en-029" sz="2800" dirty="0" smtClean="0">
                <a:latin typeface="Times New Roman"/>
                <a:ea typeface="Times New Roman"/>
              </a:rPr>
              <a:t> </a:t>
            </a:r>
            <a:endParaRPr lang="en-CA" sz="3200" dirty="0">
              <a:latin typeface="Times New Roman"/>
              <a:ea typeface="Times New Roman"/>
            </a:endParaRPr>
          </a:p>
          <a:p>
            <a:pPr marL="342900" lvl="0" indent="-342900">
              <a:buFont typeface="Symbol"/>
              <a:buChar char=""/>
              <a:tabLst>
                <a:tab pos="228600" algn="l"/>
              </a:tabLst>
            </a:pPr>
            <a:r>
              <a:rPr lang="en-029" sz="2800" dirty="0" err="1" smtClean="0">
                <a:latin typeface="Times New Roman"/>
                <a:ea typeface="Times New Roman"/>
              </a:rPr>
              <a:t>Capítulo</a:t>
            </a:r>
            <a:r>
              <a:rPr lang="en-029" sz="2800" dirty="0" smtClean="0">
                <a:latin typeface="Times New Roman"/>
                <a:ea typeface="Times New Roman"/>
              </a:rPr>
              <a:t> </a:t>
            </a:r>
            <a:r>
              <a:rPr lang="en-029" sz="2800" dirty="0">
                <a:latin typeface="Times New Roman"/>
                <a:ea typeface="Times New Roman"/>
              </a:rPr>
              <a:t>2. </a:t>
            </a:r>
            <a:r>
              <a:rPr lang="es-CO" sz="2800" dirty="0" smtClean="0">
                <a:latin typeface="Times New Roman"/>
                <a:ea typeface="Times New Roman"/>
              </a:rPr>
              <a:t>Marco </a:t>
            </a:r>
            <a:r>
              <a:rPr lang="es-CO" sz="2800" dirty="0">
                <a:latin typeface="Times New Roman"/>
                <a:ea typeface="Times New Roman"/>
              </a:rPr>
              <a:t>de Supervisión, Información y </a:t>
            </a:r>
            <a:r>
              <a:rPr lang="es-CO" sz="2800" dirty="0" smtClean="0">
                <a:latin typeface="Times New Roman"/>
                <a:ea typeface="Times New Roman"/>
              </a:rPr>
              <a:t>Evaluación</a:t>
            </a:r>
            <a:endParaRPr lang="en-CA" sz="3200" dirty="0">
              <a:latin typeface="Times New Roman"/>
              <a:ea typeface="Times New Roman"/>
            </a:endParaRPr>
          </a:p>
          <a:p>
            <a:pPr marL="342900" lvl="0" indent="-342900">
              <a:buFont typeface="Symbol"/>
              <a:buChar char=""/>
              <a:tabLst>
                <a:tab pos="228600" algn="l"/>
              </a:tabLst>
            </a:pPr>
            <a:r>
              <a:rPr lang="en-029" sz="2800" dirty="0" err="1" smtClean="0">
                <a:latin typeface="Times New Roman"/>
                <a:ea typeface="Times New Roman"/>
              </a:rPr>
              <a:t>Capítulo</a:t>
            </a:r>
            <a:r>
              <a:rPr lang="en-029" sz="2800" dirty="0" smtClean="0">
                <a:latin typeface="Times New Roman"/>
                <a:ea typeface="Times New Roman"/>
              </a:rPr>
              <a:t> </a:t>
            </a:r>
            <a:r>
              <a:rPr lang="en-029" sz="2800" dirty="0">
                <a:latin typeface="Times New Roman"/>
                <a:ea typeface="Times New Roman"/>
              </a:rPr>
              <a:t>3. </a:t>
            </a:r>
            <a:r>
              <a:rPr lang="en-029" sz="2800" dirty="0" err="1" smtClean="0">
                <a:latin typeface="Times New Roman"/>
                <a:ea typeface="Times New Roman"/>
              </a:rPr>
              <a:t>Información</a:t>
            </a:r>
            <a:r>
              <a:rPr lang="en-029" sz="2800" dirty="0" smtClean="0">
                <a:latin typeface="Times New Roman"/>
                <a:ea typeface="Times New Roman"/>
              </a:rPr>
              <a:t> </a:t>
            </a:r>
            <a:r>
              <a:rPr lang="en-029" sz="2800" dirty="0" err="1" smtClean="0">
                <a:latin typeface="Times New Roman"/>
                <a:ea typeface="Times New Roman"/>
              </a:rPr>
              <a:t>adicional</a:t>
            </a:r>
            <a:endParaRPr lang="en-CA" sz="3200" dirty="0">
              <a:latin typeface="Times New Roman"/>
              <a:ea typeface="Times New Roman"/>
            </a:endParaRPr>
          </a:p>
          <a:p>
            <a:pPr marL="342900" lvl="0" indent="-342900">
              <a:buFont typeface="Symbol"/>
              <a:buChar char=""/>
              <a:tabLst>
                <a:tab pos="228600" algn="l"/>
              </a:tabLst>
            </a:pPr>
            <a:r>
              <a:rPr lang="en-029" sz="2800" dirty="0" err="1" smtClean="0">
                <a:latin typeface="Times New Roman"/>
                <a:ea typeface="Times New Roman"/>
              </a:rPr>
              <a:t>Capítulo</a:t>
            </a:r>
            <a:r>
              <a:rPr lang="en-029" sz="2800" dirty="0" smtClean="0">
                <a:latin typeface="Times New Roman"/>
                <a:ea typeface="Times New Roman"/>
              </a:rPr>
              <a:t> </a:t>
            </a:r>
            <a:r>
              <a:rPr lang="en-029" sz="2800" dirty="0">
                <a:latin typeface="Times New Roman"/>
                <a:ea typeface="Times New Roman"/>
              </a:rPr>
              <a:t>4. </a:t>
            </a:r>
            <a:r>
              <a:rPr lang="es-CO" sz="2800" dirty="0" smtClean="0">
                <a:latin typeface="Times New Roman"/>
                <a:ea typeface="Times New Roman"/>
              </a:rPr>
              <a:t>Información </a:t>
            </a:r>
            <a:r>
              <a:rPr lang="es-CO" sz="2800" dirty="0">
                <a:latin typeface="Times New Roman"/>
                <a:ea typeface="Times New Roman"/>
              </a:rPr>
              <a:t>del presupuesto </a:t>
            </a:r>
            <a:endParaRPr lang="en-CA" sz="3200" dirty="0">
              <a:latin typeface="Times New Roman"/>
              <a:ea typeface="Times New Roman"/>
            </a:endParaRPr>
          </a:p>
          <a:p>
            <a:pPr marL="342900" lvl="0" indent="-342900">
              <a:buFont typeface="Symbol"/>
              <a:buChar char=""/>
              <a:tabLst>
                <a:tab pos="228600" algn="l"/>
              </a:tabLst>
            </a:pPr>
            <a:r>
              <a:rPr lang="en-029" sz="2800" dirty="0">
                <a:latin typeface="Times New Roman"/>
                <a:ea typeface="Times New Roman"/>
              </a:rPr>
              <a:t> </a:t>
            </a:r>
            <a:r>
              <a:rPr lang="es-CO" sz="2800" dirty="0">
                <a:latin typeface="Times New Roman"/>
                <a:ea typeface="Times New Roman"/>
              </a:rPr>
              <a:t>Puntuación de propuestas para el Fondo de Desarrollo de Capacidades en </a:t>
            </a:r>
            <a:r>
              <a:rPr lang="es-CO" sz="2800" dirty="0" smtClean="0">
                <a:latin typeface="Times New Roman"/>
                <a:ea typeface="Times New Roman"/>
              </a:rPr>
              <a:t>EFS</a:t>
            </a:r>
            <a:r>
              <a:rPr lang="en-029" sz="2800" dirty="0" smtClean="0">
                <a:latin typeface="Times New Roman"/>
                <a:ea typeface="Times New Roman"/>
              </a:rPr>
              <a:t>.</a:t>
            </a:r>
            <a:endParaRPr lang="en-CA" sz="3200" dirty="0">
              <a:latin typeface="Times New Roman"/>
              <a:ea typeface="Times New Roman"/>
            </a:endParaRPr>
          </a:p>
          <a:p>
            <a:r>
              <a:rPr lang="en-029" sz="2800" dirty="0" err="1" smtClean="0">
                <a:latin typeface="Times New Roman"/>
                <a:ea typeface="Times New Roman"/>
              </a:rPr>
              <a:t>Comentarios</a:t>
            </a:r>
            <a:r>
              <a:rPr lang="en-029" sz="2800" dirty="0" smtClean="0">
                <a:latin typeface="Times New Roman"/>
                <a:ea typeface="Times New Roman"/>
              </a:rPr>
              <a:t> / </a:t>
            </a:r>
            <a:r>
              <a:rPr lang="en-029" sz="2800" dirty="0" err="1" smtClean="0">
                <a:latin typeface="Times New Roman"/>
                <a:ea typeface="Times New Roman"/>
              </a:rPr>
              <a:t>aclaraciones</a:t>
            </a:r>
            <a:r>
              <a:rPr lang="en-029" sz="2800" dirty="0" smtClean="0">
                <a:latin typeface="Times New Roman"/>
                <a:ea typeface="Times New Roman"/>
              </a:rPr>
              <a:t> de los </a:t>
            </a:r>
            <a:r>
              <a:rPr lang="en-029" sz="2800" dirty="0" err="1" smtClean="0">
                <a:latin typeface="Times New Roman"/>
                <a:ea typeface="Times New Roman"/>
              </a:rPr>
              <a:t>participantes</a:t>
            </a:r>
            <a:r>
              <a:rPr lang="en-029" sz="2800" dirty="0" smtClean="0">
                <a:latin typeface="Times New Roman"/>
                <a:ea typeface="Times New Roman"/>
              </a:rPr>
              <a:t>.</a:t>
            </a:r>
            <a:endParaRPr lang="es-CO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D8B1B-4EBA-4F15-8DA0-94DD9716041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5192" y="116632"/>
            <a:ext cx="84352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CO" sz="3100" dirty="0" smtClean="0"/>
              <a:t>Revisión de la plantilla de la Convocatoria Global para la Presentación de Propuestas </a:t>
            </a:r>
            <a:r>
              <a:rPr lang="es-CO" sz="3100" dirty="0" err="1" smtClean="0"/>
              <a:t>CGP</a:t>
            </a:r>
            <a:endParaRPr lang="es-CO" sz="3000" dirty="0"/>
          </a:p>
        </p:txBody>
      </p:sp>
    </p:spTree>
    <p:extLst>
      <p:ext uri="{BB962C8B-B14F-4D97-AF65-F5344CB8AC3E}">
        <p14:creationId xmlns:p14="http://schemas.microsoft.com/office/powerpoint/2010/main" val="337223566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6881127"/>
              </p:ext>
            </p:extLst>
          </p:nvPr>
        </p:nvGraphicFramePr>
        <p:xfrm>
          <a:off x="1403350" y="895350"/>
          <a:ext cx="7102475" cy="577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5" name="Document" r:id="rId4" imgW="6373593" imgH="5185576" progId="Word.Document.12">
                  <p:embed/>
                </p:oleObj>
              </mc:Choice>
              <mc:Fallback>
                <p:oleObj name="Document" r:id="rId4" imgW="6373593" imgH="5185576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895350"/>
                        <a:ext cx="7102475" cy="577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" name="Título 1"/>
          <p:cNvSpPr txBox="1">
            <a:spLocks/>
          </p:cNvSpPr>
          <p:nvPr/>
        </p:nvSpPr>
        <p:spPr bwMode="auto">
          <a:xfrm>
            <a:off x="611188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s-CO" sz="2000" dirty="0">
                <a:solidFill>
                  <a:schemeClr val="tx2"/>
                </a:solidFill>
              </a:rPr>
              <a:t>Ejemplo de </a:t>
            </a:r>
            <a:r>
              <a:rPr lang="es-CO" sz="2000" dirty="0" smtClean="0">
                <a:solidFill>
                  <a:schemeClr val="tx2"/>
                </a:solidFill>
              </a:rPr>
              <a:t>puntuación a una nota conceptual: </a:t>
            </a:r>
            <a:r>
              <a:rPr lang="es-CO" sz="2000" dirty="0">
                <a:solidFill>
                  <a:schemeClr val="tx2"/>
                </a:solidFill>
              </a:rPr>
              <a:t>donación de la Comisión </a:t>
            </a:r>
            <a:r>
              <a:rPr lang="es-CO" sz="2000" dirty="0" smtClean="0">
                <a:solidFill>
                  <a:schemeClr val="tx2"/>
                </a:solidFill>
              </a:rPr>
              <a:t>Europea</a:t>
            </a:r>
            <a:endParaRPr lang="es-ES" sz="2000" dirty="0">
              <a:solidFill>
                <a:schemeClr val="tx2"/>
              </a:solidFill>
            </a:endParaRPr>
          </a:p>
        </p:txBody>
      </p:sp>
      <p:sp>
        <p:nvSpPr>
          <p:cNvPr id="7" name="Elipse 6"/>
          <p:cNvSpPr>
            <a:spLocks noChangeArrowheads="1"/>
          </p:cNvSpPr>
          <p:nvPr/>
        </p:nvSpPr>
        <p:spPr bwMode="auto">
          <a:xfrm>
            <a:off x="1052513" y="4157663"/>
            <a:ext cx="2303462" cy="863600"/>
          </a:xfrm>
          <a:prstGeom prst="ellipse">
            <a:avLst/>
          </a:prstGeom>
          <a:noFill/>
          <a:ln w="31750">
            <a:solidFill>
              <a:srgbClr val="2F2F98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s-E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" name="Elipse 7"/>
          <p:cNvSpPr>
            <a:spLocks noChangeArrowheads="1"/>
          </p:cNvSpPr>
          <p:nvPr/>
        </p:nvSpPr>
        <p:spPr bwMode="auto">
          <a:xfrm>
            <a:off x="1042988" y="1125538"/>
            <a:ext cx="2305050" cy="863600"/>
          </a:xfrm>
          <a:prstGeom prst="ellipse">
            <a:avLst/>
          </a:prstGeom>
          <a:noFill/>
          <a:ln w="31750">
            <a:solidFill>
              <a:srgbClr val="2F2F98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s-E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D8B1B-4EBA-4F15-8DA0-94DD9716041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87806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ítulo 1"/>
          <p:cNvSpPr>
            <a:spLocks noGrp="1"/>
          </p:cNvSpPr>
          <p:nvPr>
            <p:ph type="title"/>
          </p:nvPr>
        </p:nvSpPr>
        <p:spPr>
          <a:xfrm>
            <a:off x="0" y="44624"/>
            <a:ext cx="9108504" cy="1143000"/>
          </a:xfrm>
        </p:spPr>
        <p:txBody>
          <a:bodyPr>
            <a:normAutofit/>
          </a:bodyPr>
          <a:lstStyle/>
          <a:p>
            <a:pPr algn="ctr"/>
            <a:r>
              <a:rPr lang="es-CO" sz="2800" dirty="0">
                <a:effectLst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Desde el diseño del proyecto </a:t>
            </a:r>
            <a:r>
              <a:rPr lang="es-CO" sz="2800" dirty="0" smtClean="0">
                <a:effectLst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a la plantilla </a:t>
            </a:r>
            <a:r>
              <a:rPr lang="es-CO" sz="2800" dirty="0" err="1" smtClean="0">
                <a:effectLst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CGP</a:t>
            </a:r>
            <a:endParaRPr lang="es-ES" sz="2800" b="1" dirty="0" smtClean="0">
              <a:effectLst/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72707" name="Rectángulo 7"/>
          <p:cNvSpPr>
            <a:spLocks noChangeArrowheads="1"/>
          </p:cNvSpPr>
          <p:nvPr/>
        </p:nvSpPr>
        <p:spPr bwMode="auto">
          <a:xfrm>
            <a:off x="3007246" y="1196752"/>
            <a:ext cx="5237162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1.2. </a:t>
            </a:r>
            <a:r>
              <a:rPr lang="es-CO" sz="1900" dirty="0">
                <a:latin typeface="Arial" panose="020B0604020202020204" pitchFamily="34" charset="0"/>
                <a:cs typeface="Arial" panose="020B0604020202020204" pitchFamily="34" charset="0"/>
              </a:rPr>
              <a:t>Demanda, Exposición Razonada y </a:t>
            </a:r>
            <a:r>
              <a:rPr lang="es-CO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Antecedentes</a:t>
            </a:r>
            <a:r>
              <a:rPr lang="en-GB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complementada</a:t>
            </a:r>
            <a:r>
              <a:rPr lang="en-GB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con 1.8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; 1.9; 1.10; 1.11)</a:t>
            </a:r>
          </a:p>
          <a:p>
            <a:endParaRPr lang="en-GB" sz="1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en-GB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1.3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Propósito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esperados</a:t>
            </a:r>
            <a:r>
              <a:rPr lang="en-GB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_tradnl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1.3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Propósito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esperados</a:t>
            </a:r>
            <a:r>
              <a:rPr lang="en-GB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Actividades</a:t>
            </a:r>
            <a:r>
              <a:rPr lang="en-GB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1.5. </a:t>
            </a:r>
            <a:r>
              <a:rPr lang="es-CO" sz="1900" dirty="0">
                <a:latin typeface="Arial" panose="020B0604020202020204" pitchFamily="34" charset="0"/>
                <a:cs typeface="Arial" panose="020B0604020202020204" pitchFamily="34" charset="0"/>
              </a:rPr>
              <a:t>Actividades bajo cada categoría de apoyo </a:t>
            </a:r>
            <a:endParaRPr lang="en-GB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Recursos</a:t>
            </a:r>
            <a:r>
              <a:rPr lang="en-GB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GB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Presupuesto</a:t>
            </a:r>
            <a:r>
              <a:rPr lang="en-GB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1.6. </a:t>
            </a:r>
            <a:r>
              <a:rPr lang="es-CO" sz="1900" dirty="0">
                <a:latin typeface="Arial" panose="020B0604020202020204" pitchFamily="34" charset="0"/>
                <a:cs typeface="Arial" panose="020B0604020202020204" pitchFamily="34" charset="0"/>
              </a:rPr>
              <a:t>Obtención de </a:t>
            </a:r>
          </a:p>
          <a:p>
            <a:r>
              <a:rPr lang="es-CO" sz="1900" dirty="0">
                <a:latin typeface="Arial" panose="020B0604020202020204" pitchFamily="34" charset="0"/>
                <a:cs typeface="Arial" panose="020B0604020202020204" pitchFamily="34" charset="0"/>
              </a:rPr>
              <a:t>bienes, equipos </a:t>
            </a:r>
            <a:r>
              <a:rPr lang="es-CO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es-CO" sz="1900" dirty="0">
                <a:latin typeface="Arial" panose="020B0604020202020204" pitchFamily="34" charset="0"/>
                <a:cs typeface="Arial" panose="020B0604020202020204" pitchFamily="34" charset="0"/>
              </a:rPr>
              <a:t>infraestructura </a:t>
            </a:r>
          </a:p>
          <a:p>
            <a:endParaRPr lang="es-ES_tradnl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762000" y="1268760"/>
            <a:ext cx="1905000" cy="838200"/>
          </a:xfrm>
          <a:prstGeom prst="rightArrowCallout">
            <a:avLst>
              <a:gd name="adj1" fmla="val 25000"/>
              <a:gd name="adj2" fmla="val 25000"/>
              <a:gd name="adj3" fmla="val 37879"/>
              <a:gd name="adj4" fmla="val 76333"/>
            </a:avLst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s-ES_tradnl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 General</a:t>
            </a:r>
            <a:endParaRPr lang="es-ES_tradnl" sz="17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762000" y="2204864"/>
            <a:ext cx="1905000" cy="838200"/>
          </a:xfrm>
          <a:prstGeom prst="rightArrowCallout">
            <a:avLst>
              <a:gd name="adj1" fmla="val 25000"/>
              <a:gd name="adj2" fmla="val 25000"/>
              <a:gd name="adj3" fmla="val 37879"/>
              <a:gd name="adj4" fmla="val 76333"/>
            </a:avLst>
          </a:prstGeom>
          <a:solidFill>
            <a:srgbClr val="00AE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s-ES_tradnl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 esperado</a:t>
            </a:r>
            <a:endParaRPr lang="es-ES_tradnl" sz="17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762000" y="3140968"/>
            <a:ext cx="1905000" cy="838200"/>
          </a:xfrm>
          <a:prstGeom prst="rightArrowCallout">
            <a:avLst>
              <a:gd name="adj1" fmla="val 25000"/>
              <a:gd name="adj2" fmla="val 25000"/>
              <a:gd name="adj3" fmla="val 37879"/>
              <a:gd name="adj4" fmla="val 76333"/>
            </a:avLst>
          </a:prstGeom>
          <a:solidFill>
            <a:srgbClr val="51DC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s-ES_tradnl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productos </a:t>
            </a:r>
            <a:r>
              <a:rPr lang="es-ES_tradnl" sz="1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s-ES_tradnl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  <a:endParaRPr lang="es-ES_tradnl" sz="17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AutoShape 10"/>
          <p:cNvSpPr>
            <a:spLocks noChangeArrowheads="1"/>
          </p:cNvSpPr>
          <p:nvPr/>
        </p:nvSpPr>
        <p:spPr bwMode="auto">
          <a:xfrm>
            <a:off x="739260" y="4077072"/>
            <a:ext cx="1905000" cy="838200"/>
          </a:xfrm>
          <a:prstGeom prst="rightArrowCallout">
            <a:avLst>
              <a:gd name="adj1" fmla="val 25000"/>
              <a:gd name="adj2" fmla="val 25000"/>
              <a:gd name="adj3" fmla="val 37879"/>
              <a:gd name="adj4" fmla="val 76333"/>
            </a:avLst>
          </a:prstGeom>
          <a:solidFill>
            <a:srgbClr val="A2FFA3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s-ES_tradnl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Actividades/ recursos</a:t>
            </a:r>
            <a:endParaRPr lang="es-ES_tradnl" sz="1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712" name="CuadroTexto 12"/>
          <p:cNvSpPr txBox="1">
            <a:spLocks noChangeArrowheads="1"/>
          </p:cNvSpPr>
          <p:nvPr/>
        </p:nvSpPr>
        <p:spPr bwMode="auto">
          <a:xfrm>
            <a:off x="2618642" y="5961474"/>
            <a:ext cx="591379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2000" dirty="0" smtClean="0">
                <a:solidFill>
                  <a:srgbClr val="000000"/>
                </a:solidFill>
                <a:cs typeface="Arial" panose="020B0604020202020204" pitchFamily="34" charset="0"/>
              </a:rPr>
              <a:t>2.2</a:t>
            </a:r>
            <a:r>
              <a:rPr lang="en-GB" sz="2000" dirty="0">
                <a:solidFill>
                  <a:srgbClr val="000000"/>
                </a:solidFill>
                <a:cs typeface="Arial" panose="020B0604020202020204" pitchFamily="34" charset="0"/>
              </a:rPr>
              <a:t>. </a:t>
            </a:r>
            <a:r>
              <a:rPr lang="es-CO" sz="2000" dirty="0">
                <a:solidFill>
                  <a:srgbClr val="000000"/>
                </a:solidFill>
                <a:cs typeface="Arial" panose="020B0604020202020204" pitchFamily="34" charset="0"/>
              </a:rPr>
              <a:t>Indicadores clave de supervisión midiendo </a:t>
            </a:r>
            <a:r>
              <a:rPr lang="es-CO" sz="2000" dirty="0" smtClean="0">
                <a:solidFill>
                  <a:srgbClr val="000000"/>
                </a:solidFill>
                <a:cs typeface="Arial" panose="020B0604020202020204" pitchFamily="34" charset="0"/>
              </a:rPr>
              <a:t>los</a:t>
            </a:r>
          </a:p>
          <a:p>
            <a:pPr eaLnBrk="1" hangingPunct="1"/>
            <a:r>
              <a:rPr lang="es-CO" sz="2000" dirty="0" smtClean="0">
                <a:solidFill>
                  <a:srgbClr val="000000"/>
                </a:solidFill>
                <a:cs typeface="Arial" panose="020B0604020202020204" pitchFamily="34" charset="0"/>
              </a:rPr>
              <a:t>       resultados esperados </a:t>
            </a:r>
            <a:endParaRPr lang="es-ES" sz="2000" dirty="0">
              <a:solidFill>
                <a:srgbClr val="000000"/>
              </a:solidFill>
            </a:endParaRPr>
          </a:p>
        </p:txBody>
      </p:sp>
      <p:sp>
        <p:nvSpPr>
          <p:cNvPr id="14" name="AutoShape 10"/>
          <p:cNvSpPr>
            <a:spLocks noChangeArrowheads="1"/>
          </p:cNvSpPr>
          <p:nvPr/>
        </p:nvSpPr>
        <p:spPr bwMode="auto">
          <a:xfrm rot="5400000">
            <a:off x="4901533" y="3503430"/>
            <a:ext cx="753009" cy="4204549"/>
          </a:xfrm>
          <a:prstGeom prst="rightArrowCallout">
            <a:avLst>
              <a:gd name="adj1" fmla="val 50000"/>
              <a:gd name="adj2" fmla="val 25000"/>
              <a:gd name="adj3" fmla="val 37879"/>
              <a:gd name="adj4" fmla="val 76333"/>
            </a:avLst>
          </a:prstGeom>
          <a:solidFill>
            <a:srgbClr val="A2FFA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/>
          <a:lstStyle/>
          <a:p>
            <a:pPr algn="ctr">
              <a:defRPr/>
            </a:pPr>
            <a:r>
              <a:rPr lang="es-CO" sz="1700" b="1" dirty="0">
                <a:latin typeface="Arial" charset="0"/>
                <a:ea typeface="ＭＳ Ｐゴシック" charset="0"/>
                <a:cs typeface="ＭＳ Ｐゴシック" charset="0"/>
              </a:rPr>
              <a:t>indicadores y fuentes de </a:t>
            </a:r>
            <a:r>
              <a:rPr lang="es-CO" sz="1700" b="1" dirty="0" smtClean="0">
                <a:latin typeface="Arial" charset="0"/>
                <a:ea typeface="ＭＳ Ｐゴシック" charset="0"/>
                <a:cs typeface="ＭＳ Ｐゴシック" charset="0"/>
              </a:rPr>
              <a:t>verificación</a:t>
            </a:r>
            <a:endParaRPr lang="es-ES_tradnl" sz="1700" b="1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D8B1B-4EBA-4F15-8DA0-94DD9716041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05919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2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2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2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2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2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2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2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2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27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27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utoUpdateAnimBg="0"/>
      <p:bldP spid="10" grpId="0" animBg="1" autoUpdateAnimBg="0"/>
      <p:bldP spid="11" grpId="0" animBg="1" autoUpdateAnimBg="0"/>
      <p:bldP spid="12" grpId="0" animBg="1" autoUpdateAnimBg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2F21A"/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es-CO" altLang="ja-JP" sz="3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Introducción a los </a:t>
            </a:r>
            <a:r>
              <a:rPr lang="es-CO" altLang="ja-JP" sz="3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Sistemas</a:t>
            </a:r>
            <a:br>
              <a:rPr lang="es-CO" altLang="ja-JP" sz="3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altLang="ja-JP" sz="3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 Monitoreo </a:t>
            </a:r>
            <a:r>
              <a:rPr lang="en-US" altLang="ja-JP" sz="3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lang="es-CO" altLang="ja-JP" sz="3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Evaluación</a:t>
            </a:r>
            <a:endParaRPr lang="en-US" altLang="ja-JP" sz="3000" b="1" kern="12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755" name="Rectangle 10"/>
          <p:cNvSpPr>
            <a:spLocks noChangeArrowheads="1"/>
          </p:cNvSpPr>
          <p:nvPr/>
        </p:nvSpPr>
        <p:spPr bwMode="auto">
          <a:xfrm>
            <a:off x="179513" y="1589881"/>
            <a:ext cx="8784976" cy="414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4500" indent="-444500">
              <a:spcBef>
                <a:spcPct val="20000"/>
              </a:spcBef>
              <a:buClr>
                <a:srgbClr val="66FFCC"/>
              </a:buClr>
              <a:buFont typeface="Wingdings" pitchFamily="2" charset="2"/>
              <a:buChar char="n"/>
            </a:pPr>
            <a:r>
              <a:rPr lang="es-CO" altLang="ja-JP" sz="3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Proporcionan </a:t>
            </a:r>
            <a:r>
              <a:rPr lang="es-CO" altLang="ja-JP" sz="30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información para la gestión </a:t>
            </a:r>
            <a:r>
              <a:rPr lang="es-CO" altLang="ja-JP" sz="3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eficaz </a:t>
            </a:r>
            <a:endParaRPr lang="en-US" altLang="ja-JP" sz="300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4500" indent="-444500">
              <a:spcBef>
                <a:spcPct val="20000"/>
              </a:spcBef>
              <a:buClr>
                <a:srgbClr val="66FFCC"/>
              </a:buClr>
              <a:buFont typeface="Wingdings" pitchFamily="2" charset="2"/>
              <a:buChar char="n"/>
            </a:pPr>
            <a:r>
              <a:rPr lang="es-CO" altLang="ja-JP" sz="3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Ayudan </a:t>
            </a:r>
            <a:r>
              <a:rPr lang="es-CO" altLang="ja-JP" sz="30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determinar lo que funciona bien y lo que necesita </a:t>
            </a:r>
            <a:r>
              <a:rPr lang="es-CO" altLang="ja-JP" sz="3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mejorar</a:t>
            </a:r>
            <a:endParaRPr lang="en-US" altLang="ja-JP" sz="300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4500" indent="-444500">
              <a:spcBef>
                <a:spcPct val="20000"/>
              </a:spcBef>
              <a:buClr>
                <a:srgbClr val="66FFCC"/>
              </a:buClr>
              <a:buFont typeface="Wingdings" pitchFamily="2" charset="2"/>
              <a:buChar char="n"/>
            </a:pPr>
            <a:r>
              <a:rPr lang="en-US" altLang="ja-JP" sz="3000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Construyen</a:t>
            </a:r>
            <a:r>
              <a:rPr lang="en-US" altLang="ja-JP" sz="3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3000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conocimiento</a:t>
            </a:r>
            <a:r>
              <a:rPr lang="en-US" altLang="ja-JP" sz="3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CO" altLang="ja-JP" sz="30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lecciones aprendidas para mejorar el ciclo </a:t>
            </a:r>
            <a:r>
              <a:rPr lang="es-CO" altLang="ja-JP" sz="3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s-CO" altLang="ja-JP" sz="30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CO" altLang="ja-JP" sz="3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proyecto</a:t>
            </a:r>
            <a:r>
              <a:rPr lang="en-US" altLang="ja-JP" sz="3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ja-JP" sz="30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4500" indent="-444500">
              <a:spcBef>
                <a:spcPct val="20000"/>
              </a:spcBef>
              <a:buClr>
                <a:srgbClr val="66FFCC"/>
              </a:buClr>
              <a:buFont typeface="Wingdings" pitchFamily="2" charset="2"/>
              <a:buChar char="n"/>
            </a:pPr>
            <a:r>
              <a:rPr lang="es-CO" altLang="ja-JP" sz="3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Fortalecen </a:t>
            </a:r>
            <a:r>
              <a:rPr lang="es-CO" altLang="ja-JP" sz="30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rendición de cuentas y la </a:t>
            </a:r>
            <a:r>
              <a:rPr lang="es-CO" altLang="ja-JP" sz="3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transparencia</a:t>
            </a:r>
            <a:endParaRPr lang="en-US" altLang="ja-JP" sz="30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76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56947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7"/>
          <p:cNvSpPr>
            <a:spLocks noChangeArrowheads="1"/>
          </p:cNvSpPr>
          <p:nvPr/>
        </p:nvSpPr>
        <p:spPr bwMode="auto">
          <a:xfrm>
            <a:off x="529530" y="1052736"/>
            <a:ext cx="836295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alt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n-US" alt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US" alt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valorac</a:t>
            </a:r>
            <a:r>
              <a:rPr lang="es-CO" alt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ión</a:t>
            </a:r>
            <a:r>
              <a:rPr lang="es-CO" alt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alt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 sistemática y objetiva como sea posible, de un proyecto en curso o terminado, programa o política, su diseño, implementación y </a:t>
            </a:r>
            <a:r>
              <a:rPr lang="es-CO" alt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</a:pPr>
            <a:r>
              <a:rPr lang="es-CO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CO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propósito es </a:t>
            </a:r>
            <a:r>
              <a:rPr lang="es-CO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determinar la </a:t>
            </a:r>
            <a:r>
              <a:rPr lang="es-CO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pertinencia</a:t>
            </a:r>
            <a:r>
              <a:rPr lang="es-CO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el logro de los objetivos, la </a:t>
            </a:r>
            <a:r>
              <a:rPr lang="es-CO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eficiencia </a:t>
            </a:r>
            <a:r>
              <a:rPr lang="es-CO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el desarrollo, </a:t>
            </a:r>
            <a:r>
              <a:rPr lang="es-CO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eficacia</a:t>
            </a:r>
            <a:r>
              <a:rPr lang="es-CO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CO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impacto</a:t>
            </a:r>
            <a:r>
              <a:rPr lang="es-CO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s-CO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sostenibilidad</a:t>
            </a:r>
            <a:r>
              <a:rPr lang="es-CO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</a:pPr>
            <a:r>
              <a:rPr lang="es-CO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 evaluación deberá proporcionar información creíble y útil, que permita incorporar las </a:t>
            </a:r>
            <a:r>
              <a:rPr lang="es-CO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lecciones aprendidas</a:t>
            </a:r>
            <a:r>
              <a:rPr lang="es-CO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el proceso de toma de decisiones de beneficiarios y donantes </a:t>
            </a:r>
            <a:r>
              <a:rPr lang="en-US" alt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endParaRPr lang="it-IT" sz="3200" b="1" u="sng" dirty="0">
              <a:solidFill>
                <a:srgbClr val="000066"/>
              </a:solidFill>
            </a:endParaRPr>
          </a:p>
        </p:txBody>
      </p:sp>
      <p:sp>
        <p:nvSpPr>
          <p:cNvPr id="75779" name="Título 1"/>
          <p:cNvSpPr txBox="1">
            <a:spLocks/>
          </p:cNvSpPr>
          <p:nvPr/>
        </p:nvSpPr>
        <p:spPr bwMode="auto">
          <a:xfrm>
            <a:off x="447675" y="-27384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s-ES" sz="3200" b="1" dirty="0">
                <a:solidFill>
                  <a:srgbClr val="000000"/>
                </a:solidFill>
              </a:rPr>
              <a:t>Definición de </a:t>
            </a:r>
            <a:r>
              <a:rPr lang="es-ES" sz="3200" b="1" dirty="0" smtClean="0">
                <a:solidFill>
                  <a:srgbClr val="000000"/>
                </a:solidFill>
              </a:rPr>
              <a:t>Evaluación (OCDE-</a:t>
            </a:r>
            <a:r>
              <a:rPr lang="es-ES" sz="3200" b="1" dirty="0" err="1" smtClean="0">
                <a:solidFill>
                  <a:srgbClr val="000000"/>
                </a:solidFill>
              </a:rPr>
              <a:t>DAC</a:t>
            </a:r>
            <a:r>
              <a:rPr lang="es-ES" sz="3200" b="1" dirty="0" smtClean="0">
                <a:solidFill>
                  <a:srgbClr val="000000"/>
                </a:solidFill>
              </a:rPr>
              <a:t> </a:t>
            </a:r>
            <a:r>
              <a:rPr lang="es-ES" sz="3200" b="1" dirty="0">
                <a:solidFill>
                  <a:srgbClr val="000000"/>
                </a:solidFill>
              </a:rPr>
              <a:t>98)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D8B1B-4EBA-4F15-8DA0-94DD9716041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51709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5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7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57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2997977"/>
              </p:ext>
            </p:extLst>
          </p:nvPr>
        </p:nvGraphicFramePr>
        <p:xfrm>
          <a:off x="899592" y="620689"/>
          <a:ext cx="7924800" cy="6237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2" name="Document" r:id="rId4" imgW="5465860" imgH="4668747" progId="Word.Document.12">
                  <p:embed/>
                </p:oleObj>
              </mc:Choice>
              <mc:Fallback>
                <p:oleObj name="Document" r:id="rId4" imgW="5465860" imgH="4668747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620689"/>
                        <a:ext cx="7924800" cy="62373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3" name="Título 1"/>
          <p:cNvSpPr txBox="1">
            <a:spLocks/>
          </p:cNvSpPr>
          <p:nvPr/>
        </p:nvSpPr>
        <p:spPr bwMode="auto">
          <a:xfrm>
            <a:off x="468313" y="-243408"/>
            <a:ext cx="8229600" cy="114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s-ES" sz="2400" b="1" dirty="0" smtClean="0">
                <a:solidFill>
                  <a:srgbClr val="000000"/>
                </a:solidFill>
              </a:rPr>
              <a:t>Criterios de evaluación</a:t>
            </a:r>
            <a:endParaRPr lang="es-ES" sz="2400" b="1" dirty="0">
              <a:solidFill>
                <a:srgbClr val="000000"/>
              </a:solidFill>
            </a:endParaRPr>
          </a:p>
        </p:txBody>
      </p:sp>
      <p:sp>
        <p:nvSpPr>
          <p:cNvPr id="5124" name="TextBox 1"/>
          <p:cNvSpPr txBox="1">
            <a:spLocks noChangeArrowheads="1"/>
          </p:cNvSpPr>
          <p:nvPr/>
        </p:nvSpPr>
        <p:spPr bwMode="auto">
          <a:xfrm>
            <a:off x="1250950" y="2617788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D8B1B-4EBA-4F15-8DA0-94DD9716041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81440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9" name="Rectangle 129028"/>
          <p:cNvSpPr>
            <a:spLocks noChangeArrowheads="1"/>
          </p:cNvSpPr>
          <p:nvPr/>
        </p:nvSpPr>
        <p:spPr bwMode="auto">
          <a:xfrm>
            <a:off x="179388" y="908050"/>
            <a:ext cx="3024187" cy="3457575"/>
          </a:xfrm>
          <a:prstGeom prst="rect">
            <a:avLst/>
          </a:prstGeom>
          <a:solidFill>
            <a:srgbClr val="B4DE60"/>
          </a:solidFill>
          <a:ln w="9525">
            <a:solidFill>
              <a:srgbClr val="B4DE6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24644" y="980728"/>
            <a:ext cx="1943100" cy="5472112"/>
          </a:xfrm>
          <a:prstGeom prst="rect">
            <a:avLst/>
          </a:prstGeom>
          <a:gradFill rotWithShape="1">
            <a:gsLst>
              <a:gs pos="0">
                <a:srgbClr val="AFE0E4"/>
              </a:gs>
              <a:gs pos="20000">
                <a:srgbClr val="AFDEE2"/>
              </a:gs>
              <a:gs pos="100000">
                <a:srgbClr val="85AAAD"/>
              </a:gs>
            </a:gsLst>
            <a:lin ang="5400000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67519" y="1123603"/>
            <a:ext cx="1657350" cy="865187"/>
          </a:xfrm>
          <a:prstGeom prst="rect">
            <a:avLst/>
          </a:prstGeom>
          <a:solidFill>
            <a:schemeClr val="bg1"/>
          </a:solidFill>
          <a:ln w="9525">
            <a:solidFill>
              <a:srgbClr val="B6DCDF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Generales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86569" y="2204690"/>
            <a:ext cx="1657350" cy="863600"/>
          </a:xfrm>
          <a:prstGeom prst="rect">
            <a:avLst/>
          </a:prstGeom>
          <a:solidFill>
            <a:schemeClr val="bg1"/>
          </a:solidFill>
          <a:ln w="9525">
            <a:solidFill>
              <a:srgbClr val="B6DCDF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Proposito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Proyecto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Supuestos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67519" y="3284190"/>
            <a:ext cx="1657350" cy="863600"/>
          </a:xfrm>
          <a:prstGeom prst="rect">
            <a:avLst/>
          </a:prstGeom>
          <a:solidFill>
            <a:schemeClr val="bg1"/>
          </a:solidFill>
          <a:ln w="9525">
            <a:solidFill>
              <a:srgbClr val="B6DCDF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Supuestos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67519" y="4363690"/>
            <a:ext cx="1657350" cy="865188"/>
          </a:xfrm>
          <a:prstGeom prst="rect">
            <a:avLst/>
          </a:prstGeom>
          <a:solidFill>
            <a:schemeClr val="bg1"/>
          </a:solidFill>
          <a:ln w="9525">
            <a:solidFill>
              <a:srgbClr val="B6DCDF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Actividades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Supuestos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24644" y="5444778"/>
            <a:ext cx="1800225" cy="863600"/>
          </a:xfrm>
          <a:prstGeom prst="rect">
            <a:avLst/>
          </a:prstGeom>
          <a:solidFill>
            <a:schemeClr val="bg1"/>
          </a:solidFill>
          <a:ln w="9525">
            <a:solidFill>
              <a:srgbClr val="B6DCDF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Medios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Precondiciones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Pentagon 9"/>
          <p:cNvSpPr>
            <a:spLocks noChangeArrowheads="1"/>
          </p:cNvSpPr>
          <p:nvPr/>
        </p:nvSpPr>
        <p:spPr bwMode="auto">
          <a:xfrm flipH="1">
            <a:off x="2771775" y="1773238"/>
            <a:ext cx="1800225" cy="719137"/>
          </a:xfrm>
          <a:prstGeom prst="homePlate">
            <a:avLst>
              <a:gd name="adj" fmla="val 4999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Impacto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Pentagon 12"/>
          <p:cNvSpPr>
            <a:spLocks noChangeArrowheads="1"/>
          </p:cNvSpPr>
          <p:nvPr/>
        </p:nvSpPr>
        <p:spPr bwMode="auto">
          <a:xfrm flipH="1">
            <a:off x="3132138" y="836613"/>
            <a:ext cx="1943992" cy="720725"/>
          </a:xfrm>
          <a:prstGeom prst="homePlate">
            <a:avLst>
              <a:gd name="adj" fmla="val 50004"/>
            </a:avLst>
          </a:prstGeom>
          <a:solidFill>
            <a:srgbClr val="B4DE60"/>
          </a:solidFill>
          <a:ln w="9525">
            <a:solidFill>
              <a:srgbClr val="B6DCDF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Sostenibilidad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Pentagon 13"/>
          <p:cNvSpPr>
            <a:spLocks noChangeArrowheads="1"/>
          </p:cNvSpPr>
          <p:nvPr/>
        </p:nvSpPr>
        <p:spPr bwMode="auto">
          <a:xfrm flipH="1">
            <a:off x="2772346" y="2997200"/>
            <a:ext cx="1871662" cy="719138"/>
          </a:xfrm>
          <a:prstGeom prst="homePlate">
            <a:avLst>
              <a:gd name="adj" fmla="val 5000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Eficacia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Pentagon 14"/>
          <p:cNvSpPr>
            <a:spLocks noChangeArrowheads="1"/>
          </p:cNvSpPr>
          <p:nvPr/>
        </p:nvSpPr>
        <p:spPr bwMode="auto">
          <a:xfrm flipH="1">
            <a:off x="2771775" y="4365625"/>
            <a:ext cx="1800225" cy="719138"/>
          </a:xfrm>
          <a:prstGeom prst="homePlate">
            <a:avLst>
              <a:gd name="adj" fmla="val 4999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Eficiencia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Curved Connector 35"/>
          <p:cNvCxnSpPr>
            <a:cxnSpLocks noChangeShapeType="1"/>
          </p:cNvCxnSpPr>
          <p:nvPr/>
        </p:nvCxnSpPr>
        <p:spPr bwMode="auto">
          <a:xfrm flipH="1" flipV="1">
            <a:off x="2268538" y="1557338"/>
            <a:ext cx="19050" cy="1079500"/>
          </a:xfrm>
          <a:prstGeom prst="curvedConnector3">
            <a:avLst>
              <a:gd name="adj1" fmla="val -2388051"/>
            </a:avLst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38" name="Pentagon 37"/>
          <p:cNvSpPr>
            <a:spLocks noChangeArrowheads="1"/>
          </p:cNvSpPr>
          <p:nvPr/>
        </p:nvSpPr>
        <p:spPr bwMode="auto">
          <a:xfrm flipH="1">
            <a:off x="2700337" y="5517232"/>
            <a:ext cx="1871663" cy="720725"/>
          </a:xfrm>
          <a:prstGeom prst="homePlate">
            <a:avLst>
              <a:gd name="adj" fmla="val 50003"/>
            </a:avLst>
          </a:prstGeom>
          <a:gradFill rotWithShape="1">
            <a:gsLst>
              <a:gs pos="0">
                <a:srgbClr val="AFE0E4"/>
              </a:gs>
              <a:gs pos="20000">
                <a:srgbClr val="AFDEE2"/>
              </a:gs>
              <a:gs pos="100000">
                <a:srgbClr val="85AAAD"/>
              </a:gs>
            </a:gsLst>
            <a:lin ang="5400000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Pertinencia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030" name="TextBox 129029"/>
          <p:cNvSpPr txBox="1"/>
          <p:nvPr/>
        </p:nvSpPr>
        <p:spPr>
          <a:xfrm>
            <a:off x="5076130" y="0"/>
            <a:ext cx="3816350" cy="68480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72000">
              <a:defRPr/>
            </a:pPr>
            <a:r>
              <a:rPr lang="es-CO" dirty="0" smtClean="0">
                <a:latin typeface="Arial" charset="0"/>
                <a:ea typeface="ＭＳ Ｐゴシック" charset="0"/>
                <a:cs typeface="ＭＳ Ｐゴシック" charset="0"/>
              </a:rPr>
              <a:t>Se obtendrán y mantendrán </a:t>
            </a:r>
            <a:r>
              <a:rPr lang="es-CO" dirty="0">
                <a:latin typeface="Arial" charset="0"/>
                <a:ea typeface="ＭＳ Ｐゴシック" charset="0"/>
                <a:cs typeface="ＭＳ Ｐゴシック" charset="0"/>
              </a:rPr>
              <a:t>los productos y </a:t>
            </a:r>
            <a:r>
              <a:rPr lang="es-CO" dirty="0" smtClean="0">
                <a:latin typeface="Arial" charset="0"/>
                <a:ea typeface="ＭＳ Ｐゴシック" charset="0"/>
                <a:cs typeface="ＭＳ Ｐゴシック" charset="0"/>
              </a:rPr>
              <a:t>beneficios?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72000">
              <a:spcBef>
                <a:spcPts val="600"/>
              </a:spcBef>
              <a:spcAft>
                <a:spcPts val="600"/>
              </a:spcAft>
              <a:defRPr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72000">
              <a:defRPr/>
            </a:pPr>
            <a:r>
              <a:rPr lang="es-CO" dirty="0" smtClean="0">
                <a:latin typeface="Arial" charset="0"/>
                <a:ea typeface="ＭＳ Ｐゴシック" charset="0"/>
                <a:cs typeface="ＭＳ Ｐゴシック" charset="0"/>
              </a:rPr>
              <a:t>¿Cuales </a:t>
            </a:r>
            <a:r>
              <a:rPr lang="es-CO" dirty="0">
                <a:latin typeface="Arial" charset="0"/>
                <a:ea typeface="ＭＳ Ｐゴシック" charset="0"/>
                <a:cs typeface="ＭＳ Ｐゴシック" charset="0"/>
              </a:rPr>
              <a:t>beneficios para la sociedad y el </a:t>
            </a:r>
            <a:r>
              <a:rPr lang="es-CO" dirty="0" smtClean="0">
                <a:latin typeface="Arial" charset="0"/>
                <a:ea typeface="ＭＳ Ｐゴシック" charset="0"/>
                <a:cs typeface="ＭＳ Ｐゴシック" charset="0"/>
              </a:rPr>
              <a:t>sector?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72000">
              <a:defRPr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72000">
              <a:defRPr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72000">
              <a:defRPr/>
            </a:pPr>
            <a:r>
              <a:rPr lang="es-CO" dirty="0" smtClean="0">
                <a:latin typeface="Arial" charset="0"/>
                <a:ea typeface="ＭＳ Ｐゴシック" charset="0"/>
                <a:cs typeface="ＭＳ Ｐゴシック" charset="0"/>
              </a:rPr>
              <a:t>¿Qué tan bien contribuyeron los </a:t>
            </a:r>
            <a:r>
              <a:rPr lang="es-CO" dirty="0">
                <a:latin typeface="Arial" charset="0"/>
                <a:ea typeface="ＭＳ Ｐゴシック" charset="0"/>
                <a:cs typeface="ＭＳ Ｐゴシック" charset="0"/>
              </a:rPr>
              <a:t>resultados </a:t>
            </a:r>
            <a:r>
              <a:rPr lang="es-CO" dirty="0" smtClean="0">
                <a:latin typeface="Arial" charset="0"/>
                <a:ea typeface="ＭＳ Ｐゴシック" charset="0"/>
                <a:cs typeface="ＭＳ Ｐゴシック" charset="0"/>
              </a:rPr>
              <a:t>a </a:t>
            </a:r>
            <a:r>
              <a:rPr lang="es-CO" dirty="0">
                <a:latin typeface="Arial" charset="0"/>
                <a:ea typeface="ＭＳ Ｐゴシック" charset="0"/>
                <a:cs typeface="ＭＳ Ｐゴシック" charset="0"/>
              </a:rPr>
              <a:t>la consecución de los fines del </a:t>
            </a:r>
            <a:r>
              <a:rPr lang="es-CO" dirty="0" smtClean="0">
                <a:latin typeface="Arial" charset="0"/>
                <a:ea typeface="ＭＳ Ｐゴシック" charset="0"/>
                <a:cs typeface="ＭＳ Ｐゴシック" charset="0"/>
              </a:rPr>
              <a:t>proyecto?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72000">
              <a:spcBef>
                <a:spcPts val="1200"/>
              </a:spcBef>
              <a:defRPr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72000">
              <a:defRPr/>
            </a:pPr>
            <a:r>
              <a:rPr lang="es-CO" dirty="0">
                <a:latin typeface="Arial" charset="0"/>
                <a:ea typeface="ＭＳ Ｐゴシック" charset="0"/>
                <a:cs typeface="ＭＳ Ｐゴシック" charset="0"/>
              </a:rPr>
              <a:t>¿Cómo fueron </a:t>
            </a:r>
            <a:r>
              <a:rPr lang="es-CO" dirty="0" smtClean="0">
                <a:latin typeface="Arial" charset="0"/>
                <a:ea typeface="ＭＳ Ｐゴシック" charset="0"/>
                <a:cs typeface="ＭＳ Ｐゴシック" charset="0"/>
              </a:rPr>
              <a:t>convertidos los insumos </a:t>
            </a:r>
            <a:r>
              <a:rPr lang="es-CO" dirty="0">
                <a:latin typeface="Arial" charset="0"/>
                <a:ea typeface="ＭＳ Ｐゴシック" charset="0"/>
                <a:cs typeface="ＭＳ Ｐゴシック" charset="0"/>
              </a:rPr>
              <a:t>y actividades </a:t>
            </a:r>
            <a:r>
              <a:rPr lang="es-CO" dirty="0" smtClean="0">
                <a:latin typeface="Arial" charset="0"/>
                <a:ea typeface="ＭＳ Ｐゴシック" charset="0"/>
                <a:cs typeface="ＭＳ Ｐゴシック" charset="0"/>
              </a:rPr>
              <a:t>en resultados?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72000">
              <a:defRPr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72000">
              <a:spcBef>
                <a:spcPts val="600"/>
              </a:spcBef>
              <a:spcAft>
                <a:spcPts val="600"/>
              </a:spcAft>
              <a:defRPr/>
            </a:pPr>
            <a:r>
              <a:rPr lang="es-CO" dirty="0" smtClean="0">
                <a:latin typeface="Arial" charset="0"/>
                <a:ea typeface="ＭＳ Ｐゴシック" charset="0"/>
                <a:cs typeface="ＭＳ Ｐゴシック" charset="0"/>
              </a:rPr>
              <a:t>Calidad </a:t>
            </a:r>
            <a:r>
              <a:rPr lang="es-CO" dirty="0">
                <a:latin typeface="Arial" charset="0"/>
                <a:ea typeface="ＭＳ Ｐゴシック" charset="0"/>
                <a:cs typeface="ＭＳ Ｐゴシック" charset="0"/>
              </a:rPr>
              <a:t>de la planificación y la adaptación, incluida la pertinencia de problemas para corregir, los beneficiarios, </a:t>
            </a:r>
            <a:r>
              <a:rPr lang="es-CO" dirty="0" smtClean="0">
                <a:latin typeface="Arial" charset="0"/>
                <a:ea typeface="ＭＳ Ｐゴシック" charset="0"/>
                <a:cs typeface="ＭＳ Ｐゴシック" charset="0"/>
              </a:rPr>
              <a:t>medios</a:t>
            </a:r>
            <a:r>
              <a:rPr lang="es-CO" dirty="0">
                <a:latin typeface="Arial" charset="0"/>
                <a:ea typeface="ＭＳ Ｐゴシック" charset="0"/>
                <a:cs typeface="ＭＳ Ｐゴシック" charset="0"/>
              </a:rPr>
              <a:t>, </a:t>
            </a:r>
            <a:r>
              <a:rPr lang="es-CO" dirty="0" smtClean="0">
                <a:latin typeface="Arial" charset="0"/>
                <a:ea typeface="ＭＳ Ｐゴシック" charset="0"/>
                <a:cs typeface="ＭＳ Ｐゴシック" charset="0"/>
              </a:rPr>
              <a:t>costos, </a:t>
            </a:r>
            <a:r>
              <a:rPr lang="es-CO" dirty="0">
                <a:latin typeface="Arial" charset="0"/>
                <a:ea typeface="ＭＳ Ｐゴシック" charset="0"/>
                <a:cs typeface="ＭＳ Ｐゴシック" charset="0"/>
              </a:rPr>
              <a:t>supuestos, </a:t>
            </a:r>
            <a:r>
              <a:rPr lang="es-CO" dirty="0" smtClean="0">
                <a:latin typeface="Arial" charset="0"/>
                <a:ea typeface="ＭＳ Ｐゴシック" charset="0"/>
                <a:cs typeface="ＭＳ Ｐゴシック" charset="0"/>
              </a:rPr>
              <a:t>riesgos.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54" name="Curved Connector 53"/>
          <p:cNvCxnSpPr>
            <a:cxnSpLocks noChangeShapeType="1"/>
          </p:cNvCxnSpPr>
          <p:nvPr/>
        </p:nvCxnSpPr>
        <p:spPr bwMode="auto">
          <a:xfrm flipH="1" flipV="1">
            <a:off x="2268538" y="2852738"/>
            <a:ext cx="19050" cy="1081087"/>
          </a:xfrm>
          <a:prstGeom prst="curvedConnector3">
            <a:avLst>
              <a:gd name="adj1" fmla="val -2388051"/>
            </a:avLst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55" name="Curved Connector 54"/>
          <p:cNvCxnSpPr>
            <a:cxnSpLocks noChangeShapeType="1"/>
          </p:cNvCxnSpPr>
          <p:nvPr/>
        </p:nvCxnSpPr>
        <p:spPr bwMode="auto">
          <a:xfrm flipH="1" flipV="1">
            <a:off x="2268538" y="4149725"/>
            <a:ext cx="19050" cy="1079500"/>
          </a:xfrm>
          <a:prstGeom prst="curvedConnector3">
            <a:avLst>
              <a:gd name="adj1" fmla="val -2388051"/>
            </a:avLst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76818" name="Título 1"/>
          <p:cNvSpPr txBox="1">
            <a:spLocks/>
          </p:cNvSpPr>
          <p:nvPr/>
        </p:nvSpPr>
        <p:spPr bwMode="auto">
          <a:xfrm>
            <a:off x="447675" y="-242888"/>
            <a:ext cx="8229600" cy="114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s-CO" sz="2800" b="1" dirty="0">
                <a:solidFill>
                  <a:srgbClr val="000000"/>
                </a:solidFill>
              </a:rPr>
              <a:t>vinculación de los criterios de evaluación </a:t>
            </a:r>
            <a:r>
              <a:rPr lang="es-CO" sz="2800" b="1" dirty="0" smtClean="0">
                <a:solidFill>
                  <a:srgbClr val="000000"/>
                </a:solidFill>
              </a:rPr>
              <a:t>con </a:t>
            </a:r>
            <a:r>
              <a:rPr lang="es-CO" sz="2800" b="1" dirty="0">
                <a:solidFill>
                  <a:srgbClr val="000000"/>
                </a:solidFill>
              </a:rPr>
              <a:t>el marco </a:t>
            </a:r>
            <a:r>
              <a:rPr lang="es-CO" sz="2800" b="1" dirty="0" smtClean="0">
                <a:solidFill>
                  <a:srgbClr val="000000"/>
                </a:solidFill>
              </a:rPr>
              <a:t>lógico</a:t>
            </a:r>
            <a:endParaRPr lang="es-ES" sz="2800" b="1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79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92380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903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903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90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90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90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90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290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290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290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290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9" grpId="0" animBg="1"/>
      <p:bldP spid="3" grpId="0" animBg="1"/>
      <p:bldP spid="2" grpId="0" animBg="1"/>
      <p:bldP spid="5" grpId="0" animBg="1"/>
      <p:bldP spid="6" grpId="0" animBg="1"/>
      <p:bldP spid="7" grpId="0" animBg="1"/>
      <p:bldP spid="8" grpId="0" animBg="1"/>
      <p:bldP spid="10" grpId="0" animBg="1"/>
      <p:bldP spid="13" grpId="0" animBg="1"/>
      <p:bldP spid="14" grpId="0" animBg="1"/>
      <p:bldP spid="15" grpId="0" animBg="1"/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rmAutofit/>
          </a:bodyPr>
          <a:lstStyle/>
          <a:p>
            <a:r>
              <a:rPr lang="es-CO" sz="2400" dirty="0" smtClean="0"/>
              <a:t>La </a:t>
            </a:r>
            <a:r>
              <a:rPr lang="es-CO" sz="2400" dirty="0" err="1" smtClean="0"/>
              <a:t>CGP</a:t>
            </a:r>
            <a:r>
              <a:rPr lang="es-CO" sz="2400" dirty="0" smtClean="0"/>
              <a:t> fue lanzada </a:t>
            </a:r>
            <a:r>
              <a:rPr lang="es-CO" sz="2400" dirty="0"/>
              <a:t>por primera vez en 2011</a:t>
            </a:r>
            <a:r>
              <a:rPr lang="es-CO" sz="2400" dirty="0" smtClean="0"/>
              <a:t>.</a:t>
            </a:r>
          </a:p>
          <a:p>
            <a:endParaRPr lang="es-CO" sz="2400" dirty="0"/>
          </a:p>
          <a:p>
            <a:r>
              <a:rPr lang="es-CO" sz="2400" dirty="0" smtClean="0"/>
              <a:t>Participación </a:t>
            </a:r>
            <a:r>
              <a:rPr lang="es-CO" sz="2400" dirty="0"/>
              <a:t>significativa de la comunidad de la INTOSAI: 55 solicitudes </a:t>
            </a:r>
            <a:r>
              <a:rPr lang="es-CO" sz="2400" dirty="0" smtClean="0"/>
              <a:t>presentadas:</a:t>
            </a:r>
          </a:p>
          <a:p>
            <a:pPr lvl="1"/>
            <a:r>
              <a:rPr lang="es-CO" dirty="0" smtClean="0"/>
              <a:t>Un </a:t>
            </a:r>
            <a:r>
              <a:rPr lang="es-CO" dirty="0"/>
              <a:t>(1) iniciativa global,</a:t>
            </a:r>
          </a:p>
          <a:p>
            <a:pPr lvl="1"/>
            <a:r>
              <a:rPr lang="es-CO" dirty="0"/>
              <a:t>Seis (6) iniciativas regionales</a:t>
            </a:r>
          </a:p>
          <a:p>
            <a:pPr lvl="1"/>
            <a:r>
              <a:rPr lang="es-CO" dirty="0"/>
              <a:t>48 iniciativas a nivel nacional.</a:t>
            </a:r>
          </a:p>
          <a:p>
            <a:endParaRPr lang="es-CO" sz="2400" dirty="0" smtClean="0"/>
          </a:p>
          <a:p>
            <a:r>
              <a:rPr lang="es-CO" sz="2400" dirty="0" smtClean="0"/>
              <a:t>Importe </a:t>
            </a:r>
            <a:r>
              <a:rPr lang="es-CO" sz="2400" dirty="0"/>
              <a:t>total de las solicitudes: 90 millones USD</a:t>
            </a:r>
          </a:p>
          <a:p>
            <a:endParaRPr lang="es-CO" sz="2400" dirty="0" smtClean="0"/>
          </a:p>
          <a:p>
            <a:r>
              <a:rPr lang="es-CO" sz="2400" dirty="0" smtClean="0"/>
              <a:t>Los </a:t>
            </a:r>
            <a:r>
              <a:rPr lang="es-CO" sz="2400" dirty="0"/>
              <a:t>proveedores </a:t>
            </a:r>
            <a:r>
              <a:rPr lang="es-CO" sz="2400" dirty="0" smtClean="0"/>
              <a:t>han </a:t>
            </a:r>
            <a:r>
              <a:rPr lang="es-CO" sz="2400" dirty="0"/>
              <a:t>expresado </a:t>
            </a:r>
            <a:r>
              <a:rPr lang="es-CO" sz="2400" dirty="0" smtClean="0"/>
              <a:t>interés </a:t>
            </a:r>
            <a:r>
              <a:rPr lang="es-CO" sz="2400" dirty="0"/>
              <a:t>en apoyar un </a:t>
            </a:r>
            <a:r>
              <a:rPr lang="es-CO" sz="2400" dirty="0" smtClean="0"/>
              <a:t>buen </a:t>
            </a:r>
            <a:r>
              <a:rPr lang="es-CO" sz="2400" dirty="0"/>
              <a:t>número de aplicaciones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es-CO" sz="2600" dirty="0" smtClean="0"/>
              <a:t>Impacto primera Convocatoria Global </a:t>
            </a:r>
            <a:r>
              <a:rPr lang="es-CO" sz="2600" dirty="0" err="1" smtClean="0"/>
              <a:t>CGP</a:t>
            </a:r>
            <a:r>
              <a:rPr lang="es-CO" sz="2600" dirty="0" smtClean="0"/>
              <a:t> 2011</a:t>
            </a:r>
            <a:endParaRPr lang="es-CO" sz="2600" dirty="0"/>
          </a:p>
        </p:txBody>
      </p:sp>
    </p:spTree>
    <p:extLst>
      <p:ext uri="{BB962C8B-B14F-4D97-AF65-F5344CB8AC3E}">
        <p14:creationId xmlns:p14="http://schemas.microsoft.com/office/powerpoint/2010/main" val="77815752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7"/>
          <p:cNvSpPr>
            <a:spLocks noChangeArrowheads="1"/>
          </p:cNvSpPr>
          <p:nvPr/>
        </p:nvSpPr>
        <p:spPr bwMode="auto">
          <a:xfrm>
            <a:off x="539552" y="5157192"/>
            <a:ext cx="8496944" cy="113806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>
              <a:spcBef>
                <a:spcPts val="1200"/>
              </a:spcBef>
              <a:defRPr/>
            </a:pPr>
            <a:r>
              <a:rPr lang="es-CO" sz="2000" dirty="0" smtClean="0">
                <a:latin typeface="Arial" charset="0"/>
                <a:ea typeface="ＭＳ Ｐゴシック" charset="0"/>
                <a:cs typeface="ＭＳ Ｐゴシック" charset="0"/>
              </a:rPr>
              <a:t>El sistema </a:t>
            </a:r>
            <a:r>
              <a:rPr lang="es-CO" sz="2000" dirty="0">
                <a:latin typeface="Arial" charset="0"/>
                <a:ea typeface="ＭＳ Ｐゴシック" charset="0"/>
                <a:cs typeface="ＭＳ Ｐゴシック" charset="0"/>
              </a:rPr>
              <a:t>de </a:t>
            </a:r>
            <a:r>
              <a:rPr lang="es-CO" sz="2000" b="1" dirty="0">
                <a:latin typeface="Arial" charset="0"/>
                <a:ea typeface="ＭＳ Ｐゴシック" charset="0"/>
                <a:cs typeface="ＭＳ Ｐゴシック" charset="0"/>
              </a:rPr>
              <a:t>M &amp; E</a:t>
            </a:r>
            <a:r>
              <a:rPr lang="es-CO" sz="2000" dirty="0">
                <a:latin typeface="Arial" charset="0"/>
                <a:ea typeface="ＭＳ Ｐゴシック" charset="0"/>
                <a:cs typeface="ＭＳ Ｐゴシック" charset="0"/>
              </a:rPr>
              <a:t> es una combinación de estas herramientas (u </a:t>
            </a:r>
            <a:r>
              <a:rPr lang="es-CO" sz="2000" dirty="0" smtClean="0">
                <a:latin typeface="Arial" charset="0"/>
                <a:ea typeface="ＭＳ Ｐゴシック" charset="0"/>
                <a:cs typeface="ＭＳ Ｐゴシック" charset="0"/>
              </a:rPr>
              <a:t>otras</a:t>
            </a:r>
            <a:r>
              <a:rPr lang="es-CO" sz="2000" dirty="0">
                <a:latin typeface="Arial" charset="0"/>
                <a:ea typeface="ＭＳ Ｐゴシック" charset="0"/>
                <a:cs typeface="ＭＳ Ｐゴシック" charset="0"/>
              </a:rPr>
              <a:t>) para asegurar el funcionamiento completo del ciclo del </a:t>
            </a:r>
            <a:r>
              <a:rPr lang="es-CO" sz="2000" dirty="0" smtClean="0">
                <a:latin typeface="Arial" charset="0"/>
                <a:ea typeface="ＭＳ Ｐゴシック" charset="0"/>
                <a:cs typeface="ＭＳ Ｐゴシック" charset="0"/>
              </a:rPr>
              <a:t>proyecto.</a:t>
            </a:r>
            <a:endParaRPr lang="it-IT" sz="2000" b="1" u="sng" dirty="0">
              <a:solidFill>
                <a:srgbClr val="000066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614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427503"/>
              </p:ext>
            </p:extLst>
          </p:nvPr>
        </p:nvGraphicFramePr>
        <p:xfrm>
          <a:off x="150813" y="258763"/>
          <a:ext cx="8993187" cy="5091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18" name="Document" r:id="rId4" imgW="9734606" imgH="5741171" progId="Word.Document.12">
                  <p:embed/>
                </p:oleObj>
              </mc:Choice>
              <mc:Fallback>
                <p:oleObj name="Document" r:id="rId4" imgW="9734606" imgH="5741171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813" y="258763"/>
                        <a:ext cx="8993187" cy="5091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80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89694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936104"/>
          </a:xfrm>
          <a:solidFill>
            <a:srgbClr val="F2F21A"/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es-E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Análisis </a:t>
            </a:r>
            <a:r>
              <a:rPr lang="es-E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las partes interesadas</a:t>
            </a:r>
            <a:endParaRPr lang="es-ES" sz="3200" b="1" kern="12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851" name="TextBox 2"/>
          <p:cNvSpPr txBox="1">
            <a:spLocks noChangeArrowheads="1"/>
          </p:cNvSpPr>
          <p:nvPr/>
        </p:nvSpPr>
        <p:spPr bwMode="auto">
          <a:xfrm>
            <a:off x="611560" y="1196752"/>
            <a:ext cx="7993063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s-CO" sz="2400" dirty="0" smtClean="0"/>
              <a:t>Cualquier individuo, grupos </a:t>
            </a:r>
            <a:r>
              <a:rPr lang="es-CO" sz="2400" dirty="0"/>
              <a:t>de personas, instituciones o empresas que puedan tener una relación con el proyecto se definen como grupos de interés</a:t>
            </a:r>
            <a:r>
              <a:rPr lang="es-CO" sz="2400" dirty="0" smtClean="0"/>
              <a:t>. </a:t>
            </a: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s-CO" sz="2400" dirty="0"/>
              <a:t>Con el fin de maximizar los beneficios sociales e institucionales del proyecto y minimizar sus impactos negativos, </a:t>
            </a:r>
            <a:r>
              <a:rPr lang="es-CO" sz="2400" dirty="0" smtClean="0"/>
              <a:t>el análisis </a:t>
            </a:r>
            <a:r>
              <a:rPr lang="es-CO" sz="2400" dirty="0"/>
              <a:t>de los interesados ​​</a:t>
            </a:r>
            <a:r>
              <a:rPr lang="es-CO" sz="2400" dirty="0" smtClean="0"/>
              <a:t>identifica a </a:t>
            </a:r>
            <a:r>
              <a:rPr lang="es-CO" sz="2400" dirty="0"/>
              <a:t>todos </a:t>
            </a:r>
            <a:r>
              <a:rPr lang="es-CO" sz="2400" dirty="0" smtClean="0"/>
              <a:t>aquellos que </a:t>
            </a:r>
            <a:r>
              <a:rPr lang="es-CO" sz="2400" b="1" u="sng" dirty="0" smtClean="0"/>
              <a:t>puedan </a:t>
            </a:r>
            <a:r>
              <a:rPr lang="es-CO" sz="2400" b="1" u="sng" dirty="0"/>
              <a:t>verse afectados</a:t>
            </a:r>
            <a:r>
              <a:rPr lang="es-CO" sz="2400" dirty="0"/>
              <a:t> (positiva o negativamente), y cómo</a:t>
            </a:r>
            <a:r>
              <a:rPr lang="es-CO" sz="2400" dirty="0" smtClean="0"/>
              <a:t>.</a:t>
            </a:r>
            <a:r>
              <a:rPr lang="en-US" sz="2400" dirty="0" smtClean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s-CO" sz="2400" dirty="0"/>
              <a:t>Es importante que el análisis de los interesados ​​</a:t>
            </a:r>
            <a:r>
              <a:rPr lang="es-CO" sz="2400" dirty="0" smtClean="0"/>
              <a:t>tenga </a:t>
            </a:r>
            <a:r>
              <a:rPr lang="es-CO" sz="2400" dirty="0"/>
              <a:t>lugar en </a:t>
            </a:r>
            <a:r>
              <a:rPr lang="es-CO" sz="2400" dirty="0" smtClean="0"/>
              <a:t>la etapa inicial durante la </a:t>
            </a:r>
            <a:r>
              <a:rPr lang="es-CO" sz="2400" dirty="0"/>
              <a:t>identificación y </a:t>
            </a:r>
            <a:r>
              <a:rPr lang="es-CO" sz="2400" dirty="0" smtClean="0"/>
              <a:t>evaluación de </a:t>
            </a:r>
            <a:r>
              <a:rPr lang="es-CO" sz="2400" dirty="0"/>
              <a:t>las fases </a:t>
            </a:r>
            <a:r>
              <a:rPr lang="es-CO" sz="2400" dirty="0" smtClean="0"/>
              <a:t>del </a:t>
            </a:r>
            <a:r>
              <a:rPr lang="es-CO" sz="2400" dirty="0"/>
              <a:t>proyecto</a:t>
            </a:r>
            <a:r>
              <a:rPr lang="es-CO" sz="2400" dirty="0" smtClean="0"/>
              <a:t>.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D8B1B-4EBA-4F15-8DA0-94DD9716041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81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1468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pPr algn="ctr">
              <a:defRPr/>
            </a:pPr>
            <a:r>
              <a:rPr lang="es-CO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Análisis de las partes </a:t>
            </a:r>
            <a:r>
              <a:rPr lang="es-CO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interesadas</a:t>
            </a:r>
            <a:endParaRPr lang="es-ES" sz="3200" b="1" kern="12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875" name="TextBox 2"/>
          <p:cNvSpPr txBox="1">
            <a:spLocks noChangeArrowheads="1"/>
          </p:cNvSpPr>
          <p:nvPr/>
        </p:nvSpPr>
        <p:spPr bwMode="auto">
          <a:xfrm>
            <a:off x="539750" y="1052736"/>
            <a:ext cx="7993063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s-CO" sz="2400" dirty="0" smtClean="0"/>
              <a:t>    El análisis </a:t>
            </a:r>
            <a:r>
              <a:rPr lang="es-CO" sz="2400" dirty="0"/>
              <a:t>de los interesados ​​y el análisis de problemas están estrechamente relacionados, como parte del "Análisis de la situación" inicial</a:t>
            </a:r>
            <a:r>
              <a:rPr lang="es-CO" sz="2400" dirty="0" smtClean="0"/>
              <a:t>:</a:t>
            </a:r>
            <a:endParaRPr lang="en-US" sz="2400" dirty="0"/>
          </a:p>
          <a:p>
            <a:endParaRPr lang="en-US" sz="2400" dirty="0"/>
          </a:p>
          <a:p>
            <a:pPr lvl="1">
              <a:buFont typeface="Symbol" pitchFamily="18" charset="2"/>
              <a:buChar char=""/>
            </a:pPr>
            <a:r>
              <a:rPr lang="es-CO" sz="2400" dirty="0"/>
              <a:t>sin </a:t>
            </a:r>
            <a:r>
              <a:rPr lang="es-CO" sz="2400" dirty="0" smtClean="0"/>
              <a:t>las opiniones </a:t>
            </a:r>
            <a:r>
              <a:rPr lang="es-CO" sz="2400" dirty="0"/>
              <a:t>de la gente </a:t>
            </a:r>
            <a:r>
              <a:rPr lang="es-CO" sz="2400" dirty="0" smtClean="0"/>
              <a:t>sobre una situación dada, no quedaran claros los </a:t>
            </a:r>
            <a:r>
              <a:rPr lang="es-CO" sz="2400" dirty="0"/>
              <a:t>problemas y </a:t>
            </a:r>
            <a:r>
              <a:rPr lang="es-CO" sz="2400" dirty="0" smtClean="0"/>
              <a:t>sus posibilidades </a:t>
            </a:r>
            <a:r>
              <a:rPr lang="es-CO" sz="2400" dirty="0"/>
              <a:t>(consulta </a:t>
            </a:r>
            <a:r>
              <a:rPr lang="es-CO" sz="2400" dirty="0" smtClean="0"/>
              <a:t>a </a:t>
            </a:r>
            <a:r>
              <a:rPr lang="es-CO" sz="2400" dirty="0"/>
              <a:t>los interesados​​</a:t>
            </a:r>
            <a:r>
              <a:rPr lang="es-CO" sz="2400" dirty="0" smtClean="0"/>
              <a:t>)</a:t>
            </a:r>
          </a:p>
          <a:p>
            <a:pPr lvl="1"/>
            <a:endParaRPr lang="en-US" sz="2400" dirty="0"/>
          </a:p>
          <a:p>
            <a:pPr lvl="1">
              <a:buFont typeface="Symbol" pitchFamily="18" charset="2"/>
              <a:buChar char=""/>
            </a:pPr>
            <a:r>
              <a:rPr lang="es-CO" sz="2400" dirty="0"/>
              <a:t>sin la consulta de las partes </a:t>
            </a:r>
            <a:r>
              <a:rPr lang="es-CO" sz="2400" dirty="0" smtClean="0"/>
              <a:t>interesadas, no quedarán claros sus </a:t>
            </a:r>
            <a:r>
              <a:rPr lang="es-CO" sz="2400" dirty="0"/>
              <a:t>puntos de vista (intereses, </a:t>
            </a:r>
            <a:r>
              <a:rPr lang="es-CO" sz="2400" dirty="0" smtClean="0"/>
              <a:t>potencialidades) en </a:t>
            </a:r>
            <a:r>
              <a:rPr lang="es-CO" sz="2400" dirty="0"/>
              <a:t>una </a:t>
            </a:r>
            <a:r>
              <a:rPr lang="es-CO" sz="2400" dirty="0" smtClean="0"/>
              <a:t>situación dada. </a:t>
            </a:r>
          </a:p>
          <a:p>
            <a:pPr lvl="1">
              <a:buFont typeface="Symbol" pitchFamily="18" charset="2"/>
              <a:buChar char=""/>
            </a:pPr>
            <a:endParaRPr lang="es-CO" sz="2400" dirty="0" smtClean="0"/>
          </a:p>
          <a:p>
            <a:pPr algn="ctr"/>
            <a:r>
              <a:rPr lang="es-CO" sz="2400" b="1" dirty="0" smtClean="0"/>
              <a:t>El análisis </a:t>
            </a:r>
            <a:r>
              <a:rPr lang="es-CO" sz="2400" b="1" dirty="0"/>
              <a:t>de los interesados ​​no es una etapa </a:t>
            </a:r>
            <a:r>
              <a:rPr lang="es-CO" sz="2400" b="1" dirty="0" smtClean="0"/>
              <a:t>aislada del análisis, </a:t>
            </a:r>
            <a:r>
              <a:rPr lang="es-CO" sz="2400" b="1" dirty="0"/>
              <a:t>sino un </a:t>
            </a:r>
            <a:r>
              <a:rPr lang="es-CO" sz="2400" b="1" dirty="0" smtClean="0"/>
              <a:t>proceso. 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D8B1B-4EBA-4F15-8DA0-94DD9716041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82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76540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17"/>
          <p:cNvSpPr>
            <a:spLocks noChangeArrowheads="1"/>
          </p:cNvSpPr>
          <p:nvPr/>
        </p:nvSpPr>
        <p:spPr bwMode="auto">
          <a:xfrm>
            <a:off x="468313" y="1628775"/>
            <a:ext cx="836295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110000"/>
              </a:lnSpc>
              <a:spcBef>
                <a:spcPct val="30000"/>
              </a:spcBef>
              <a:spcAft>
                <a:spcPct val="20000"/>
              </a:spcAft>
            </a:pPr>
            <a:r>
              <a:rPr lang="en-US" altLang="ja-JP" sz="3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ja-JP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n-US" altLang="ja-JP" sz="3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quién</a:t>
            </a:r>
            <a:r>
              <a:rPr lang="en-US" altLang="ja-JP" sz="3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 los </a:t>
            </a:r>
            <a:r>
              <a:rPr lang="en-US" altLang="ja-JP" sz="3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problemas</a:t>
            </a:r>
            <a:r>
              <a:rPr lang="en-US" altLang="ja-JP" sz="3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altLang="ja-JP" sz="3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oportunidades</a:t>
            </a:r>
            <a:r>
              <a:rPr lang="en-US" altLang="ja-JP" sz="3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3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en-US" altLang="ja-JP" sz="3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3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estamos</a:t>
            </a:r>
            <a:r>
              <a:rPr lang="en-US" altLang="ja-JP" sz="3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3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analizando</a:t>
            </a:r>
            <a:r>
              <a:rPr lang="en-US" altLang="ja-JP" sz="3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en-US" altLang="ja-JP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lnSpc>
                <a:spcPct val="110000"/>
              </a:lnSpc>
              <a:spcBef>
                <a:spcPct val="30000"/>
              </a:spcBef>
              <a:spcAft>
                <a:spcPct val="20000"/>
              </a:spcAft>
            </a:pPr>
            <a:r>
              <a:rPr lang="en-US" altLang="ja-JP" sz="3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CO" altLang="ja-JP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¿Quién se beneficiará o </a:t>
            </a:r>
            <a:r>
              <a:rPr lang="es-CO" altLang="ja-JP" sz="3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saldrá perdiendo, </a:t>
            </a:r>
            <a:r>
              <a:rPr lang="es-CO" altLang="ja-JP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cómo, a partir de una posible </a:t>
            </a:r>
            <a:r>
              <a:rPr lang="es-CO" altLang="ja-JP" sz="3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intervención </a:t>
            </a:r>
            <a:r>
              <a:rPr lang="es-CO" altLang="ja-JP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proyecto</a:t>
            </a:r>
            <a:r>
              <a:rPr lang="es-CO" altLang="ja-JP" sz="3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609600" indent="-609600">
              <a:spcBef>
                <a:spcPct val="20000"/>
              </a:spcBef>
            </a:pPr>
            <a:endParaRPr lang="it-IT" sz="3200" b="1" u="sng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899" name="Título 1"/>
          <p:cNvSpPr txBox="1">
            <a:spLocks/>
          </p:cNvSpPr>
          <p:nvPr/>
        </p:nvSpPr>
        <p:spPr bwMode="auto">
          <a:xfrm>
            <a:off x="447675" y="18864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s-CO" sz="3200" b="1" dirty="0">
                <a:solidFill>
                  <a:srgbClr val="000000"/>
                </a:solidFill>
              </a:rPr>
              <a:t>Análisis de las partes </a:t>
            </a:r>
            <a:r>
              <a:rPr lang="es-CO" sz="3200" b="1" dirty="0" smtClean="0">
                <a:solidFill>
                  <a:srgbClr val="000000"/>
                </a:solidFill>
              </a:rPr>
              <a:t>interesadas</a:t>
            </a:r>
            <a:endParaRPr lang="es-ES" sz="3200" b="1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D8B1B-4EBA-4F15-8DA0-94DD9716041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83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06624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0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3074"/>
          <p:cNvSpPr>
            <a:spLocks noChangeArrowheads="1"/>
          </p:cNvSpPr>
          <p:nvPr/>
        </p:nvSpPr>
        <p:spPr bwMode="auto">
          <a:xfrm>
            <a:off x="4724400" y="4114800"/>
            <a:ext cx="2511425" cy="12366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Grupo</a:t>
            </a:r>
            <a:r>
              <a:rPr lang="en-GB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perdedores</a:t>
            </a:r>
            <a:r>
              <a:rPr lang="en-GB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enemigos</a:t>
            </a:r>
            <a:r>
              <a:rPr lang="en-GB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potenciales</a:t>
            </a:r>
            <a:r>
              <a:rPr lang="en-GB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GB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7859" name="Rectangle 3075"/>
          <p:cNvSpPr>
            <a:spLocks noGrp="1" noChangeArrowheads="1"/>
          </p:cNvSpPr>
          <p:nvPr>
            <p:ph type="title"/>
          </p:nvPr>
        </p:nvSpPr>
        <p:spPr>
          <a:xfrm>
            <a:off x="468313" y="-99392"/>
            <a:ext cx="8229600" cy="1143000"/>
          </a:xfrm>
        </p:spPr>
        <p:txBody>
          <a:bodyPr/>
          <a:lstStyle/>
          <a:p>
            <a:pPr algn="ctr">
              <a:defRPr/>
            </a:pPr>
            <a:r>
              <a:rPr lang="es-CO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Análisis de las partes </a:t>
            </a:r>
            <a:r>
              <a:rPr lang="es-CO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interesadas</a:t>
            </a:r>
            <a:endParaRPr lang="en-GB" sz="3200" b="1" kern="12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24" name="Line 3076"/>
          <p:cNvSpPr>
            <a:spLocks noChangeShapeType="1"/>
          </p:cNvSpPr>
          <p:nvPr/>
        </p:nvSpPr>
        <p:spPr bwMode="auto">
          <a:xfrm>
            <a:off x="4303713" y="1752600"/>
            <a:ext cx="0" cy="388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81925" name="Line 3077"/>
          <p:cNvSpPr>
            <a:spLocks noChangeShapeType="1"/>
          </p:cNvSpPr>
          <p:nvPr/>
        </p:nvSpPr>
        <p:spPr bwMode="auto">
          <a:xfrm flipV="1">
            <a:off x="1447800" y="3657600"/>
            <a:ext cx="59325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81926" name="Text Box 3078"/>
          <p:cNvSpPr txBox="1">
            <a:spLocks noChangeArrowheads="1"/>
          </p:cNvSpPr>
          <p:nvPr/>
        </p:nvSpPr>
        <p:spPr bwMode="auto">
          <a:xfrm>
            <a:off x="2743200" y="980728"/>
            <a:ext cx="3124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CO" b="1" dirty="0" smtClean="0"/>
              <a:t>Alto </a:t>
            </a:r>
            <a:r>
              <a:rPr lang="es-CO" b="1" dirty="0"/>
              <a:t>impacto potencial del </a:t>
            </a:r>
            <a:r>
              <a:rPr lang="es-CO" b="1" dirty="0" smtClean="0"/>
              <a:t>proyecto</a:t>
            </a:r>
            <a:endParaRPr lang="en-GB" b="1" dirty="0"/>
          </a:p>
        </p:txBody>
      </p:sp>
      <p:sp>
        <p:nvSpPr>
          <p:cNvPr id="81927" name="Text Box 3079"/>
          <p:cNvSpPr txBox="1">
            <a:spLocks noChangeArrowheads="1"/>
          </p:cNvSpPr>
          <p:nvPr/>
        </p:nvSpPr>
        <p:spPr bwMode="auto">
          <a:xfrm>
            <a:off x="2843213" y="5805488"/>
            <a:ext cx="27368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CO" b="1" dirty="0" smtClean="0"/>
              <a:t>bajo </a:t>
            </a:r>
            <a:r>
              <a:rPr lang="es-CO" b="1" dirty="0"/>
              <a:t>impacto potencial del </a:t>
            </a:r>
            <a:r>
              <a:rPr lang="es-CO" b="1" dirty="0" smtClean="0"/>
              <a:t>proyecto</a:t>
            </a:r>
            <a:endParaRPr lang="en-GB" b="1" dirty="0"/>
          </a:p>
        </p:txBody>
      </p:sp>
      <p:sp>
        <p:nvSpPr>
          <p:cNvPr id="81928" name="Text Box 3081"/>
          <p:cNvSpPr txBox="1">
            <a:spLocks noChangeArrowheads="1"/>
          </p:cNvSpPr>
          <p:nvPr/>
        </p:nvSpPr>
        <p:spPr bwMode="auto">
          <a:xfrm>
            <a:off x="7452320" y="2924175"/>
            <a:ext cx="1691680" cy="216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O" b="1" dirty="0" smtClean="0"/>
              <a:t>Alto </a:t>
            </a:r>
            <a:r>
              <a:rPr lang="es-CO" b="1" dirty="0"/>
              <a:t>nivel de capacidad para influir en los resultados del proyecto</a:t>
            </a:r>
          </a:p>
          <a:p>
            <a:pPr eaLnBrk="1" hangingPunct="1">
              <a:spcBef>
                <a:spcPct val="50000"/>
              </a:spcBef>
            </a:pPr>
            <a:endParaRPr lang="en-GB" b="1" dirty="0"/>
          </a:p>
        </p:txBody>
      </p:sp>
      <p:sp>
        <p:nvSpPr>
          <p:cNvPr id="377868" name="Rectangle 3084"/>
          <p:cNvSpPr>
            <a:spLocks noChangeArrowheads="1"/>
          </p:cNvSpPr>
          <p:nvPr/>
        </p:nvSpPr>
        <p:spPr bwMode="auto">
          <a:xfrm>
            <a:off x="1476375" y="1981200"/>
            <a:ext cx="2333625" cy="1152525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Interesados</a:t>
            </a:r>
            <a:endParaRPr lang="en-GB" sz="16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secundarios</a:t>
            </a:r>
            <a:endParaRPr lang="en-GB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7870" name="Rectangle 3086"/>
          <p:cNvSpPr>
            <a:spLocks noChangeArrowheads="1"/>
          </p:cNvSpPr>
          <p:nvPr/>
        </p:nvSpPr>
        <p:spPr bwMode="auto">
          <a:xfrm>
            <a:off x="4800600" y="1981200"/>
            <a:ext cx="2435225" cy="1152525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Interesados</a:t>
            </a:r>
            <a:r>
              <a:rPr lang="en-GB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clave </a:t>
            </a:r>
            <a:r>
              <a:rPr lang="en-GB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Interesados</a:t>
            </a:r>
            <a:r>
              <a:rPr lang="en-GB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primarios</a:t>
            </a:r>
            <a:endParaRPr lang="en-GB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31" name="Text Box 3081"/>
          <p:cNvSpPr txBox="1">
            <a:spLocks noChangeArrowheads="1"/>
          </p:cNvSpPr>
          <p:nvPr/>
        </p:nvSpPr>
        <p:spPr bwMode="auto">
          <a:xfrm>
            <a:off x="23812" y="3103563"/>
            <a:ext cx="1667867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O" b="1" dirty="0"/>
              <a:t>Bajo nivel de capacidad </a:t>
            </a:r>
            <a:r>
              <a:rPr lang="es-CO" b="1" dirty="0" smtClean="0"/>
              <a:t>para </a:t>
            </a:r>
            <a:r>
              <a:rPr lang="es-CO" b="1" dirty="0"/>
              <a:t>influir en los resultados del </a:t>
            </a:r>
            <a:r>
              <a:rPr lang="es-CO" b="1" dirty="0" smtClean="0"/>
              <a:t>proyecto</a:t>
            </a:r>
            <a:endParaRPr lang="en-GB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84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57023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7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7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7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7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7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7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858" grpId="0" animBg="1"/>
      <p:bldP spid="377868" grpId="0" animBg="1" autoUpdateAnimBg="0"/>
      <p:bldP spid="377870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85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827584" y="87596"/>
            <a:ext cx="642163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39750" algn="l"/>
              </a:tabLst>
            </a:pPr>
            <a:r>
              <a:rPr kumimoji="0" lang="es-CO" altLang="es-CO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Niveles de Participación de las Partes Interesadas</a:t>
            </a:r>
            <a:endParaRPr kumimoji="0" lang="es-CO" altLang="es-CO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39750" algn="l"/>
              </a:tabLst>
            </a:pPr>
            <a:endParaRPr kumimoji="0" lang="es-CO" altLang="es-C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2604958"/>
              </p:ext>
            </p:extLst>
          </p:nvPr>
        </p:nvGraphicFramePr>
        <p:xfrm>
          <a:off x="971599" y="701161"/>
          <a:ext cx="7776865" cy="5897778"/>
        </p:xfrm>
        <a:graphic>
          <a:graphicData uri="http://schemas.openxmlformats.org/drawingml/2006/table">
            <a:tbl>
              <a:tblPr firstRow="1" firstCol="1" bandRow="1"/>
              <a:tblGrid>
                <a:gridCol w="1524165"/>
                <a:gridCol w="1478186"/>
                <a:gridCol w="1705076"/>
                <a:gridCol w="1705076"/>
                <a:gridCol w="1364362"/>
              </a:tblGrid>
              <a:tr h="29178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Pasos del Ciclo de Proyecto</a:t>
                      </a:r>
                      <a:endParaRPr lang="es-CO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5" marR="47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Niveles de participación</a:t>
                      </a:r>
                      <a:endParaRPr lang="es-CO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5" marR="47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29178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Informar</a:t>
                      </a:r>
                      <a:endParaRPr lang="es-C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5" marR="47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Consultar</a:t>
                      </a:r>
                      <a:endParaRPr lang="es-C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5" marR="47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Asociar</a:t>
                      </a:r>
                      <a:endParaRPr lang="es-C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5" marR="47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Controlar</a:t>
                      </a:r>
                      <a:endParaRPr lang="es-C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5" marR="47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02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Identificación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5" marR="47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"/>
                      </a:pPr>
                      <a:r>
                        <a:rPr lang="es-CO" sz="13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Gobierno</a:t>
                      </a:r>
                      <a:endParaRPr lang="es-CO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5" marR="47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Wingdings"/>
                        <a:buChar char=""/>
                      </a:pPr>
                      <a:r>
                        <a:rPr lang="es-CO" sz="13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Ministerio de Carreteras y Transportes</a:t>
                      </a:r>
                      <a:endParaRPr lang="es-CO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Wingdings"/>
                        <a:buChar char=""/>
                      </a:pPr>
                      <a:r>
                        <a:rPr lang="es-CO" sz="13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Comunidad</a:t>
                      </a:r>
                      <a:endParaRPr lang="es-CO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28600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es-CO" sz="1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7545" marR="47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Wingdings"/>
                        <a:buChar char=""/>
                      </a:pPr>
                      <a:r>
                        <a:rPr lang="es-ES" sz="1300" b="1" dirty="0">
                          <a:solidFill>
                            <a:srgbClr val="222222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Administración </a:t>
                      </a:r>
                      <a:r>
                        <a:rPr lang="es-ES" sz="1300" b="1" dirty="0" smtClean="0">
                          <a:solidFill>
                            <a:srgbClr val="222222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Distrital</a:t>
                      </a:r>
                    </a:p>
                    <a:p>
                      <a:pPr marL="342900" lvl="0" indent="-342900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Wingdings"/>
                        <a:buChar char=""/>
                      </a:pPr>
                      <a:endParaRPr lang="es-CO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Wingdings"/>
                        <a:buChar char=""/>
                      </a:pPr>
                      <a:r>
                        <a:rPr lang="es-ES" sz="1300" b="1" dirty="0">
                          <a:solidFill>
                            <a:srgbClr val="222222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Donante</a:t>
                      </a:r>
                      <a:endParaRPr lang="es-CO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3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5" marR="47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7545" marR="47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82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Diseño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5" marR="47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7545" marR="47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Wingdings"/>
                        <a:buChar char=""/>
                      </a:pPr>
                      <a:r>
                        <a:rPr lang="es-CO" sz="13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Ministerio de Carreteras y Transportes</a:t>
                      </a:r>
                      <a:endParaRPr lang="es-CO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Wingdings"/>
                        <a:buChar char=""/>
                      </a:pPr>
                      <a:r>
                        <a:rPr lang="es-CO" sz="13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Comunidad</a:t>
                      </a:r>
                      <a:endParaRPr lang="es-CO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Wingdings"/>
                        <a:buChar char=""/>
                      </a:pPr>
                      <a:r>
                        <a:rPr lang="es-CO" sz="13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Comités de trabajo del poblado</a:t>
                      </a:r>
                      <a:endParaRPr lang="es-CO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5" marR="47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85000"/>
                        </a:lnSpc>
                        <a:spcAft>
                          <a:spcPts val="1000"/>
                        </a:spcAft>
                        <a:buFont typeface="Wingdings"/>
                        <a:buChar char=""/>
                      </a:pPr>
                      <a:r>
                        <a:rPr lang="es-ES" sz="1300" b="1" dirty="0">
                          <a:solidFill>
                            <a:srgbClr val="222222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Administración Distrital</a:t>
                      </a:r>
                      <a:endParaRPr lang="es-CO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85000"/>
                        </a:lnSpc>
                        <a:spcAft>
                          <a:spcPts val="1000"/>
                        </a:spcAft>
                        <a:buFont typeface="Wingdings"/>
                        <a:buChar char=""/>
                      </a:pPr>
                      <a:r>
                        <a:rPr lang="es-ES" sz="1300" b="1" dirty="0">
                          <a:solidFill>
                            <a:srgbClr val="222222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Donante</a:t>
                      </a:r>
                      <a:endParaRPr lang="es-CO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5" marR="47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7545" marR="47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16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Implementación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5" marR="47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88000"/>
                        </a:lnSpc>
                        <a:spcAft>
                          <a:spcPts val="0"/>
                        </a:spcAft>
                        <a:buFont typeface="Wingdings"/>
                        <a:buChar char=""/>
                      </a:pPr>
                      <a:r>
                        <a:rPr lang="es-CO" sz="13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Ministerio de Carreteras y Transportes</a:t>
                      </a:r>
                      <a:endParaRPr lang="es-CO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7545" marR="47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</a:tabLst>
                      </a:pPr>
                      <a:r>
                        <a:rPr lang="es-CO" sz="1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7545" marR="47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Wingdings"/>
                        <a:buChar char=""/>
                      </a:pPr>
                      <a:r>
                        <a:rPr lang="es-ES" sz="1300" b="1" dirty="0">
                          <a:solidFill>
                            <a:srgbClr val="222222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Administración Distrital</a:t>
                      </a:r>
                      <a:endParaRPr lang="es-CO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Wingdings"/>
                        <a:buChar char=""/>
                      </a:pPr>
                      <a:r>
                        <a:rPr lang="es-ES" sz="1300" b="1" dirty="0">
                          <a:solidFill>
                            <a:srgbClr val="222222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Donante</a:t>
                      </a:r>
                      <a:endParaRPr lang="es-CO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Wingdings"/>
                        <a:buChar char=""/>
                      </a:pPr>
                      <a:r>
                        <a:rPr lang="es-CO" sz="13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Comités de trabajo del poblado</a:t>
                      </a:r>
                      <a:endParaRPr lang="es-CO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Wingdings"/>
                        <a:buChar char=""/>
                      </a:pPr>
                      <a:r>
                        <a:rPr lang="es-CO" sz="13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Trabajadores de carreteras</a:t>
                      </a:r>
                      <a:endParaRPr lang="es-CO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85000"/>
                        </a:lnSpc>
                        <a:spcAft>
                          <a:spcPts val="1000"/>
                        </a:spcAft>
                        <a:buFont typeface="Wingdings"/>
                        <a:buChar char=""/>
                      </a:pPr>
                      <a:r>
                        <a:rPr lang="es-ES" sz="1300" b="1" dirty="0">
                          <a:solidFill>
                            <a:srgbClr val="222222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Comunidad</a:t>
                      </a:r>
                      <a:endParaRPr lang="es-CO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5" marR="47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"/>
                      </a:pPr>
                      <a:r>
                        <a:rPr lang="es-CO" sz="13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Contratista</a:t>
                      </a:r>
                      <a:endParaRPr lang="es-CO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5" marR="47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3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Monitoreo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5" marR="47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88000"/>
                        </a:lnSpc>
                        <a:spcAft>
                          <a:spcPts val="0"/>
                        </a:spcAft>
                        <a:buFont typeface="Wingdings"/>
                        <a:buChar char=""/>
                      </a:pPr>
                      <a:r>
                        <a:rPr lang="es-CO" sz="13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Ministerio de Carreteras y Transportes</a:t>
                      </a:r>
                      <a:endParaRPr lang="es-CO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3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5" marR="47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3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5" marR="47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86000"/>
                        </a:lnSpc>
                        <a:spcAft>
                          <a:spcPts val="0"/>
                        </a:spcAft>
                        <a:buFont typeface="Wingdings"/>
                        <a:buChar char=""/>
                      </a:pPr>
                      <a:r>
                        <a:rPr lang="es-ES" sz="1300" b="1" dirty="0">
                          <a:solidFill>
                            <a:srgbClr val="222222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Administración Distrital</a:t>
                      </a:r>
                      <a:endParaRPr lang="es-CO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86000"/>
                        </a:lnSpc>
                        <a:spcAft>
                          <a:spcPts val="0"/>
                        </a:spcAft>
                        <a:buFont typeface="Wingdings"/>
                        <a:buChar char=""/>
                      </a:pPr>
                      <a:r>
                        <a:rPr lang="es-ES" sz="1300" b="1" dirty="0">
                          <a:solidFill>
                            <a:srgbClr val="222222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Donante</a:t>
                      </a:r>
                      <a:endParaRPr lang="es-CO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86000"/>
                        </a:lnSpc>
                        <a:spcAft>
                          <a:spcPts val="0"/>
                        </a:spcAft>
                        <a:buFont typeface="Wingdings"/>
                        <a:buChar char=""/>
                      </a:pPr>
                      <a:r>
                        <a:rPr lang="es-ES" sz="1300" b="1" dirty="0">
                          <a:solidFill>
                            <a:srgbClr val="222222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Comunidad</a:t>
                      </a:r>
                      <a:endParaRPr lang="es-CO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5" marR="47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"/>
                      </a:pPr>
                      <a:r>
                        <a:rPr lang="es-CO" sz="13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Contratista</a:t>
                      </a:r>
                      <a:endParaRPr lang="es-CO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5" marR="47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77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Evaluación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5" marR="47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"/>
                      </a:pPr>
                      <a:r>
                        <a:rPr lang="es-CO" sz="13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Gobierno</a:t>
                      </a:r>
                      <a:endParaRPr lang="es-CO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5" marR="47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86000"/>
                        </a:lnSpc>
                        <a:spcAft>
                          <a:spcPts val="1000"/>
                        </a:spcAft>
                        <a:buFont typeface="Wingdings"/>
                        <a:buChar char=""/>
                      </a:pPr>
                      <a:r>
                        <a:rPr lang="es-ES" sz="1300" b="1" dirty="0" smtClean="0">
                          <a:solidFill>
                            <a:srgbClr val="222222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Administración </a:t>
                      </a:r>
                      <a:r>
                        <a:rPr lang="es-ES" sz="1300" b="1" dirty="0">
                          <a:solidFill>
                            <a:srgbClr val="222222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Distrital</a:t>
                      </a:r>
                      <a:endParaRPr lang="es-CO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86000"/>
                        </a:lnSpc>
                        <a:spcAft>
                          <a:spcPts val="1000"/>
                        </a:spcAft>
                        <a:buFont typeface="Wingdings"/>
                        <a:buChar char=""/>
                      </a:pPr>
                      <a:r>
                        <a:rPr lang="es-CO" sz="13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Comunidad</a:t>
                      </a:r>
                      <a:endParaRPr lang="es-CO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5" marR="47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86000"/>
                        </a:lnSpc>
                        <a:spcAft>
                          <a:spcPts val="0"/>
                        </a:spcAft>
                        <a:buFont typeface="Wingdings"/>
                        <a:buChar char=""/>
                      </a:pPr>
                      <a:r>
                        <a:rPr lang="es-CO" sz="13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Ministerio de Carreteras y Transportes</a:t>
                      </a:r>
                      <a:endParaRPr lang="es-CO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86000"/>
                        </a:lnSpc>
                        <a:spcAft>
                          <a:spcPts val="0"/>
                        </a:spcAft>
                        <a:buFont typeface="Wingdings"/>
                        <a:buChar char=""/>
                      </a:pPr>
                      <a:r>
                        <a:rPr lang="es-CO" sz="13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Donante</a:t>
                      </a:r>
                      <a:endParaRPr lang="es-CO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5" marR="47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3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5" marR="47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389188" y="830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87142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3"/>
          <p:cNvSpPr>
            <a:spLocks noChangeArrowheads="1"/>
          </p:cNvSpPr>
          <p:nvPr/>
        </p:nvSpPr>
        <p:spPr bwMode="auto">
          <a:xfrm>
            <a:off x="1547813" y="2997200"/>
            <a:ext cx="6264275" cy="2087563"/>
          </a:xfrm>
          <a:prstGeom prst="rect">
            <a:avLst/>
          </a:prstGeom>
          <a:solidFill>
            <a:srgbClr val="660066">
              <a:alpha val="70195"/>
            </a:srgbClr>
          </a:solidFill>
          <a:ln>
            <a:noFill/>
          </a:ln>
          <a:extLst/>
        </p:spPr>
        <p:txBody>
          <a:bodyPr wrap="none" anchor="ctr"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1547813" y="1773238"/>
            <a:ext cx="6264275" cy="1223962"/>
          </a:xfrm>
          <a:prstGeom prst="rect">
            <a:avLst/>
          </a:prstGeom>
          <a:solidFill>
            <a:srgbClr val="F2F21A">
              <a:alpha val="70195"/>
            </a:srgbClr>
          </a:solidFill>
          <a:ln>
            <a:noFill/>
          </a:ln>
          <a:extLst/>
        </p:spPr>
        <p:txBody>
          <a:bodyPr wrap="none" anchor="ctr"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1403350" y="1773238"/>
            <a:ext cx="6335713" cy="344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600" b="1" i="1" dirty="0" smtClean="0">
                <a:solidFill>
                  <a:prstClr val="black"/>
                </a:solidFill>
                <a:latin typeface="Times New Roman" pitchFamily="18" charset="0"/>
              </a:rPr>
              <a:t>3</a:t>
            </a:r>
            <a:r>
              <a:rPr lang="es-ES" sz="3600" b="1" i="1" dirty="0">
                <a:solidFill>
                  <a:prstClr val="black"/>
                </a:solidFill>
                <a:latin typeface="Times New Roman" pitchFamily="18" charset="0"/>
              </a:rPr>
              <a:t>. PROGRAMACIÓN DE CAPACIDADES </a:t>
            </a:r>
          </a:p>
          <a:p>
            <a:pPr algn="ctr" eaLnBrk="1" hangingPunct="1">
              <a:spcBef>
                <a:spcPct val="20000"/>
              </a:spcBef>
            </a:pPr>
            <a:r>
              <a:rPr lang="es-ES" sz="3600" dirty="0" smtClean="0">
                <a:solidFill>
                  <a:prstClr val="white"/>
                </a:solidFill>
                <a:latin typeface="Times New Roman" pitchFamily="18" charset="0"/>
              </a:rPr>
              <a:t>Sesión 8  </a:t>
            </a:r>
            <a:endParaRPr lang="es-ES" sz="3600" dirty="0">
              <a:solidFill>
                <a:prstClr val="white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s-CO" sz="3200" b="1" dirty="0">
                <a:solidFill>
                  <a:prstClr val="white"/>
                </a:solidFill>
                <a:latin typeface="Times New Roman" pitchFamily="18" charset="0"/>
              </a:rPr>
              <a:t>Aplicación de los formatos de propuestas </a:t>
            </a:r>
            <a:r>
              <a:rPr lang="es-CO" sz="3200" b="1" dirty="0" smtClean="0">
                <a:solidFill>
                  <a:prstClr val="white"/>
                </a:solidFill>
                <a:latin typeface="Times New Roman" pitchFamily="18" charset="0"/>
              </a:rPr>
              <a:t>IDI – La Nota Conceptual</a:t>
            </a:r>
            <a:endParaRPr lang="es-ES" sz="3200" b="1" dirty="0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86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98260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buFont typeface="Symbol"/>
              <a:buChar char=""/>
              <a:tabLst>
                <a:tab pos="228600" algn="l"/>
              </a:tabLst>
            </a:pPr>
            <a:r>
              <a:rPr lang="en-029" sz="2800" dirty="0" err="1">
                <a:latin typeface="Times New Roman"/>
                <a:ea typeface="Times New Roman"/>
              </a:rPr>
              <a:t>Propósito</a:t>
            </a:r>
            <a:r>
              <a:rPr lang="en-029" sz="2800" dirty="0">
                <a:latin typeface="Times New Roman"/>
                <a:ea typeface="Times New Roman"/>
              </a:rPr>
              <a:t>, </a:t>
            </a:r>
            <a:r>
              <a:rPr lang="en-029" sz="2800" dirty="0" err="1">
                <a:latin typeface="Times New Roman"/>
                <a:ea typeface="Times New Roman"/>
              </a:rPr>
              <a:t>características</a:t>
            </a:r>
            <a:r>
              <a:rPr lang="en-029" sz="2800" dirty="0">
                <a:latin typeface="Times New Roman"/>
                <a:ea typeface="Times New Roman"/>
              </a:rPr>
              <a:t> y </a:t>
            </a:r>
            <a:r>
              <a:rPr lang="en-029" sz="2800" dirty="0" err="1" smtClean="0">
                <a:latin typeface="Times New Roman"/>
                <a:ea typeface="Times New Roman"/>
              </a:rPr>
              <a:t>contenido</a:t>
            </a:r>
            <a:r>
              <a:rPr lang="en-029" sz="2800" dirty="0" smtClean="0">
                <a:latin typeface="Times New Roman"/>
                <a:ea typeface="Times New Roman"/>
              </a:rPr>
              <a:t> </a:t>
            </a:r>
            <a:endParaRPr lang="en-CA" sz="3200" dirty="0">
              <a:latin typeface="Times New Roman"/>
              <a:ea typeface="Times New Roman"/>
            </a:endParaRPr>
          </a:p>
          <a:p>
            <a:pPr marL="342900" lvl="0" indent="-342900">
              <a:buFont typeface="Symbol"/>
              <a:buChar char=""/>
              <a:tabLst>
                <a:tab pos="228600" algn="l"/>
              </a:tabLst>
            </a:pPr>
            <a:r>
              <a:rPr lang="en-029" sz="2800" dirty="0" err="1" smtClean="0">
                <a:latin typeface="Times New Roman"/>
                <a:ea typeface="Times New Roman"/>
              </a:rPr>
              <a:t>Capítulo</a:t>
            </a:r>
            <a:r>
              <a:rPr lang="en-029" sz="2800" dirty="0" smtClean="0">
                <a:latin typeface="Times New Roman"/>
                <a:ea typeface="Times New Roman"/>
              </a:rPr>
              <a:t> </a:t>
            </a:r>
            <a:r>
              <a:rPr lang="es-CO" sz="2800" dirty="0">
                <a:latin typeface="Times New Roman"/>
                <a:ea typeface="Times New Roman"/>
              </a:rPr>
              <a:t>0. Resumen de la nota </a:t>
            </a:r>
            <a:r>
              <a:rPr lang="es-CO" sz="2800" dirty="0" smtClean="0">
                <a:latin typeface="Times New Roman"/>
                <a:ea typeface="Times New Roman"/>
              </a:rPr>
              <a:t>conceptual</a:t>
            </a:r>
            <a:endParaRPr lang="en-CA" sz="3200" dirty="0">
              <a:latin typeface="Times New Roman"/>
              <a:ea typeface="Times New Roman"/>
            </a:endParaRPr>
          </a:p>
          <a:p>
            <a:pPr marL="342900" lvl="0" indent="-342900">
              <a:buFont typeface="Symbol"/>
              <a:buChar char=""/>
              <a:tabLst>
                <a:tab pos="228600" algn="l"/>
              </a:tabLst>
            </a:pPr>
            <a:r>
              <a:rPr lang="en-029" sz="2800" dirty="0" err="1" smtClean="0">
                <a:latin typeface="Times New Roman"/>
                <a:ea typeface="Times New Roman"/>
              </a:rPr>
              <a:t>Capítulo</a:t>
            </a:r>
            <a:r>
              <a:rPr lang="en-029" sz="2800" dirty="0" smtClean="0">
                <a:latin typeface="Times New Roman"/>
                <a:ea typeface="Times New Roman"/>
              </a:rPr>
              <a:t> 1. </a:t>
            </a:r>
            <a:r>
              <a:rPr lang="es-CO" sz="2800" dirty="0" smtClean="0">
                <a:latin typeface="Times New Roman"/>
                <a:ea typeface="Times New Roman"/>
              </a:rPr>
              <a:t>Diseño </a:t>
            </a:r>
            <a:r>
              <a:rPr lang="es-CO" sz="2800" dirty="0">
                <a:latin typeface="Times New Roman"/>
                <a:ea typeface="Times New Roman"/>
              </a:rPr>
              <a:t>del proyecto </a:t>
            </a:r>
            <a:r>
              <a:rPr lang="es-CO" sz="2800" dirty="0" smtClean="0">
                <a:latin typeface="Times New Roman"/>
                <a:ea typeface="Times New Roman"/>
              </a:rPr>
              <a:t>propuesto</a:t>
            </a:r>
            <a:r>
              <a:rPr lang="en-029" sz="2800" dirty="0" smtClean="0">
                <a:latin typeface="Times New Roman"/>
                <a:ea typeface="Times New Roman"/>
              </a:rPr>
              <a:t> </a:t>
            </a:r>
            <a:endParaRPr lang="en-CA" sz="3200" dirty="0">
              <a:latin typeface="Times New Roman"/>
              <a:ea typeface="Times New Roman"/>
            </a:endParaRPr>
          </a:p>
          <a:p>
            <a:pPr marL="342900" lvl="0" indent="-342900">
              <a:buFont typeface="Symbol"/>
              <a:buChar char=""/>
              <a:tabLst>
                <a:tab pos="228600" algn="l"/>
              </a:tabLst>
            </a:pPr>
            <a:r>
              <a:rPr lang="en-029" sz="2800" dirty="0" err="1" smtClean="0">
                <a:latin typeface="Times New Roman"/>
                <a:ea typeface="Times New Roman"/>
              </a:rPr>
              <a:t>Capítulo</a:t>
            </a:r>
            <a:r>
              <a:rPr lang="en-029" sz="2800" dirty="0" smtClean="0">
                <a:latin typeface="Times New Roman"/>
                <a:ea typeface="Times New Roman"/>
              </a:rPr>
              <a:t> </a:t>
            </a:r>
            <a:r>
              <a:rPr lang="en-029" sz="2800" dirty="0">
                <a:latin typeface="Times New Roman"/>
                <a:ea typeface="Times New Roman"/>
              </a:rPr>
              <a:t>2. </a:t>
            </a:r>
            <a:r>
              <a:rPr lang="es-CO" sz="2800" dirty="0" smtClean="0">
                <a:latin typeface="Times New Roman"/>
                <a:ea typeface="Times New Roman"/>
              </a:rPr>
              <a:t>La </a:t>
            </a:r>
            <a:r>
              <a:rPr lang="es-CO" sz="2800" dirty="0">
                <a:latin typeface="Times New Roman"/>
                <a:ea typeface="Times New Roman"/>
              </a:rPr>
              <a:t>relevancia del proyecto propuesto para la Cooperación </a:t>
            </a:r>
            <a:r>
              <a:rPr lang="es-CO" sz="2800" dirty="0" smtClean="0">
                <a:latin typeface="Times New Roman"/>
                <a:ea typeface="Times New Roman"/>
              </a:rPr>
              <a:t>INTOSAI-Donantes</a:t>
            </a:r>
            <a:endParaRPr lang="en-029" sz="2800" dirty="0" smtClean="0">
              <a:latin typeface="Times New Roman"/>
              <a:ea typeface="Times New Roman"/>
            </a:endParaRPr>
          </a:p>
          <a:p>
            <a:pPr marL="342900" lvl="0" indent="-342900">
              <a:buFont typeface="Symbol"/>
              <a:buChar char=""/>
              <a:tabLst>
                <a:tab pos="228600" algn="l"/>
              </a:tabLst>
            </a:pPr>
            <a:r>
              <a:rPr lang="en-029" sz="2800" dirty="0" err="1">
                <a:latin typeface="Times New Roman"/>
                <a:ea typeface="Times New Roman"/>
              </a:rPr>
              <a:t>Evaluación</a:t>
            </a:r>
            <a:r>
              <a:rPr lang="en-029" sz="2800" dirty="0">
                <a:latin typeface="Times New Roman"/>
                <a:ea typeface="Times New Roman"/>
              </a:rPr>
              <a:t> de </a:t>
            </a:r>
            <a:r>
              <a:rPr lang="en-029" sz="2800" dirty="0" err="1">
                <a:latin typeface="Times New Roman"/>
                <a:ea typeface="Times New Roman"/>
              </a:rPr>
              <a:t>notas</a:t>
            </a:r>
            <a:r>
              <a:rPr lang="en-029" sz="2800" dirty="0">
                <a:latin typeface="Times New Roman"/>
                <a:ea typeface="Times New Roman"/>
              </a:rPr>
              <a:t> </a:t>
            </a:r>
            <a:r>
              <a:rPr lang="en-029" sz="2800" dirty="0" err="1">
                <a:latin typeface="Times New Roman"/>
                <a:ea typeface="Times New Roman"/>
              </a:rPr>
              <a:t>conceptuales</a:t>
            </a:r>
            <a:r>
              <a:rPr lang="en-029" sz="2800" dirty="0">
                <a:latin typeface="Times New Roman"/>
                <a:ea typeface="Times New Roman"/>
              </a:rPr>
              <a:t> </a:t>
            </a:r>
            <a:endParaRPr lang="en-CA" sz="3200" dirty="0">
              <a:latin typeface="Times New Roman"/>
              <a:ea typeface="Times New Roman"/>
            </a:endParaRPr>
          </a:p>
          <a:p>
            <a:pPr marL="342900" lvl="0" indent="-342900">
              <a:buFont typeface="Symbol"/>
              <a:buChar char=""/>
              <a:tabLst>
                <a:tab pos="228600" algn="l"/>
              </a:tabLst>
            </a:pPr>
            <a:endParaRPr lang="en-CA" sz="3200" dirty="0">
              <a:latin typeface="Times New Roman"/>
              <a:ea typeface="Times New Roman"/>
            </a:endParaRPr>
          </a:p>
          <a:p>
            <a:r>
              <a:rPr lang="es-CO" sz="2800" dirty="0">
                <a:latin typeface="Times New Roman"/>
                <a:ea typeface="Times New Roman"/>
              </a:rPr>
              <a:t>Comentarios / aclaraciones de los </a:t>
            </a:r>
            <a:r>
              <a:rPr lang="es-CO" sz="2800" dirty="0" smtClean="0">
                <a:latin typeface="Times New Roman"/>
                <a:ea typeface="Times New Roman"/>
              </a:rPr>
              <a:t>participantes</a:t>
            </a:r>
            <a:endParaRPr lang="es-CO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D8B1B-4EBA-4F15-8DA0-94DD9716041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87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s-CO" sz="3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Revisión de la plantilla de la </a:t>
            </a:r>
            <a:r>
              <a:rPr lang="es-CO" sz="31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Nota Conceptual</a:t>
            </a:r>
            <a:endParaRPr lang="es-CO" sz="3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51836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3"/>
          <p:cNvSpPr>
            <a:spLocks noChangeArrowheads="1"/>
          </p:cNvSpPr>
          <p:nvPr/>
        </p:nvSpPr>
        <p:spPr bwMode="auto">
          <a:xfrm>
            <a:off x="1547813" y="2997200"/>
            <a:ext cx="6264275" cy="2087563"/>
          </a:xfrm>
          <a:prstGeom prst="rect">
            <a:avLst/>
          </a:prstGeom>
          <a:solidFill>
            <a:srgbClr val="660066">
              <a:alpha val="70195"/>
            </a:srgbClr>
          </a:solidFill>
          <a:ln>
            <a:noFill/>
          </a:ln>
          <a:extLst/>
        </p:spPr>
        <p:txBody>
          <a:bodyPr wrap="none" anchor="ctr"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1547813" y="1773238"/>
            <a:ext cx="6264275" cy="1223962"/>
          </a:xfrm>
          <a:prstGeom prst="rect">
            <a:avLst/>
          </a:prstGeom>
          <a:solidFill>
            <a:srgbClr val="F2F21A">
              <a:alpha val="70195"/>
            </a:srgbClr>
          </a:solidFill>
          <a:ln>
            <a:noFill/>
          </a:ln>
          <a:extLst/>
        </p:spPr>
        <p:txBody>
          <a:bodyPr wrap="none" anchor="ctr"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1403350" y="1773238"/>
            <a:ext cx="6335713" cy="294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600" b="1" i="1" dirty="0">
                <a:solidFill>
                  <a:prstClr val="black"/>
                </a:solidFill>
                <a:latin typeface="Times New Roman" pitchFamily="18" charset="0"/>
              </a:rPr>
              <a:t>3. PROGRAMACIÓN DE CAPACIDADES </a:t>
            </a:r>
          </a:p>
          <a:p>
            <a:pPr algn="ctr" eaLnBrk="1" hangingPunct="1">
              <a:spcBef>
                <a:spcPct val="20000"/>
              </a:spcBef>
            </a:pPr>
            <a:r>
              <a:rPr lang="es-ES" sz="3600" dirty="0">
                <a:solidFill>
                  <a:prstClr val="white"/>
                </a:solidFill>
                <a:latin typeface="Times New Roman" pitchFamily="18" charset="0"/>
              </a:rPr>
              <a:t>Sesión </a:t>
            </a:r>
            <a:r>
              <a:rPr lang="es-ES" sz="3600" dirty="0" smtClean="0">
                <a:solidFill>
                  <a:prstClr val="white"/>
                </a:solidFill>
                <a:latin typeface="Times New Roman" pitchFamily="18" charset="0"/>
              </a:rPr>
              <a:t>8  (Cont.)</a:t>
            </a:r>
            <a:endParaRPr lang="es-ES" sz="3600" dirty="0">
              <a:solidFill>
                <a:prstClr val="white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s-ES" sz="3200" b="1" dirty="0" smtClean="0">
                <a:solidFill>
                  <a:prstClr val="white"/>
                </a:solidFill>
                <a:latin typeface="Times New Roman" pitchFamily="18" charset="0"/>
              </a:rPr>
              <a:t>Estudio de caso: Desarrollar un borrador de Nota </a:t>
            </a:r>
            <a:r>
              <a:rPr lang="es-ES" sz="3200" b="1" dirty="0">
                <a:solidFill>
                  <a:prstClr val="white"/>
                </a:solidFill>
                <a:latin typeface="Times New Roman" pitchFamily="18" charset="0"/>
              </a:rPr>
              <a:t>Conceptual EFS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88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83697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52736"/>
            <a:ext cx="8435280" cy="5112568"/>
          </a:xfrm>
        </p:spPr>
        <p:txBody>
          <a:bodyPr>
            <a:normAutofit/>
          </a:bodyPr>
          <a:lstStyle/>
          <a:p>
            <a:pPr marL="0" lvl="0" indent="0">
              <a:spcBef>
                <a:spcPct val="50000"/>
              </a:spcBef>
              <a:buNone/>
              <a:defRPr/>
            </a:pPr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Siguiendo </a:t>
            </a: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los resultados de los casos </a:t>
            </a:r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de estudio </a:t>
            </a: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 las sesiones </a:t>
            </a:r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anteriores, </a:t>
            </a: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los participantes: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4078" lvl="0" indent="-514350">
              <a:buFont typeface="+mj-lt"/>
              <a:buAutoNum type="arabicPeriod"/>
            </a:pPr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Desarrollarán un borrador de Nota Conceptual por cada EFS representada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029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Participarán en la sesión plenaria </a:t>
            </a: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considerando</a:t>
            </a:r>
            <a:r>
              <a:rPr lang="es-CO" sz="2800" dirty="0" smtClean="0"/>
              <a:t>:</a:t>
            </a:r>
            <a:r>
              <a:rPr lang="en-US" sz="2800" dirty="0" smtClean="0"/>
              <a:t> </a:t>
            </a:r>
          </a:p>
          <a:p>
            <a:pPr marL="598932" lvl="1" indent="-342900" algn="just">
              <a:buFont typeface="Symbol"/>
              <a:buChar char=""/>
              <a:tabLst>
                <a:tab pos="228600" algn="l"/>
              </a:tabLst>
            </a:pPr>
            <a:r>
              <a:rPr lang="es-CO" sz="2400" dirty="0">
                <a:latin typeface="Times New Roman"/>
                <a:ea typeface="Times New Roman"/>
              </a:rPr>
              <a:t>Principales facilitadores </a:t>
            </a:r>
            <a:r>
              <a:rPr lang="es-CO" sz="2400" dirty="0" smtClean="0">
                <a:latin typeface="Times New Roman"/>
                <a:ea typeface="Times New Roman"/>
              </a:rPr>
              <a:t>durante el </a:t>
            </a:r>
            <a:r>
              <a:rPr lang="es-CO" sz="2400" dirty="0">
                <a:latin typeface="Times New Roman"/>
                <a:ea typeface="Times New Roman"/>
              </a:rPr>
              <a:t>desarrollo </a:t>
            </a:r>
            <a:r>
              <a:rPr lang="es-CO" sz="2400" dirty="0" smtClean="0">
                <a:latin typeface="Times New Roman"/>
                <a:ea typeface="Times New Roman"/>
              </a:rPr>
              <a:t>del borrador de Nota Conceptual</a:t>
            </a:r>
            <a:endParaRPr lang="en-CA" sz="2800" dirty="0">
              <a:latin typeface="Times New Roman"/>
              <a:ea typeface="Times New Roman"/>
            </a:endParaRPr>
          </a:p>
          <a:p>
            <a:pPr marL="598932" lvl="1" indent="-342900" algn="just">
              <a:buFont typeface="Symbol"/>
              <a:buChar char=""/>
              <a:tabLst>
                <a:tab pos="228600" algn="l"/>
              </a:tabLst>
            </a:pPr>
            <a:r>
              <a:rPr lang="en-029" sz="2400" dirty="0" err="1" smtClean="0">
                <a:latin typeface="Times New Roman"/>
                <a:ea typeface="Times New Roman"/>
              </a:rPr>
              <a:t>Principales</a:t>
            </a:r>
            <a:r>
              <a:rPr lang="en-029" sz="2400" dirty="0" smtClean="0">
                <a:latin typeface="Times New Roman"/>
                <a:ea typeface="Times New Roman"/>
              </a:rPr>
              <a:t> </a:t>
            </a:r>
            <a:r>
              <a:rPr lang="en-029" sz="2400" dirty="0" err="1" smtClean="0">
                <a:latin typeface="Times New Roman"/>
                <a:ea typeface="Times New Roman"/>
              </a:rPr>
              <a:t>dificultades</a:t>
            </a:r>
            <a:r>
              <a:rPr lang="en-029" sz="2400" dirty="0" smtClean="0">
                <a:latin typeface="Times New Roman"/>
                <a:ea typeface="Times New Roman"/>
              </a:rPr>
              <a:t> y/ o </a:t>
            </a:r>
            <a:r>
              <a:rPr lang="en-029" sz="2400" dirty="0" err="1" smtClean="0">
                <a:latin typeface="Times New Roman"/>
                <a:ea typeface="Times New Roman"/>
              </a:rPr>
              <a:t>limitaciones</a:t>
            </a:r>
            <a:r>
              <a:rPr lang="en-029" sz="2400" dirty="0" smtClean="0">
                <a:latin typeface="Times New Roman"/>
                <a:ea typeface="Times New Roman"/>
              </a:rPr>
              <a:t> </a:t>
            </a:r>
            <a:r>
              <a:rPr lang="en-029" sz="2400" dirty="0" err="1" smtClean="0">
                <a:latin typeface="Times New Roman"/>
                <a:ea typeface="Times New Roman"/>
              </a:rPr>
              <a:t>para</a:t>
            </a:r>
            <a:r>
              <a:rPr lang="en-029" sz="2400" dirty="0" smtClean="0">
                <a:latin typeface="Times New Roman"/>
                <a:ea typeface="Times New Roman"/>
              </a:rPr>
              <a:t> </a:t>
            </a:r>
            <a:r>
              <a:rPr lang="en-029" sz="2400" dirty="0" err="1" smtClean="0">
                <a:latin typeface="Times New Roman"/>
                <a:ea typeface="Times New Roman"/>
              </a:rPr>
              <a:t>completar</a:t>
            </a:r>
            <a:r>
              <a:rPr lang="en-029" sz="2400" dirty="0" smtClean="0">
                <a:latin typeface="Times New Roman"/>
                <a:ea typeface="Times New Roman"/>
              </a:rPr>
              <a:t> la Nota Conceptual,</a:t>
            </a:r>
            <a:endParaRPr lang="en-CA" sz="2800" dirty="0">
              <a:latin typeface="Times New Roman"/>
              <a:ea typeface="Times New Roman"/>
            </a:endParaRPr>
          </a:p>
          <a:p>
            <a:pPr marL="598932" lvl="1" indent="-342900" algn="just">
              <a:buFont typeface="Symbol"/>
              <a:buChar char=""/>
              <a:tabLst>
                <a:tab pos="228600" algn="l"/>
              </a:tabLst>
            </a:pPr>
            <a:r>
              <a:rPr lang="en-029" sz="2400" dirty="0" smtClean="0">
                <a:latin typeface="Times New Roman"/>
                <a:ea typeface="Times New Roman"/>
              </a:rPr>
              <a:t>Como </a:t>
            </a:r>
            <a:r>
              <a:rPr lang="en-029" sz="2400" dirty="0" err="1" smtClean="0">
                <a:latin typeface="Times New Roman"/>
                <a:ea typeface="Times New Roman"/>
              </a:rPr>
              <a:t>superarlas</a:t>
            </a:r>
            <a:r>
              <a:rPr lang="en-029" sz="2400" dirty="0" smtClean="0">
                <a:latin typeface="Times New Roman"/>
                <a:ea typeface="Times New Roman"/>
              </a:rPr>
              <a:t> </a:t>
            </a:r>
            <a:r>
              <a:rPr lang="en-029" sz="2400" dirty="0" err="1" smtClean="0">
                <a:latin typeface="Times New Roman"/>
                <a:ea typeface="Times New Roman"/>
              </a:rPr>
              <a:t>si</a:t>
            </a:r>
            <a:r>
              <a:rPr lang="en-029" sz="2400" dirty="0" smtClean="0">
                <a:latin typeface="Times New Roman"/>
                <a:ea typeface="Times New Roman"/>
              </a:rPr>
              <a:t> </a:t>
            </a:r>
            <a:r>
              <a:rPr lang="en-029" sz="2400" dirty="0" err="1" smtClean="0">
                <a:latin typeface="Times New Roman"/>
                <a:ea typeface="Times New Roman"/>
              </a:rPr>
              <a:t>ello</a:t>
            </a:r>
            <a:r>
              <a:rPr lang="en-029" sz="2400" dirty="0" smtClean="0">
                <a:latin typeface="Times New Roman"/>
                <a:ea typeface="Times New Roman"/>
              </a:rPr>
              <a:t> </a:t>
            </a:r>
            <a:r>
              <a:rPr lang="en-029" sz="2400" dirty="0" err="1" smtClean="0">
                <a:latin typeface="Times New Roman"/>
                <a:ea typeface="Times New Roman"/>
              </a:rPr>
              <a:t>fuera</a:t>
            </a:r>
            <a:r>
              <a:rPr lang="en-029" sz="2400" dirty="0" smtClean="0">
                <a:latin typeface="Times New Roman"/>
                <a:ea typeface="Times New Roman"/>
              </a:rPr>
              <a:t> </a:t>
            </a:r>
            <a:r>
              <a:rPr lang="en-029" sz="2400" dirty="0" err="1" smtClean="0">
                <a:latin typeface="Times New Roman"/>
                <a:ea typeface="Times New Roman"/>
              </a:rPr>
              <a:t>posible</a:t>
            </a:r>
            <a:r>
              <a:rPr lang="en-029" sz="2400" dirty="0" smtClean="0">
                <a:latin typeface="Times New Roman"/>
                <a:ea typeface="Times New Roman"/>
              </a:rPr>
              <a:t>,</a:t>
            </a:r>
            <a:endParaRPr lang="en-CA" sz="2800" dirty="0">
              <a:latin typeface="Times New Roman"/>
              <a:ea typeface="Times New Roman"/>
            </a:endParaRPr>
          </a:p>
          <a:p>
            <a:pPr marL="598932" lvl="1" indent="-342900" algn="just">
              <a:buFont typeface="Symbol"/>
              <a:buChar char=""/>
              <a:tabLst>
                <a:tab pos="228600" algn="l"/>
              </a:tabLst>
            </a:pPr>
            <a:r>
              <a:rPr lang="en-029" sz="2400" dirty="0" smtClean="0">
                <a:latin typeface="Times New Roman"/>
                <a:ea typeface="Times New Roman"/>
              </a:rPr>
              <a:t>Como </a:t>
            </a:r>
            <a:r>
              <a:rPr lang="en-029" sz="2400" dirty="0" err="1" smtClean="0">
                <a:latin typeface="Times New Roman"/>
                <a:ea typeface="Times New Roman"/>
              </a:rPr>
              <a:t>tratar</a:t>
            </a:r>
            <a:r>
              <a:rPr lang="en-029" sz="2400" dirty="0" smtClean="0">
                <a:latin typeface="Times New Roman"/>
                <a:ea typeface="Times New Roman"/>
              </a:rPr>
              <a:t> los </a:t>
            </a:r>
            <a:r>
              <a:rPr lang="en-029" sz="2400" dirty="0" err="1" smtClean="0">
                <a:latin typeface="Times New Roman"/>
                <a:ea typeface="Times New Roman"/>
              </a:rPr>
              <a:t>requerimientos</a:t>
            </a:r>
            <a:r>
              <a:rPr lang="en-029" sz="2400" dirty="0" smtClean="0">
                <a:latin typeface="Times New Roman"/>
                <a:ea typeface="Times New Roman"/>
              </a:rPr>
              <a:t> sin resolver, </a:t>
            </a:r>
            <a:r>
              <a:rPr lang="en-029" sz="2400" dirty="0" err="1" smtClean="0">
                <a:latin typeface="Times New Roman"/>
                <a:ea typeface="Times New Roman"/>
              </a:rPr>
              <a:t>si</a:t>
            </a:r>
            <a:r>
              <a:rPr lang="en-029" sz="2400" dirty="0" smtClean="0">
                <a:latin typeface="Times New Roman"/>
                <a:ea typeface="Times New Roman"/>
              </a:rPr>
              <a:t> hay </a:t>
            </a:r>
            <a:r>
              <a:rPr lang="en-029" sz="2400" dirty="0" err="1" smtClean="0">
                <a:latin typeface="Times New Roman"/>
                <a:ea typeface="Times New Roman"/>
              </a:rPr>
              <a:t>alguno</a:t>
            </a:r>
            <a:r>
              <a:rPr lang="en-029" sz="2400" dirty="0" smtClean="0">
                <a:latin typeface="Times New Roman"/>
                <a:ea typeface="Times New Roman"/>
              </a:rPr>
              <a:t>.</a:t>
            </a:r>
            <a:endParaRPr lang="es-CO" dirty="0"/>
          </a:p>
        </p:txBody>
      </p:sp>
      <p:sp>
        <p:nvSpPr>
          <p:cNvPr id="35841" name="Título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pPr algn="ctr">
              <a:defRPr/>
            </a:pPr>
            <a:r>
              <a:rPr lang="es-ES" sz="32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Estudio de caso </a:t>
            </a:r>
            <a:r>
              <a:rPr lang="es-ES" sz="3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5</a:t>
            </a:r>
            <a:endParaRPr lang="es-ES" sz="3200" b="1" kern="1200" dirty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89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0012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2880" y="1426773"/>
            <a:ext cx="8229600" cy="5026563"/>
          </a:xfrm>
        </p:spPr>
        <p:txBody>
          <a:bodyPr>
            <a:normAutofit/>
          </a:bodyPr>
          <a:lstStyle/>
          <a:p>
            <a:r>
              <a:rPr lang="es-CO" sz="2400" dirty="0" smtClean="0"/>
              <a:t>Financiación </a:t>
            </a:r>
            <a:r>
              <a:rPr lang="es-CO" sz="2400" dirty="0"/>
              <a:t>ha sido aprobada y / o el proyecto está en marcha </a:t>
            </a:r>
            <a:r>
              <a:rPr lang="es-CO" sz="2400" dirty="0" smtClean="0"/>
              <a:t>para 18 </a:t>
            </a:r>
            <a:r>
              <a:rPr lang="es-CO" sz="2400" dirty="0"/>
              <a:t>propuestas (33%)</a:t>
            </a:r>
          </a:p>
          <a:p>
            <a:r>
              <a:rPr lang="es-CO" sz="2400" dirty="0"/>
              <a:t>16 propuestas siguen en fase de diálogo con </a:t>
            </a:r>
            <a:r>
              <a:rPr lang="es-CO" sz="2400" dirty="0" smtClean="0"/>
              <a:t>proveedores </a:t>
            </a:r>
            <a:r>
              <a:rPr lang="es-CO" sz="2400" dirty="0"/>
              <a:t>potenciales (29%)</a:t>
            </a:r>
          </a:p>
          <a:p>
            <a:r>
              <a:rPr lang="es-CO" sz="2400" dirty="0"/>
              <a:t>7 propuestas se mantienen en la </a:t>
            </a:r>
            <a:r>
              <a:rPr lang="es-CO" sz="2400" dirty="0" smtClean="0"/>
              <a:t>etapa de expresión </a:t>
            </a:r>
            <a:r>
              <a:rPr lang="es-CO" sz="2400" dirty="0"/>
              <a:t>de </a:t>
            </a:r>
            <a:r>
              <a:rPr lang="es-CO" sz="2400" dirty="0" smtClean="0"/>
              <a:t>interés </a:t>
            </a:r>
            <a:r>
              <a:rPr lang="es-CO" sz="2400" dirty="0"/>
              <a:t>(13%)</a:t>
            </a:r>
          </a:p>
          <a:p>
            <a:r>
              <a:rPr lang="es-CO" sz="2400" dirty="0"/>
              <a:t>Actualmente no hay ningún interés en 14 propuestas (25%).</a:t>
            </a:r>
          </a:p>
          <a:p>
            <a:endParaRPr lang="es-CO" sz="1600" dirty="0" smtClean="0"/>
          </a:p>
          <a:p>
            <a:r>
              <a:rPr lang="es-CO" sz="1600" dirty="0" smtClean="0"/>
              <a:t>Las principales </a:t>
            </a:r>
            <a:r>
              <a:rPr lang="es-CO" sz="1600" dirty="0"/>
              <a:t>fuentes de información como el BID o el Banco Mundial no han proporcionado información </a:t>
            </a:r>
            <a:r>
              <a:rPr lang="es-CO" sz="1600" dirty="0" smtClean="0"/>
              <a:t>actualizada a la fecha, </a:t>
            </a:r>
            <a:r>
              <a:rPr lang="es-CO" sz="1600" dirty="0"/>
              <a:t>por lo tanto, </a:t>
            </a:r>
            <a:r>
              <a:rPr lang="es-CO" sz="1600" dirty="0" smtClean="0"/>
              <a:t>la información presentada arriba, no estaría reflejando plenamente </a:t>
            </a:r>
            <a:r>
              <a:rPr lang="es-CO" sz="1600" dirty="0"/>
              <a:t>la situación real en </a:t>
            </a:r>
            <a:r>
              <a:rPr lang="es-CO" sz="1600" dirty="0" smtClean="0"/>
              <a:t>varios </a:t>
            </a:r>
            <a:r>
              <a:rPr lang="es-CO" sz="1600" dirty="0"/>
              <a:t>países</a:t>
            </a:r>
            <a:r>
              <a:rPr lang="es-CO" sz="1600" dirty="0" smtClean="0"/>
              <a:t>.</a:t>
            </a:r>
            <a:endParaRPr lang="en-US" sz="16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s-CO" sz="2600" dirty="0">
                <a:solidFill>
                  <a:srgbClr val="464646"/>
                </a:solidFill>
              </a:rPr>
              <a:t>Impacto primera Convocatoria Global </a:t>
            </a:r>
            <a:r>
              <a:rPr lang="es-CO" sz="2600" dirty="0" err="1">
                <a:solidFill>
                  <a:srgbClr val="464646"/>
                </a:solidFill>
              </a:rPr>
              <a:t>CGP</a:t>
            </a:r>
            <a:r>
              <a:rPr lang="es-CO" sz="2600" dirty="0">
                <a:solidFill>
                  <a:srgbClr val="464646"/>
                </a:solidFill>
              </a:rPr>
              <a:t> 2011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0629593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3"/>
          <p:cNvSpPr>
            <a:spLocks noChangeArrowheads="1"/>
          </p:cNvSpPr>
          <p:nvPr/>
        </p:nvSpPr>
        <p:spPr bwMode="auto">
          <a:xfrm>
            <a:off x="1547813" y="2997200"/>
            <a:ext cx="6264275" cy="1295896"/>
          </a:xfrm>
          <a:prstGeom prst="rect">
            <a:avLst/>
          </a:prstGeom>
          <a:solidFill>
            <a:srgbClr val="660066">
              <a:alpha val="70195"/>
            </a:srgbClr>
          </a:solidFill>
          <a:ln>
            <a:noFill/>
          </a:ln>
          <a:extLst/>
        </p:spPr>
        <p:txBody>
          <a:bodyPr wrap="none" anchor="ctr"/>
          <a:lstStyle/>
          <a:p>
            <a:endParaRPr lang="es-ES"/>
          </a:p>
        </p:txBody>
      </p:sp>
      <p:sp>
        <p:nvSpPr>
          <p:cNvPr id="83971" name="Rectangle 3"/>
          <p:cNvSpPr>
            <a:spLocks noChangeArrowheads="1"/>
          </p:cNvSpPr>
          <p:nvPr/>
        </p:nvSpPr>
        <p:spPr bwMode="auto">
          <a:xfrm>
            <a:off x="1547813" y="1773238"/>
            <a:ext cx="6264275" cy="1223962"/>
          </a:xfrm>
          <a:prstGeom prst="rect">
            <a:avLst/>
          </a:prstGeom>
          <a:solidFill>
            <a:srgbClr val="F2F21A">
              <a:alpha val="70195"/>
            </a:srgbClr>
          </a:solidFill>
          <a:ln>
            <a:noFill/>
          </a:ln>
          <a:extLst/>
        </p:spPr>
        <p:txBody>
          <a:bodyPr wrap="none" anchor="ctr"/>
          <a:lstStyle/>
          <a:p>
            <a:endParaRPr lang="es-ES"/>
          </a:p>
        </p:txBody>
      </p:sp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1619250" y="1773238"/>
            <a:ext cx="6119813" cy="2191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36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GB" sz="3000" b="1" i="1" kern="0" dirty="0" err="1" smtClean="0">
                <a:solidFill>
                  <a:schemeClr val="accent4">
                    <a:lumMod val="75000"/>
                  </a:schemeClr>
                </a:solidFill>
                <a:latin typeface="Arial"/>
              </a:rPr>
              <a:t>Curso</a:t>
            </a:r>
            <a:r>
              <a:rPr lang="en-GB" sz="3000" b="1" i="1" kern="0" dirty="0" smtClean="0">
                <a:solidFill>
                  <a:schemeClr val="accent4">
                    <a:lumMod val="75000"/>
                  </a:schemeClr>
                </a:solidFill>
                <a:latin typeface="Arial"/>
              </a:rPr>
              <a:t> </a:t>
            </a:r>
            <a:r>
              <a:rPr lang="en-GB" sz="3000" b="1" i="1" kern="0" dirty="0" err="1" smtClean="0">
                <a:solidFill>
                  <a:schemeClr val="accent4">
                    <a:lumMod val="75000"/>
                  </a:schemeClr>
                </a:solidFill>
                <a:latin typeface="Arial"/>
              </a:rPr>
              <a:t>sobre</a:t>
            </a:r>
            <a:r>
              <a:rPr lang="en-GB" sz="3000" b="1" i="1" kern="0" dirty="0" smtClean="0">
                <a:solidFill>
                  <a:schemeClr val="accent4">
                    <a:lumMod val="75000"/>
                  </a:schemeClr>
                </a:solidFill>
                <a:latin typeface="Arial"/>
              </a:rPr>
              <a:t> el </a:t>
            </a:r>
            <a:r>
              <a:rPr lang="en-GB" sz="3000" b="1" i="1" kern="0" dirty="0" err="1" smtClean="0">
                <a:solidFill>
                  <a:schemeClr val="accent4">
                    <a:lumMod val="75000"/>
                  </a:schemeClr>
                </a:solidFill>
                <a:latin typeface="Arial"/>
              </a:rPr>
              <a:t>desarrollo</a:t>
            </a:r>
            <a:r>
              <a:rPr lang="en-GB" sz="3000" b="1" i="1" kern="0" dirty="0" smtClean="0">
                <a:solidFill>
                  <a:schemeClr val="accent4">
                    <a:lumMod val="75000"/>
                  </a:schemeClr>
                </a:solidFill>
                <a:latin typeface="Arial"/>
              </a:rPr>
              <a:t> de </a:t>
            </a:r>
            <a:r>
              <a:rPr lang="en-GB" sz="3000" b="1" i="1" kern="0" dirty="0" err="1" smtClean="0">
                <a:solidFill>
                  <a:schemeClr val="accent4">
                    <a:lumMod val="75000"/>
                  </a:schemeClr>
                </a:solidFill>
                <a:latin typeface="Arial"/>
              </a:rPr>
              <a:t>propuestas</a:t>
            </a:r>
            <a:r>
              <a:rPr lang="en-GB" sz="3000" b="1" i="1" kern="0" dirty="0" smtClean="0">
                <a:solidFill>
                  <a:schemeClr val="accent4">
                    <a:lumMod val="75000"/>
                  </a:schemeClr>
                </a:solidFill>
                <a:latin typeface="Arial"/>
              </a:rPr>
              <a:t> </a:t>
            </a:r>
            <a:r>
              <a:rPr lang="en-GB" sz="3000" b="1" i="1" kern="0" dirty="0">
                <a:solidFill>
                  <a:schemeClr val="accent4">
                    <a:lumMod val="75000"/>
                  </a:schemeClr>
                </a:solidFill>
                <a:latin typeface="Arial"/>
              </a:rPr>
              <a:t>de </a:t>
            </a:r>
            <a:r>
              <a:rPr lang="en-GB" sz="3000" b="1" i="1" kern="0" dirty="0" err="1" smtClean="0">
                <a:solidFill>
                  <a:schemeClr val="accent4">
                    <a:lumMod val="75000"/>
                  </a:schemeClr>
                </a:solidFill>
                <a:latin typeface="Arial"/>
              </a:rPr>
              <a:t>financiación</a:t>
            </a:r>
            <a:r>
              <a:rPr lang="es-ES_tradnl" sz="3000" kern="0" dirty="0" smtClean="0">
                <a:solidFill>
                  <a:schemeClr val="accent4">
                    <a:lumMod val="75000"/>
                  </a:schemeClr>
                </a:solidFill>
                <a:latin typeface="Arial"/>
              </a:rPr>
              <a:t> </a:t>
            </a:r>
            <a:endParaRPr lang="es-ES" sz="3000" kern="0" dirty="0">
              <a:solidFill>
                <a:schemeClr val="accent4">
                  <a:lumMod val="75000"/>
                </a:schemeClr>
              </a:solidFill>
              <a:latin typeface="Arial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s-ES" sz="3200" b="1" dirty="0" smtClean="0">
                <a:solidFill>
                  <a:schemeClr val="bg1"/>
                </a:solidFill>
                <a:latin typeface="Times New Roman" pitchFamily="18" charset="0"/>
              </a:rPr>
              <a:t>Evaluación del curso y pasos a seguir</a:t>
            </a:r>
            <a:endParaRPr lang="es-ES" sz="32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90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15969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55650" y="1484958"/>
            <a:ext cx="7704138" cy="1223962"/>
          </a:xfrm>
          <a:prstGeom prst="rect">
            <a:avLst/>
          </a:prstGeom>
          <a:solidFill>
            <a:srgbClr val="F2F21A">
              <a:alpha val="69804"/>
            </a:srgbClr>
          </a:solidFill>
          <a:ln>
            <a:noFill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srgbClr val="000000"/>
              </a:solidFill>
              <a:latin typeface="Arial"/>
              <a:ea typeface="ＭＳ Ｐゴシック" pitchFamily="34" charset="-128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55650" y="2708920"/>
            <a:ext cx="7704138" cy="1008062"/>
          </a:xfrm>
          <a:prstGeom prst="rect">
            <a:avLst/>
          </a:prstGeom>
          <a:solidFill>
            <a:srgbClr val="660066">
              <a:alpha val="65098"/>
            </a:srgbClr>
          </a:solidFill>
          <a:ln>
            <a:noFill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srgbClr val="000000"/>
              </a:solidFill>
              <a:latin typeface="Arial"/>
              <a:ea typeface="ＭＳ Ｐゴシック" pitchFamily="34" charset="-128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 bwMode="auto">
          <a:xfrm>
            <a:off x="685800" y="1484959"/>
            <a:ext cx="7630616" cy="1872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GB" sz="4000" b="1" kern="0" dirty="0" err="1" smtClean="0">
                <a:solidFill>
                  <a:srgbClr val="000000"/>
                </a:solidFill>
                <a:latin typeface="Arial"/>
                <a:ea typeface="ＭＳ Ｐゴシック" pitchFamily="34" charset="-128"/>
              </a:rPr>
              <a:t>Muchas</a:t>
            </a:r>
            <a:r>
              <a:rPr lang="en-GB" sz="4000" b="1" kern="0" dirty="0" smtClean="0">
                <a:solidFill>
                  <a:srgbClr val="000000"/>
                </a:solidFill>
                <a:latin typeface="Arial"/>
                <a:ea typeface="ＭＳ Ｐゴシック" pitchFamily="34" charset="-128"/>
              </a:rPr>
              <a:t> </a:t>
            </a:r>
            <a:r>
              <a:rPr lang="en-GB" sz="4000" b="1" kern="0" dirty="0" err="1" smtClean="0">
                <a:solidFill>
                  <a:srgbClr val="000000"/>
                </a:solidFill>
                <a:latin typeface="Arial"/>
                <a:ea typeface="ＭＳ Ｐゴシック" pitchFamily="34" charset="-128"/>
              </a:rPr>
              <a:t>gracias</a:t>
            </a:r>
            <a:endParaRPr lang="es-ES" sz="4000" kern="0" dirty="0" smtClean="0">
              <a:solidFill>
                <a:srgbClr val="FFFFFF"/>
              </a:solidFill>
              <a:latin typeface="Arial"/>
              <a:ea typeface="ＭＳ Ｐゴシック" pitchFamily="34" charset="-128"/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 bwMode="auto">
          <a:xfrm>
            <a:off x="1483568" y="4534272"/>
            <a:ext cx="6400800" cy="838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s-ES" sz="2400" b="1" kern="0" dirty="0" smtClean="0">
                <a:solidFill>
                  <a:prstClr val="black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Santiago, Chile  -  Octubre 2013 </a:t>
            </a:r>
          </a:p>
          <a:p>
            <a:endParaRPr lang="es-ES" sz="2000" kern="0" dirty="0" smtClean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9" name="Footer Placeholder 1"/>
          <p:cNvSpPr txBox="1">
            <a:spLocks/>
          </p:cNvSpPr>
          <p:nvPr/>
        </p:nvSpPr>
        <p:spPr>
          <a:xfrm>
            <a:off x="4683968" y="6381329"/>
            <a:ext cx="4496544" cy="50405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vert="horz" anchor="b"/>
          <a:lstStyle>
            <a:defPPr>
              <a:defRPr lang="en-US"/>
            </a:defPPr>
            <a:lvl1pPr marL="0" algn="r" defTabSz="914400" rtl="0" eaLnBrk="1" latinLnBrk="0" hangingPunct="1">
              <a:defRPr kumimoji="0"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Roberto Angulo – Instructor </a:t>
            </a:r>
            <a:endParaRPr lang="en-US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91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04777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8989</TotalTime>
  <Words>5295</Words>
  <Application>Microsoft Office PowerPoint</Application>
  <PresentationFormat>On-screen Show (4:3)</PresentationFormat>
  <Paragraphs>1439</Paragraphs>
  <Slides>91</Slides>
  <Notes>43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91</vt:i4>
      </vt:variant>
    </vt:vector>
  </HeadingPairs>
  <TitlesOfParts>
    <vt:vector size="95" baseType="lpstr">
      <vt:lpstr>1_Concourse</vt:lpstr>
      <vt:lpstr>Document</vt:lpstr>
      <vt:lpstr>ClipArt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Antecedentes del Curso</vt:lpstr>
      <vt:lpstr>Impacto primera Convocatoria Global CGP 2011</vt:lpstr>
      <vt:lpstr>Impacto primera Convocatoria Global CGP 2011</vt:lpstr>
      <vt:lpstr>Convocatoria Global 2013  para la Presentación de Propuestas - Cronograma </vt:lpstr>
      <vt:lpstr>PowerPoint Presentation</vt:lpstr>
      <vt:lpstr>La Necesidad por un Diagnóstico de Capacidades</vt:lpstr>
      <vt:lpstr>El Ciclo de Proyecto</vt:lpstr>
      <vt:lpstr>PowerPoint Presentation</vt:lpstr>
      <vt:lpstr>PowerPoint Presentation</vt:lpstr>
      <vt:lpstr>PowerPoint Presentation</vt:lpstr>
      <vt:lpstr>Gestión del Ciclo de Proyecto (GCP)</vt:lpstr>
      <vt:lpstr>PowerPoint Presentation</vt:lpstr>
      <vt:lpstr>Análisis de problemas EFS (1)</vt:lpstr>
      <vt:lpstr>Análisis de problemas EFS (2)</vt:lpstr>
      <vt:lpstr>Identificación y análisis de problemas</vt:lpstr>
      <vt:lpstr>Ejemplo: Identificación de problemas, definición de causas</vt:lpstr>
      <vt:lpstr>Análisis de problemas EFS (causa - efecto)</vt:lpstr>
      <vt:lpstr>PowerPoint Presentation</vt:lpstr>
      <vt:lpstr>PowerPoint Presentation</vt:lpstr>
      <vt:lpstr>Caso de estudio 1 EFS</vt:lpstr>
      <vt:lpstr>Tarea en casa</vt:lpstr>
      <vt:lpstr>PowerPoint Presentation</vt:lpstr>
      <vt:lpstr>Conversión problemas en logros </vt:lpstr>
      <vt:lpstr>Jerarquía de los objetivos</vt:lpstr>
      <vt:lpstr>Análisis de la estrategia (introducción)</vt:lpstr>
      <vt:lpstr>Crítica del marco lógico para cumplir con las buenas prácticas</vt:lpstr>
      <vt:lpstr>PowerPoint Presentation</vt:lpstr>
      <vt:lpstr>Estudio de caso 2 (con base en la tarea)</vt:lpstr>
      <vt:lpstr>PowerPoint Presentation</vt:lpstr>
      <vt:lpstr>Análisis de la estrategia (revisión)</vt:lpstr>
      <vt:lpstr>Análisis de la estrategia de la EFS</vt:lpstr>
      <vt:lpstr>Vinculación de la jerarquía de objetivos a la lógica de la intervención</vt:lpstr>
      <vt:lpstr>Niveles de la descripción del proyecto</vt:lpstr>
      <vt:lpstr>Matriz de Marco Lógico (completo)</vt:lpstr>
      <vt:lpstr>PowerPoint Presentation</vt:lpstr>
      <vt:lpstr>Revisión de la lógica vertical</vt:lpstr>
      <vt:lpstr>Lógica vertical</vt:lpstr>
      <vt:lpstr>Supuestos (1)</vt:lpstr>
      <vt:lpstr>Supuestos (2)</vt:lpstr>
      <vt:lpstr>Tabla de valoración de supuestos</vt:lpstr>
      <vt:lpstr>Gestión de Riesgos</vt:lpstr>
      <vt:lpstr>PowerPoint Presentation</vt:lpstr>
      <vt:lpstr>Estudio de caso 3</vt:lpstr>
      <vt:lpstr>PowerPoint Presentation</vt:lpstr>
      <vt:lpstr>Lógica horizontal</vt:lpstr>
      <vt:lpstr>Lógica Horizontal</vt:lpstr>
      <vt:lpstr>Indicadores del proyecto (1)</vt:lpstr>
      <vt:lpstr>Indicadores del proyecto (2)</vt:lpstr>
      <vt:lpstr>Indicadores del proyecto (3)</vt:lpstr>
      <vt:lpstr>Indicadores del proyecto (4)</vt:lpstr>
      <vt:lpstr>PowerPoint Presentation</vt:lpstr>
      <vt:lpstr>Ejemplos de posibles indicadores de los proyectos del Marco par la Medición del Desempeño del IDI</vt:lpstr>
      <vt:lpstr>PowerPoint Presentation</vt:lpstr>
      <vt:lpstr>Fuentes de verificación (2)</vt:lpstr>
      <vt:lpstr>PowerPoint Presentation</vt:lpstr>
      <vt:lpstr>Ejemplos plan de trabajo: actividades a través del tiempo</vt:lpstr>
      <vt:lpstr>Plan de trabajo relacionado con recursos humanos</vt:lpstr>
      <vt:lpstr>Plan de trabajo relacionado con el presupuesto</vt:lpstr>
      <vt:lpstr>PowerPoint Presentation</vt:lpstr>
      <vt:lpstr>Estudio de caso 3</vt:lpstr>
      <vt:lpstr>Estudio de caso 4</vt:lpstr>
      <vt:lpstr>PowerPoint Presentation</vt:lpstr>
      <vt:lpstr>Matriz de Marco Lógico (completo)</vt:lpstr>
      <vt:lpstr>PowerPoint Presentation</vt:lpstr>
      <vt:lpstr>PowerPoint Presentation</vt:lpstr>
      <vt:lpstr> Desde el diseño del proyecto a la propuesta </vt:lpstr>
      <vt:lpstr>Revisión de la plantilla de la Convocatoria Global para la Presentación de Propuestas CGP</vt:lpstr>
      <vt:lpstr>PowerPoint Presentation</vt:lpstr>
      <vt:lpstr>Desde el diseño del proyecto a la plantilla CGP</vt:lpstr>
      <vt:lpstr>Introducción a los Sistemas de Monitoreo &amp; Evaluación</vt:lpstr>
      <vt:lpstr>PowerPoint Presentation</vt:lpstr>
      <vt:lpstr>PowerPoint Presentation</vt:lpstr>
      <vt:lpstr>PowerPoint Presentation</vt:lpstr>
      <vt:lpstr>PowerPoint Presentation</vt:lpstr>
      <vt:lpstr>Análisis de las partes interesadas</vt:lpstr>
      <vt:lpstr>Análisis de las partes interesadas</vt:lpstr>
      <vt:lpstr>PowerPoint Presentation</vt:lpstr>
      <vt:lpstr>Análisis de las partes interesadas</vt:lpstr>
      <vt:lpstr>PowerPoint Presentation</vt:lpstr>
      <vt:lpstr>PowerPoint Presentation</vt:lpstr>
      <vt:lpstr>Revisión de la plantilla de la Nota Conceptual</vt:lpstr>
      <vt:lpstr>PowerPoint Presentation</vt:lpstr>
      <vt:lpstr>Estudio de caso 5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IDI: Strengthening SAI capacity to develop funding proposals   Development of relevant diagnostic &amp; action-planning skills</dc:title>
  <dc:creator>Roberto</dc:creator>
  <cp:lastModifiedBy>Roberto</cp:lastModifiedBy>
  <cp:revision>410</cp:revision>
  <dcterms:created xsi:type="dcterms:W3CDTF">2013-09-07T23:23:15Z</dcterms:created>
  <dcterms:modified xsi:type="dcterms:W3CDTF">2013-10-09T11:35:44Z</dcterms:modified>
</cp:coreProperties>
</file>